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</p:sldIdLst>
  <p:sldSz cx="13411200" cy="10058400"/>
  <p:notesSz cx="7772400" cy="10058400"/>
  <p:embeddedFontLst>
    <p:embeddedFont>
      <p:font typeface="Verdana" panose="020B0604030504040204" pitchFamily="34" charset="0"/>
      <p:regular r:id="rId101"/>
      <p:bold r:id="rId102"/>
      <p:italic r:id="rId103"/>
      <p:boldItalic r:id="rId104"/>
    </p:embeddedFont>
    <p:embeddedFont>
      <p:font typeface="Tahoma" panose="020B0604030504040204" pitchFamily="34" charset="0"/>
      <p:regular r:id="rId105"/>
      <p:bold r:id="rId106"/>
    </p:embeddedFont>
    <p:embeddedFont>
      <p:font typeface="Brush Script MT" panose="03060802040406070304" pitchFamily="66" charset="0"/>
      <p:italic r:id="rId107"/>
    </p:embeddedFont>
    <p:embeddedFont>
      <p:font typeface="Sylfaen" panose="010A0502050306030303" pitchFamily="18" charset="0"/>
      <p:regular r:id="rId108"/>
    </p:embeddedFont>
    <p:embeddedFont>
      <p:font typeface="Calibri" panose="020F0502020204030204" pitchFamily="34" charset="0"/>
      <p:regular r:id="rId109"/>
      <p:bold r:id="rId110"/>
      <p:italic r:id="rId111"/>
      <p:boldItalic r:id="rId112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37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908" y="-246"/>
      </p:cViewPr>
      <p:guideLst>
        <p:guide orient="horz" pos="2880"/>
        <p:guide pos="37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12.fntdata"/><Relationship Id="rId16" Type="http://schemas.openxmlformats.org/officeDocument/2006/relationships/slide" Target="slides/slide15.xml"/><Relationship Id="rId107" Type="http://schemas.openxmlformats.org/officeDocument/2006/relationships/font" Target="fonts/font7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font" Target="fonts/font2.fntdata"/><Relationship Id="rId110" Type="http://schemas.openxmlformats.org/officeDocument/2006/relationships/font" Target="fonts/font10.fntdata"/><Relationship Id="rId115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font" Target="fonts/font5.fntdata"/><Relationship Id="rId113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font" Target="fonts/font3.fntdata"/><Relationship Id="rId108" Type="http://schemas.openxmlformats.org/officeDocument/2006/relationships/font" Target="fonts/font8.fntdata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6.fntdata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9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5840" y="3118104"/>
            <a:ext cx="11399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1680" y="5632704"/>
            <a:ext cx="93878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8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5742">
              <a:spcBef>
                <a:spcPts val="35"/>
              </a:spcBef>
            </a:pPr>
            <a:fld id="{81D60167-4931-47E6-BA6A-407CBD079E47}" type="slidenum">
              <a:rPr lang="es-AR" spc="-9" smtClean="0"/>
              <a:pPr marL="65742">
                <a:spcBef>
                  <a:spcPts val="35"/>
                </a:spcBef>
              </a:pPr>
              <a:t>‹Nº›</a:t>
            </a:fld>
            <a:r>
              <a:rPr lang="es-AR" spc="-17" smtClean="0"/>
              <a:t>-99</a:t>
            </a:r>
            <a:endParaRPr lang="es-AR" spc="-17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8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5742">
              <a:spcBef>
                <a:spcPts val="35"/>
              </a:spcBef>
            </a:pPr>
            <a:fld id="{81D60167-4931-47E6-BA6A-407CBD079E47}" type="slidenum">
              <a:rPr lang="es-AR" spc="-9" smtClean="0"/>
              <a:pPr marL="65742">
                <a:spcBef>
                  <a:spcPts val="35"/>
                </a:spcBef>
              </a:pPr>
              <a:t>‹Nº›</a:t>
            </a:fld>
            <a:r>
              <a:rPr lang="es-AR" spc="-17" smtClean="0"/>
              <a:t>-99</a:t>
            </a:r>
            <a:endParaRPr lang="es-AR" spc="-17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0560" y="2313432"/>
            <a:ext cx="58338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06768" y="2313432"/>
            <a:ext cx="58338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8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5742">
              <a:spcBef>
                <a:spcPts val="35"/>
              </a:spcBef>
            </a:pPr>
            <a:fld id="{81D60167-4931-47E6-BA6A-407CBD079E47}" type="slidenum">
              <a:rPr lang="es-AR" spc="-9" smtClean="0"/>
              <a:pPr marL="65742">
                <a:spcBef>
                  <a:spcPts val="35"/>
                </a:spcBef>
              </a:pPr>
              <a:t>‹Nº›</a:t>
            </a:fld>
            <a:r>
              <a:rPr lang="es-AR" spc="-17" smtClean="0"/>
              <a:t>-99</a:t>
            </a:r>
            <a:endParaRPr lang="es-AR" spc="-17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8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5742">
              <a:spcBef>
                <a:spcPts val="35"/>
              </a:spcBef>
            </a:pPr>
            <a:fld id="{81D60167-4931-47E6-BA6A-407CBD079E47}" type="slidenum">
              <a:rPr lang="es-AR" spc="-9" smtClean="0"/>
              <a:pPr marL="65742">
                <a:spcBef>
                  <a:spcPts val="35"/>
                </a:spcBef>
              </a:pPr>
              <a:t>‹Nº›</a:t>
            </a:fld>
            <a:r>
              <a:rPr lang="es-AR" spc="-17" smtClean="0"/>
              <a:t>-99</a:t>
            </a:r>
            <a:endParaRPr lang="es-AR" spc="-17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8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5742">
              <a:spcBef>
                <a:spcPts val="35"/>
              </a:spcBef>
            </a:pPr>
            <a:fld id="{81D60167-4931-47E6-BA6A-407CBD079E47}" type="slidenum">
              <a:rPr lang="es-AR" spc="-9" smtClean="0"/>
              <a:pPr marL="65742">
                <a:spcBef>
                  <a:spcPts val="35"/>
                </a:spcBef>
              </a:pPr>
              <a:t>‹Nº›</a:t>
            </a:fld>
            <a:r>
              <a:rPr lang="es-AR" spc="-17" smtClean="0"/>
              <a:t>-99</a:t>
            </a:r>
            <a:endParaRPr lang="es-AR" spc="-17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57478" y="5947155"/>
            <a:ext cx="6864694" cy="12827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29781" y="5134355"/>
            <a:ext cx="2953094" cy="5969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99312" y="4947666"/>
            <a:ext cx="3212112" cy="120015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871421" y="5947411"/>
            <a:ext cx="7256511" cy="1434845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4471715" y="4293109"/>
            <a:ext cx="7671995" cy="3089275"/>
          </a:xfrm>
          <a:custGeom>
            <a:avLst/>
            <a:gdLst/>
            <a:ahLst/>
            <a:cxnLst/>
            <a:rect l="l" t="t" r="r" b="b"/>
            <a:pathLst>
              <a:path w="4446270" h="3089275">
                <a:moveTo>
                  <a:pt x="4446270" y="0"/>
                </a:moveTo>
                <a:lnTo>
                  <a:pt x="4301490" y="32765"/>
                </a:lnTo>
                <a:lnTo>
                  <a:pt x="4132326" y="65531"/>
                </a:lnTo>
                <a:lnTo>
                  <a:pt x="3957066" y="98297"/>
                </a:lnTo>
                <a:lnTo>
                  <a:pt x="3771900" y="121919"/>
                </a:lnTo>
                <a:lnTo>
                  <a:pt x="3378708" y="178307"/>
                </a:lnTo>
                <a:lnTo>
                  <a:pt x="3186684" y="201929"/>
                </a:lnTo>
                <a:lnTo>
                  <a:pt x="3001517" y="234695"/>
                </a:lnTo>
                <a:lnTo>
                  <a:pt x="2816352" y="258317"/>
                </a:lnTo>
                <a:lnTo>
                  <a:pt x="2647950" y="299465"/>
                </a:lnTo>
                <a:lnTo>
                  <a:pt x="2495550" y="339851"/>
                </a:lnTo>
                <a:lnTo>
                  <a:pt x="2366772" y="387095"/>
                </a:lnTo>
                <a:lnTo>
                  <a:pt x="2254758" y="445007"/>
                </a:lnTo>
                <a:lnTo>
                  <a:pt x="2174748" y="500633"/>
                </a:lnTo>
                <a:lnTo>
                  <a:pt x="2151126" y="531876"/>
                </a:lnTo>
                <a:lnTo>
                  <a:pt x="2125979" y="573786"/>
                </a:lnTo>
                <a:lnTo>
                  <a:pt x="2109978" y="613409"/>
                </a:lnTo>
                <a:lnTo>
                  <a:pt x="2109978" y="653795"/>
                </a:lnTo>
                <a:lnTo>
                  <a:pt x="2118360" y="702563"/>
                </a:lnTo>
                <a:lnTo>
                  <a:pt x="2135124" y="742188"/>
                </a:lnTo>
                <a:lnTo>
                  <a:pt x="2158746" y="782574"/>
                </a:lnTo>
                <a:lnTo>
                  <a:pt x="2191512" y="815339"/>
                </a:lnTo>
                <a:lnTo>
                  <a:pt x="2278379" y="878586"/>
                </a:lnTo>
                <a:lnTo>
                  <a:pt x="2399538" y="944117"/>
                </a:lnTo>
                <a:lnTo>
                  <a:pt x="2535936" y="992886"/>
                </a:lnTo>
                <a:lnTo>
                  <a:pt x="2688336" y="1040129"/>
                </a:lnTo>
                <a:lnTo>
                  <a:pt x="2849117" y="1088897"/>
                </a:lnTo>
                <a:lnTo>
                  <a:pt x="3017520" y="1129283"/>
                </a:lnTo>
                <a:lnTo>
                  <a:pt x="3186684" y="1168907"/>
                </a:lnTo>
                <a:lnTo>
                  <a:pt x="3355086" y="1217676"/>
                </a:lnTo>
                <a:lnTo>
                  <a:pt x="3507486" y="1258062"/>
                </a:lnTo>
                <a:lnTo>
                  <a:pt x="3643122" y="1306829"/>
                </a:lnTo>
                <a:lnTo>
                  <a:pt x="3771900" y="1363217"/>
                </a:lnTo>
                <a:lnTo>
                  <a:pt x="3867912" y="1419605"/>
                </a:lnTo>
                <a:lnTo>
                  <a:pt x="3900678" y="1452371"/>
                </a:lnTo>
                <a:lnTo>
                  <a:pt x="3931919" y="1491995"/>
                </a:lnTo>
                <a:lnTo>
                  <a:pt x="3957066" y="1524762"/>
                </a:lnTo>
                <a:lnTo>
                  <a:pt x="3963923" y="1564386"/>
                </a:lnTo>
                <a:lnTo>
                  <a:pt x="3963923" y="1604771"/>
                </a:lnTo>
                <a:lnTo>
                  <a:pt x="3940302" y="1669541"/>
                </a:lnTo>
                <a:lnTo>
                  <a:pt x="3907536" y="1702307"/>
                </a:lnTo>
                <a:lnTo>
                  <a:pt x="3867912" y="1733550"/>
                </a:lnTo>
                <a:lnTo>
                  <a:pt x="3819143" y="1758695"/>
                </a:lnTo>
                <a:lnTo>
                  <a:pt x="3762755" y="1789938"/>
                </a:lnTo>
                <a:lnTo>
                  <a:pt x="3699510" y="1815083"/>
                </a:lnTo>
                <a:lnTo>
                  <a:pt x="3619500" y="1838705"/>
                </a:lnTo>
                <a:lnTo>
                  <a:pt x="3531108" y="1862327"/>
                </a:lnTo>
                <a:lnTo>
                  <a:pt x="3441954" y="1887474"/>
                </a:lnTo>
                <a:lnTo>
                  <a:pt x="3338322" y="1911095"/>
                </a:lnTo>
                <a:lnTo>
                  <a:pt x="3113532" y="1967483"/>
                </a:lnTo>
                <a:lnTo>
                  <a:pt x="2856738" y="2033015"/>
                </a:lnTo>
                <a:lnTo>
                  <a:pt x="2263902" y="2185416"/>
                </a:lnTo>
                <a:lnTo>
                  <a:pt x="1933955" y="2281428"/>
                </a:lnTo>
                <a:lnTo>
                  <a:pt x="1580388" y="2395728"/>
                </a:lnTo>
                <a:lnTo>
                  <a:pt x="1212341" y="2532125"/>
                </a:lnTo>
                <a:lnTo>
                  <a:pt x="819150" y="2693669"/>
                </a:lnTo>
                <a:lnTo>
                  <a:pt x="416813" y="2878835"/>
                </a:lnTo>
                <a:lnTo>
                  <a:pt x="0" y="3089147"/>
                </a:lnTo>
                <a:lnTo>
                  <a:pt x="224789" y="3089147"/>
                </a:lnTo>
                <a:lnTo>
                  <a:pt x="360425" y="3073146"/>
                </a:lnTo>
                <a:lnTo>
                  <a:pt x="570738" y="2951225"/>
                </a:lnTo>
                <a:lnTo>
                  <a:pt x="794003" y="2830067"/>
                </a:lnTo>
                <a:lnTo>
                  <a:pt x="1034796" y="2717291"/>
                </a:lnTo>
                <a:lnTo>
                  <a:pt x="1299210" y="2612135"/>
                </a:lnTo>
                <a:lnTo>
                  <a:pt x="1572767" y="2508504"/>
                </a:lnTo>
                <a:lnTo>
                  <a:pt x="1861565" y="2403347"/>
                </a:lnTo>
                <a:lnTo>
                  <a:pt x="2455926" y="2218181"/>
                </a:lnTo>
                <a:lnTo>
                  <a:pt x="2584704" y="2177795"/>
                </a:lnTo>
                <a:lnTo>
                  <a:pt x="2727960" y="2136647"/>
                </a:lnTo>
                <a:lnTo>
                  <a:pt x="3025140" y="2064257"/>
                </a:lnTo>
                <a:lnTo>
                  <a:pt x="3633978" y="1904238"/>
                </a:lnTo>
                <a:lnTo>
                  <a:pt x="3771900" y="1871471"/>
                </a:lnTo>
                <a:lnTo>
                  <a:pt x="3820385" y="1856956"/>
                </a:lnTo>
                <a:lnTo>
                  <a:pt x="3869118" y="1843087"/>
                </a:lnTo>
                <a:lnTo>
                  <a:pt x="3918023" y="1829661"/>
                </a:lnTo>
                <a:lnTo>
                  <a:pt x="4065037" y="1790029"/>
                </a:lnTo>
                <a:lnTo>
                  <a:pt x="4113895" y="1776360"/>
                </a:lnTo>
                <a:lnTo>
                  <a:pt x="4162556" y="1762125"/>
                </a:lnTo>
                <a:lnTo>
                  <a:pt x="4210948" y="1747123"/>
                </a:lnTo>
                <a:lnTo>
                  <a:pt x="4258995" y="1731152"/>
                </a:lnTo>
                <a:lnTo>
                  <a:pt x="4306625" y="1714010"/>
                </a:lnTo>
                <a:lnTo>
                  <a:pt x="4353763" y="1695495"/>
                </a:lnTo>
                <a:lnTo>
                  <a:pt x="4400336" y="1675406"/>
                </a:lnTo>
                <a:lnTo>
                  <a:pt x="4446270" y="1653539"/>
                </a:lnTo>
                <a:lnTo>
                  <a:pt x="4446270" y="1290827"/>
                </a:lnTo>
                <a:lnTo>
                  <a:pt x="4348734" y="1274064"/>
                </a:lnTo>
                <a:lnTo>
                  <a:pt x="4229099" y="1250441"/>
                </a:lnTo>
                <a:lnTo>
                  <a:pt x="4100321" y="1225295"/>
                </a:lnTo>
                <a:lnTo>
                  <a:pt x="3947921" y="1194053"/>
                </a:lnTo>
                <a:lnTo>
                  <a:pt x="3795522" y="1162050"/>
                </a:lnTo>
                <a:lnTo>
                  <a:pt x="3633978" y="1121664"/>
                </a:lnTo>
                <a:lnTo>
                  <a:pt x="3313176" y="1040129"/>
                </a:lnTo>
                <a:lnTo>
                  <a:pt x="3161538" y="992886"/>
                </a:lnTo>
                <a:lnTo>
                  <a:pt x="3025140" y="944117"/>
                </a:lnTo>
                <a:lnTo>
                  <a:pt x="2896362" y="895350"/>
                </a:lnTo>
                <a:lnTo>
                  <a:pt x="2784348" y="838962"/>
                </a:lnTo>
                <a:lnTo>
                  <a:pt x="2696717" y="791717"/>
                </a:lnTo>
                <a:lnTo>
                  <a:pt x="2631948" y="733805"/>
                </a:lnTo>
                <a:lnTo>
                  <a:pt x="2615184" y="702563"/>
                </a:lnTo>
                <a:lnTo>
                  <a:pt x="2599182" y="677417"/>
                </a:lnTo>
                <a:lnTo>
                  <a:pt x="2591562" y="646176"/>
                </a:lnTo>
                <a:lnTo>
                  <a:pt x="2599182" y="621029"/>
                </a:lnTo>
                <a:lnTo>
                  <a:pt x="2631948" y="564641"/>
                </a:lnTo>
                <a:lnTo>
                  <a:pt x="2680716" y="508253"/>
                </a:lnTo>
                <a:lnTo>
                  <a:pt x="2753105" y="468629"/>
                </a:lnTo>
                <a:lnTo>
                  <a:pt x="2839974" y="428243"/>
                </a:lnTo>
                <a:lnTo>
                  <a:pt x="2936748" y="395477"/>
                </a:lnTo>
                <a:lnTo>
                  <a:pt x="3048762" y="363474"/>
                </a:lnTo>
                <a:lnTo>
                  <a:pt x="3177540" y="339851"/>
                </a:lnTo>
                <a:lnTo>
                  <a:pt x="3306317" y="315467"/>
                </a:lnTo>
                <a:lnTo>
                  <a:pt x="3594354" y="266700"/>
                </a:lnTo>
                <a:lnTo>
                  <a:pt x="3883914" y="234695"/>
                </a:lnTo>
                <a:lnTo>
                  <a:pt x="4180332" y="185165"/>
                </a:lnTo>
                <a:lnTo>
                  <a:pt x="4317492" y="161543"/>
                </a:lnTo>
                <a:lnTo>
                  <a:pt x="4446270" y="129539"/>
                </a:lnTo>
                <a:lnTo>
                  <a:pt x="44462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pic>
        <p:nvPicPr>
          <p:cNvPr id="21" name="bg 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579803" y="5216651"/>
            <a:ext cx="10517" cy="381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943429" y="4424173"/>
            <a:ext cx="3184503" cy="79247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680466" y="2980945"/>
            <a:ext cx="126221" cy="3352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936428" y="3030728"/>
            <a:ext cx="4655790" cy="222250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57478" y="5947155"/>
            <a:ext cx="6864694" cy="128270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29781" y="5134355"/>
            <a:ext cx="2953094" cy="59690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99312" y="4947666"/>
            <a:ext cx="3212112" cy="1200150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871421" y="5947411"/>
            <a:ext cx="7256511" cy="1434845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4471715" y="4293109"/>
            <a:ext cx="7671995" cy="3089275"/>
          </a:xfrm>
          <a:custGeom>
            <a:avLst/>
            <a:gdLst/>
            <a:ahLst/>
            <a:cxnLst/>
            <a:rect l="l" t="t" r="r" b="b"/>
            <a:pathLst>
              <a:path w="4446270" h="3089275">
                <a:moveTo>
                  <a:pt x="4446270" y="0"/>
                </a:moveTo>
                <a:lnTo>
                  <a:pt x="4301490" y="32765"/>
                </a:lnTo>
                <a:lnTo>
                  <a:pt x="4132326" y="65531"/>
                </a:lnTo>
                <a:lnTo>
                  <a:pt x="3957066" y="98297"/>
                </a:lnTo>
                <a:lnTo>
                  <a:pt x="3771900" y="121919"/>
                </a:lnTo>
                <a:lnTo>
                  <a:pt x="3378708" y="178307"/>
                </a:lnTo>
                <a:lnTo>
                  <a:pt x="3186684" y="201929"/>
                </a:lnTo>
                <a:lnTo>
                  <a:pt x="3001517" y="234695"/>
                </a:lnTo>
                <a:lnTo>
                  <a:pt x="2816352" y="258317"/>
                </a:lnTo>
                <a:lnTo>
                  <a:pt x="2647950" y="299465"/>
                </a:lnTo>
                <a:lnTo>
                  <a:pt x="2495550" y="339851"/>
                </a:lnTo>
                <a:lnTo>
                  <a:pt x="2366772" y="387095"/>
                </a:lnTo>
                <a:lnTo>
                  <a:pt x="2254758" y="445007"/>
                </a:lnTo>
                <a:lnTo>
                  <a:pt x="2174748" y="500633"/>
                </a:lnTo>
                <a:lnTo>
                  <a:pt x="2151126" y="531876"/>
                </a:lnTo>
                <a:lnTo>
                  <a:pt x="2125979" y="573786"/>
                </a:lnTo>
                <a:lnTo>
                  <a:pt x="2109978" y="613409"/>
                </a:lnTo>
                <a:lnTo>
                  <a:pt x="2109978" y="653795"/>
                </a:lnTo>
                <a:lnTo>
                  <a:pt x="2118360" y="702563"/>
                </a:lnTo>
                <a:lnTo>
                  <a:pt x="2135124" y="742188"/>
                </a:lnTo>
                <a:lnTo>
                  <a:pt x="2158746" y="782574"/>
                </a:lnTo>
                <a:lnTo>
                  <a:pt x="2191512" y="815339"/>
                </a:lnTo>
                <a:lnTo>
                  <a:pt x="2278379" y="878586"/>
                </a:lnTo>
                <a:lnTo>
                  <a:pt x="2399538" y="944117"/>
                </a:lnTo>
                <a:lnTo>
                  <a:pt x="2535936" y="992886"/>
                </a:lnTo>
                <a:lnTo>
                  <a:pt x="2688336" y="1040129"/>
                </a:lnTo>
                <a:lnTo>
                  <a:pt x="2849117" y="1088897"/>
                </a:lnTo>
                <a:lnTo>
                  <a:pt x="3017520" y="1129283"/>
                </a:lnTo>
                <a:lnTo>
                  <a:pt x="3186684" y="1168907"/>
                </a:lnTo>
                <a:lnTo>
                  <a:pt x="3355086" y="1217676"/>
                </a:lnTo>
                <a:lnTo>
                  <a:pt x="3507486" y="1258062"/>
                </a:lnTo>
                <a:lnTo>
                  <a:pt x="3643122" y="1306829"/>
                </a:lnTo>
                <a:lnTo>
                  <a:pt x="3771900" y="1363217"/>
                </a:lnTo>
                <a:lnTo>
                  <a:pt x="3867912" y="1419605"/>
                </a:lnTo>
                <a:lnTo>
                  <a:pt x="3900678" y="1452371"/>
                </a:lnTo>
                <a:lnTo>
                  <a:pt x="3931919" y="1491995"/>
                </a:lnTo>
                <a:lnTo>
                  <a:pt x="3957066" y="1524762"/>
                </a:lnTo>
                <a:lnTo>
                  <a:pt x="3963923" y="1564386"/>
                </a:lnTo>
                <a:lnTo>
                  <a:pt x="3963923" y="1604771"/>
                </a:lnTo>
                <a:lnTo>
                  <a:pt x="3940302" y="1669541"/>
                </a:lnTo>
                <a:lnTo>
                  <a:pt x="3907536" y="1702307"/>
                </a:lnTo>
                <a:lnTo>
                  <a:pt x="3867912" y="1733550"/>
                </a:lnTo>
                <a:lnTo>
                  <a:pt x="3819143" y="1758695"/>
                </a:lnTo>
                <a:lnTo>
                  <a:pt x="3762755" y="1789938"/>
                </a:lnTo>
                <a:lnTo>
                  <a:pt x="3699510" y="1815083"/>
                </a:lnTo>
                <a:lnTo>
                  <a:pt x="3619500" y="1838705"/>
                </a:lnTo>
                <a:lnTo>
                  <a:pt x="3531108" y="1862327"/>
                </a:lnTo>
                <a:lnTo>
                  <a:pt x="3441954" y="1887474"/>
                </a:lnTo>
                <a:lnTo>
                  <a:pt x="3338322" y="1911095"/>
                </a:lnTo>
                <a:lnTo>
                  <a:pt x="3113532" y="1967483"/>
                </a:lnTo>
                <a:lnTo>
                  <a:pt x="2856738" y="2033015"/>
                </a:lnTo>
                <a:lnTo>
                  <a:pt x="2263902" y="2185416"/>
                </a:lnTo>
                <a:lnTo>
                  <a:pt x="1933955" y="2281428"/>
                </a:lnTo>
                <a:lnTo>
                  <a:pt x="1580388" y="2395728"/>
                </a:lnTo>
                <a:lnTo>
                  <a:pt x="1212341" y="2532125"/>
                </a:lnTo>
                <a:lnTo>
                  <a:pt x="819150" y="2693669"/>
                </a:lnTo>
                <a:lnTo>
                  <a:pt x="416813" y="2878835"/>
                </a:lnTo>
                <a:lnTo>
                  <a:pt x="0" y="3089147"/>
                </a:lnTo>
                <a:lnTo>
                  <a:pt x="224789" y="3089147"/>
                </a:lnTo>
                <a:lnTo>
                  <a:pt x="360425" y="3073146"/>
                </a:lnTo>
                <a:lnTo>
                  <a:pt x="570738" y="2951225"/>
                </a:lnTo>
                <a:lnTo>
                  <a:pt x="794003" y="2830067"/>
                </a:lnTo>
                <a:lnTo>
                  <a:pt x="1034796" y="2717291"/>
                </a:lnTo>
                <a:lnTo>
                  <a:pt x="1299210" y="2612135"/>
                </a:lnTo>
                <a:lnTo>
                  <a:pt x="1572767" y="2508504"/>
                </a:lnTo>
                <a:lnTo>
                  <a:pt x="1861565" y="2403347"/>
                </a:lnTo>
                <a:lnTo>
                  <a:pt x="2455926" y="2218181"/>
                </a:lnTo>
                <a:lnTo>
                  <a:pt x="2584704" y="2177795"/>
                </a:lnTo>
                <a:lnTo>
                  <a:pt x="2727960" y="2136647"/>
                </a:lnTo>
                <a:lnTo>
                  <a:pt x="3025140" y="2064257"/>
                </a:lnTo>
                <a:lnTo>
                  <a:pt x="3633978" y="1904238"/>
                </a:lnTo>
                <a:lnTo>
                  <a:pt x="3771900" y="1871471"/>
                </a:lnTo>
                <a:lnTo>
                  <a:pt x="3820385" y="1856956"/>
                </a:lnTo>
                <a:lnTo>
                  <a:pt x="3869118" y="1843087"/>
                </a:lnTo>
                <a:lnTo>
                  <a:pt x="3918023" y="1829661"/>
                </a:lnTo>
                <a:lnTo>
                  <a:pt x="4065037" y="1790029"/>
                </a:lnTo>
                <a:lnTo>
                  <a:pt x="4113895" y="1776360"/>
                </a:lnTo>
                <a:lnTo>
                  <a:pt x="4162556" y="1762125"/>
                </a:lnTo>
                <a:lnTo>
                  <a:pt x="4210948" y="1747123"/>
                </a:lnTo>
                <a:lnTo>
                  <a:pt x="4258995" y="1731152"/>
                </a:lnTo>
                <a:lnTo>
                  <a:pt x="4306625" y="1714010"/>
                </a:lnTo>
                <a:lnTo>
                  <a:pt x="4353763" y="1695495"/>
                </a:lnTo>
                <a:lnTo>
                  <a:pt x="4400336" y="1675406"/>
                </a:lnTo>
                <a:lnTo>
                  <a:pt x="4446270" y="1653539"/>
                </a:lnTo>
                <a:lnTo>
                  <a:pt x="4446270" y="1290827"/>
                </a:lnTo>
                <a:lnTo>
                  <a:pt x="4348734" y="1274064"/>
                </a:lnTo>
                <a:lnTo>
                  <a:pt x="4229099" y="1250441"/>
                </a:lnTo>
                <a:lnTo>
                  <a:pt x="4100321" y="1225295"/>
                </a:lnTo>
                <a:lnTo>
                  <a:pt x="3947921" y="1194053"/>
                </a:lnTo>
                <a:lnTo>
                  <a:pt x="3795522" y="1162050"/>
                </a:lnTo>
                <a:lnTo>
                  <a:pt x="3633978" y="1121664"/>
                </a:lnTo>
                <a:lnTo>
                  <a:pt x="3313176" y="1040129"/>
                </a:lnTo>
                <a:lnTo>
                  <a:pt x="3161538" y="992886"/>
                </a:lnTo>
                <a:lnTo>
                  <a:pt x="3025140" y="944117"/>
                </a:lnTo>
                <a:lnTo>
                  <a:pt x="2896362" y="895350"/>
                </a:lnTo>
                <a:lnTo>
                  <a:pt x="2784348" y="838962"/>
                </a:lnTo>
                <a:lnTo>
                  <a:pt x="2696717" y="791717"/>
                </a:lnTo>
                <a:lnTo>
                  <a:pt x="2631948" y="733805"/>
                </a:lnTo>
                <a:lnTo>
                  <a:pt x="2615184" y="702563"/>
                </a:lnTo>
                <a:lnTo>
                  <a:pt x="2599182" y="677417"/>
                </a:lnTo>
                <a:lnTo>
                  <a:pt x="2591562" y="646176"/>
                </a:lnTo>
                <a:lnTo>
                  <a:pt x="2599182" y="621029"/>
                </a:lnTo>
                <a:lnTo>
                  <a:pt x="2631948" y="564641"/>
                </a:lnTo>
                <a:lnTo>
                  <a:pt x="2680716" y="508253"/>
                </a:lnTo>
                <a:lnTo>
                  <a:pt x="2753105" y="468629"/>
                </a:lnTo>
                <a:lnTo>
                  <a:pt x="2839974" y="428243"/>
                </a:lnTo>
                <a:lnTo>
                  <a:pt x="2936748" y="395477"/>
                </a:lnTo>
                <a:lnTo>
                  <a:pt x="3048762" y="363474"/>
                </a:lnTo>
                <a:lnTo>
                  <a:pt x="3177540" y="339851"/>
                </a:lnTo>
                <a:lnTo>
                  <a:pt x="3306317" y="315467"/>
                </a:lnTo>
                <a:lnTo>
                  <a:pt x="3594354" y="266700"/>
                </a:lnTo>
                <a:lnTo>
                  <a:pt x="3883914" y="234695"/>
                </a:lnTo>
                <a:lnTo>
                  <a:pt x="4180332" y="185165"/>
                </a:lnTo>
                <a:lnTo>
                  <a:pt x="4317492" y="161543"/>
                </a:lnTo>
                <a:lnTo>
                  <a:pt x="4446270" y="129539"/>
                </a:lnTo>
                <a:lnTo>
                  <a:pt x="44462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pic>
        <p:nvPicPr>
          <p:cNvPr id="30" name="bg object 3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579803" y="5216651"/>
            <a:ext cx="10517" cy="381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943429" y="4424173"/>
            <a:ext cx="3184503" cy="792479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57478" y="5947155"/>
            <a:ext cx="6864694" cy="128270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29781" y="5134355"/>
            <a:ext cx="2953094" cy="59690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99312" y="4947666"/>
            <a:ext cx="3212112" cy="1200150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871421" y="5947411"/>
            <a:ext cx="7256511" cy="1434845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4471715" y="4293109"/>
            <a:ext cx="7671995" cy="3089275"/>
          </a:xfrm>
          <a:custGeom>
            <a:avLst/>
            <a:gdLst/>
            <a:ahLst/>
            <a:cxnLst/>
            <a:rect l="l" t="t" r="r" b="b"/>
            <a:pathLst>
              <a:path w="4446270" h="3089275">
                <a:moveTo>
                  <a:pt x="4446270" y="0"/>
                </a:moveTo>
                <a:lnTo>
                  <a:pt x="4301490" y="32765"/>
                </a:lnTo>
                <a:lnTo>
                  <a:pt x="4132326" y="65531"/>
                </a:lnTo>
                <a:lnTo>
                  <a:pt x="3957066" y="98297"/>
                </a:lnTo>
                <a:lnTo>
                  <a:pt x="3771900" y="121919"/>
                </a:lnTo>
                <a:lnTo>
                  <a:pt x="3378708" y="178307"/>
                </a:lnTo>
                <a:lnTo>
                  <a:pt x="3186684" y="201929"/>
                </a:lnTo>
                <a:lnTo>
                  <a:pt x="3001517" y="234695"/>
                </a:lnTo>
                <a:lnTo>
                  <a:pt x="2816352" y="258317"/>
                </a:lnTo>
                <a:lnTo>
                  <a:pt x="2647950" y="299465"/>
                </a:lnTo>
                <a:lnTo>
                  <a:pt x="2495550" y="339851"/>
                </a:lnTo>
                <a:lnTo>
                  <a:pt x="2366772" y="387095"/>
                </a:lnTo>
                <a:lnTo>
                  <a:pt x="2254758" y="445007"/>
                </a:lnTo>
                <a:lnTo>
                  <a:pt x="2174748" y="500633"/>
                </a:lnTo>
                <a:lnTo>
                  <a:pt x="2151126" y="531876"/>
                </a:lnTo>
                <a:lnTo>
                  <a:pt x="2125979" y="573786"/>
                </a:lnTo>
                <a:lnTo>
                  <a:pt x="2109978" y="613409"/>
                </a:lnTo>
                <a:lnTo>
                  <a:pt x="2109978" y="653795"/>
                </a:lnTo>
                <a:lnTo>
                  <a:pt x="2118360" y="702563"/>
                </a:lnTo>
                <a:lnTo>
                  <a:pt x="2135124" y="742188"/>
                </a:lnTo>
                <a:lnTo>
                  <a:pt x="2158746" y="782574"/>
                </a:lnTo>
                <a:lnTo>
                  <a:pt x="2191512" y="815339"/>
                </a:lnTo>
                <a:lnTo>
                  <a:pt x="2278379" y="878586"/>
                </a:lnTo>
                <a:lnTo>
                  <a:pt x="2399538" y="944117"/>
                </a:lnTo>
                <a:lnTo>
                  <a:pt x="2535936" y="992886"/>
                </a:lnTo>
                <a:lnTo>
                  <a:pt x="2688336" y="1040129"/>
                </a:lnTo>
                <a:lnTo>
                  <a:pt x="2849117" y="1088897"/>
                </a:lnTo>
                <a:lnTo>
                  <a:pt x="3017520" y="1129283"/>
                </a:lnTo>
                <a:lnTo>
                  <a:pt x="3186684" y="1168907"/>
                </a:lnTo>
                <a:lnTo>
                  <a:pt x="3355086" y="1217676"/>
                </a:lnTo>
                <a:lnTo>
                  <a:pt x="3507486" y="1258062"/>
                </a:lnTo>
                <a:lnTo>
                  <a:pt x="3643122" y="1306829"/>
                </a:lnTo>
                <a:lnTo>
                  <a:pt x="3771900" y="1363217"/>
                </a:lnTo>
                <a:lnTo>
                  <a:pt x="3867912" y="1419605"/>
                </a:lnTo>
                <a:lnTo>
                  <a:pt x="3900678" y="1452371"/>
                </a:lnTo>
                <a:lnTo>
                  <a:pt x="3931919" y="1491995"/>
                </a:lnTo>
                <a:lnTo>
                  <a:pt x="3957066" y="1524762"/>
                </a:lnTo>
                <a:lnTo>
                  <a:pt x="3963923" y="1564386"/>
                </a:lnTo>
                <a:lnTo>
                  <a:pt x="3963923" y="1604771"/>
                </a:lnTo>
                <a:lnTo>
                  <a:pt x="3940302" y="1669541"/>
                </a:lnTo>
                <a:lnTo>
                  <a:pt x="3907536" y="1702307"/>
                </a:lnTo>
                <a:lnTo>
                  <a:pt x="3867912" y="1733550"/>
                </a:lnTo>
                <a:lnTo>
                  <a:pt x="3819143" y="1758695"/>
                </a:lnTo>
                <a:lnTo>
                  <a:pt x="3762755" y="1789938"/>
                </a:lnTo>
                <a:lnTo>
                  <a:pt x="3699510" y="1815083"/>
                </a:lnTo>
                <a:lnTo>
                  <a:pt x="3619500" y="1838705"/>
                </a:lnTo>
                <a:lnTo>
                  <a:pt x="3531108" y="1862327"/>
                </a:lnTo>
                <a:lnTo>
                  <a:pt x="3441954" y="1887474"/>
                </a:lnTo>
                <a:lnTo>
                  <a:pt x="3338322" y="1911095"/>
                </a:lnTo>
                <a:lnTo>
                  <a:pt x="3113532" y="1967483"/>
                </a:lnTo>
                <a:lnTo>
                  <a:pt x="2856738" y="2033015"/>
                </a:lnTo>
                <a:lnTo>
                  <a:pt x="2263902" y="2185416"/>
                </a:lnTo>
                <a:lnTo>
                  <a:pt x="1933955" y="2281428"/>
                </a:lnTo>
                <a:lnTo>
                  <a:pt x="1580388" y="2395728"/>
                </a:lnTo>
                <a:lnTo>
                  <a:pt x="1212341" y="2532125"/>
                </a:lnTo>
                <a:lnTo>
                  <a:pt x="819150" y="2693669"/>
                </a:lnTo>
                <a:lnTo>
                  <a:pt x="416813" y="2878835"/>
                </a:lnTo>
                <a:lnTo>
                  <a:pt x="0" y="3089147"/>
                </a:lnTo>
                <a:lnTo>
                  <a:pt x="224789" y="3089147"/>
                </a:lnTo>
                <a:lnTo>
                  <a:pt x="360425" y="3073146"/>
                </a:lnTo>
                <a:lnTo>
                  <a:pt x="570738" y="2951225"/>
                </a:lnTo>
                <a:lnTo>
                  <a:pt x="794003" y="2830067"/>
                </a:lnTo>
                <a:lnTo>
                  <a:pt x="1034796" y="2717291"/>
                </a:lnTo>
                <a:lnTo>
                  <a:pt x="1299210" y="2612135"/>
                </a:lnTo>
                <a:lnTo>
                  <a:pt x="1572767" y="2508504"/>
                </a:lnTo>
                <a:lnTo>
                  <a:pt x="1861565" y="2403347"/>
                </a:lnTo>
                <a:lnTo>
                  <a:pt x="2455926" y="2218181"/>
                </a:lnTo>
                <a:lnTo>
                  <a:pt x="2584704" y="2177795"/>
                </a:lnTo>
                <a:lnTo>
                  <a:pt x="2727960" y="2136647"/>
                </a:lnTo>
                <a:lnTo>
                  <a:pt x="3025140" y="2064257"/>
                </a:lnTo>
                <a:lnTo>
                  <a:pt x="3633978" y="1904238"/>
                </a:lnTo>
                <a:lnTo>
                  <a:pt x="3771900" y="1871471"/>
                </a:lnTo>
                <a:lnTo>
                  <a:pt x="3820385" y="1856956"/>
                </a:lnTo>
                <a:lnTo>
                  <a:pt x="3869118" y="1843087"/>
                </a:lnTo>
                <a:lnTo>
                  <a:pt x="3918023" y="1829661"/>
                </a:lnTo>
                <a:lnTo>
                  <a:pt x="4065037" y="1790029"/>
                </a:lnTo>
                <a:lnTo>
                  <a:pt x="4113895" y="1776360"/>
                </a:lnTo>
                <a:lnTo>
                  <a:pt x="4162556" y="1762125"/>
                </a:lnTo>
                <a:lnTo>
                  <a:pt x="4210948" y="1747123"/>
                </a:lnTo>
                <a:lnTo>
                  <a:pt x="4258995" y="1731152"/>
                </a:lnTo>
                <a:lnTo>
                  <a:pt x="4306625" y="1714010"/>
                </a:lnTo>
                <a:lnTo>
                  <a:pt x="4353763" y="1695495"/>
                </a:lnTo>
                <a:lnTo>
                  <a:pt x="4400336" y="1675406"/>
                </a:lnTo>
                <a:lnTo>
                  <a:pt x="4446270" y="1653539"/>
                </a:lnTo>
                <a:lnTo>
                  <a:pt x="4446270" y="1290827"/>
                </a:lnTo>
                <a:lnTo>
                  <a:pt x="4348734" y="1274064"/>
                </a:lnTo>
                <a:lnTo>
                  <a:pt x="4229099" y="1250441"/>
                </a:lnTo>
                <a:lnTo>
                  <a:pt x="4100321" y="1225295"/>
                </a:lnTo>
                <a:lnTo>
                  <a:pt x="3947921" y="1194053"/>
                </a:lnTo>
                <a:lnTo>
                  <a:pt x="3795522" y="1162050"/>
                </a:lnTo>
                <a:lnTo>
                  <a:pt x="3633978" y="1121664"/>
                </a:lnTo>
                <a:lnTo>
                  <a:pt x="3313176" y="1040129"/>
                </a:lnTo>
                <a:lnTo>
                  <a:pt x="3161538" y="992886"/>
                </a:lnTo>
                <a:lnTo>
                  <a:pt x="3025140" y="944117"/>
                </a:lnTo>
                <a:lnTo>
                  <a:pt x="2896362" y="895350"/>
                </a:lnTo>
                <a:lnTo>
                  <a:pt x="2784348" y="838962"/>
                </a:lnTo>
                <a:lnTo>
                  <a:pt x="2696717" y="791717"/>
                </a:lnTo>
                <a:lnTo>
                  <a:pt x="2631948" y="733805"/>
                </a:lnTo>
                <a:lnTo>
                  <a:pt x="2615184" y="702563"/>
                </a:lnTo>
                <a:lnTo>
                  <a:pt x="2599182" y="677417"/>
                </a:lnTo>
                <a:lnTo>
                  <a:pt x="2591562" y="646176"/>
                </a:lnTo>
                <a:lnTo>
                  <a:pt x="2599182" y="621029"/>
                </a:lnTo>
                <a:lnTo>
                  <a:pt x="2631948" y="564641"/>
                </a:lnTo>
                <a:lnTo>
                  <a:pt x="2680716" y="508253"/>
                </a:lnTo>
                <a:lnTo>
                  <a:pt x="2753105" y="468629"/>
                </a:lnTo>
                <a:lnTo>
                  <a:pt x="2839974" y="428243"/>
                </a:lnTo>
                <a:lnTo>
                  <a:pt x="2936748" y="395477"/>
                </a:lnTo>
                <a:lnTo>
                  <a:pt x="3048762" y="363474"/>
                </a:lnTo>
                <a:lnTo>
                  <a:pt x="3177540" y="339851"/>
                </a:lnTo>
                <a:lnTo>
                  <a:pt x="3306317" y="315467"/>
                </a:lnTo>
                <a:lnTo>
                  <a:pt x="3594354" y="266700"/>
                </a:lnTo>
                <a:lnTo>
                  <a:pt x="3883914" y="234695"/>
                </a:lnTo>
                <a:lnTo>
                  <a:pt x="4180332" y="185165"/>
                </a:lnTo>
                <a:lnTo>
                  <a:pt x="4317492" y="161543"/>
                </a:lnTo>
                <a:lnTo>
                  <a:pt x="4446270" y="129539"/>
                </a:lnTo>
                <a:lnTo>
                  <a:pt x="44462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pic>
        <p:nvPicPr>
          <p:cNvPr id="37" name="bg object 3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579803" y="5216651"/>
            <a:ext cx="10517" cy="3810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943429" y="4424173"/>
            <a:ext cx="3184503" cy="792479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680466" y="2980945"/>
            <a:ext cx="126221" cy="33527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936428" y="3030728"/>
            <a:ext cx="4655790" cy="22225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0560" y="402336"/>
            <a:ext cx="12070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0560" y="2313432"/>
            <a:ext cx="12070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59808" y="9354312"/>
            <a:ext cx="42915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0560" y="9354312"/>
            <a:ext cx="308457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798679" y="9629341"/>
            <a:ext cx="535791" cy="4247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8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5742">
              <a:spcBef>
                <a:spcPts val="35"/>
              </a:spcBef>
            </a:pPr>
            <a:fld id="{81D60167-4931-47E6-BA6A-407CBD079E47}" type="slidenum">
              <a:rPr lang="es-AR" spc="-9" smtClean="0"/>
              <a:pPr marL="65742">
                <a:spcBef>
                  <a:spcPts val="35"/>
                </a:spcBef>
              </a:pPr>
              <a:t>‹Nº›</a:t>
            </a:fld>
            <a:r>
              <a:rPr lang="es-AR" spc="-17" smtClean="0"/>
              <a:t>-99</a:t>
            </a:r>
            <a:endParaRPr lang="es-AR" spc="-17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88899">
        <a:defRPr>
          <a:latin typeface="+mn-lt"/>
          <a:ea typeface="+mn-ea"/>
          <a:cs typeface="+mn-cs"/>
        </a:defRPr>
      </a:lvl2pPr>
      <a:lvl3pPr marL="1577797">
        <a:defRPr>
          <a:latin typeface="+mn-lt"/>
          <a:ea typeface="+mn-ea"/>
          <a:cs typeface="+mn-cs"/>
        </a:defRPr>
      </a:lvl3pPr>
      <a:lvl4pPr marL="2366696">
        <a:defRPr>
          <a:latin typeface="+mn-lt"/>
          <a:ea typeface="+mn-ea"/>
          <a:cs typeface="+mn-cs"/>
        </a:defRPr>
      </a:lvl4pPr>
      <a:lvl5pPr marL="3155594">
        <a:defRPr>
          <a:latin typeface="+mn-lt"/>
          <a:ea typeface="+mn-ea"/>
          <a:cs typeface="+mn-cs"/>
        </a:defRPr>
      </a:lvl5pPr>
      <a:lvl6pPr marL="3944493">
        <a:defRPr>
          <a:latin typeface="+mn-lt"/>
          <a:ea typeface="+mn-ea"/>
          <a:cs typeface="+mn-cs"/>
        </a:defRPr>
      </a:lvl6pPr>
      <a:lvl7pPr marL="4733392">
        <a:defRPr>
          <a:latin typeface="+mn-lt"/>
          <a:ea typeface="+mn-ea"/>
          <a:cs typeface="+mn-cs"/>
        </a:defRPr>
      </a:lvl7pPr>
      <a:lvl8pPr marL="5522290">
        <a:defRPr>
          <a:latin typeface="+mn-lt"/>
          <a:ea typeface="+mn-ea"/>
          <a:cs typeface="+mn-cs"/>
        </a:defRPr>
      </a:lvl8pPr>
      <a:lvl9pPr marL="631118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88899">
        <a:defRPr>
          <a:latin typeface="+mn-lt"/>
          <a:ea typeface="+mn-ea"/>
          <a:cs typeface="+mn-cs"/>
        </a:defRPr>
      </a:lvl2pPr>
      <a:lvl3pPr marL="1577797">
        <a:defRPr>
          <a:latin typeface="+mn-lt"/>
          <a:ea typeface="+mn-ea"/>
          <a:cs typeface="+mn-cs"/>
        </a:defRPr>
      </a:lvl3pPr>
      <a:lvl4pPr marL="2366696">
        <a:defRPr>
          <a:latin typeface="+mn-lt"/>
          <a:ea typeface="+mn-ea"/>
          <a:cs typeface="+mn-cs"/>
        </a:defRPr>
      </a:lvl4pPr>
      <a:lvl5pPr marL="3155594">
        <a:defRPr>
          <a:latin typeface="+mn-lt"/>
          <a:ea typeface="+mn-ea"/>
          <a:cs typeface="+mn-cs"/>
        </a:defRPr>
      </a:lvl5pPr>
      <a:lvl6pPr marL="3944493">
        <a:defRPr>
          <a:latin typeface="+mn-lt"/>
          <a:ea typeface="+mn-ea"/>
          <a:cs typeface="+mn-cs"/>
        </a:defRPr>
      </a:lvl6pPr>
      <a:lvl7pPr marL="4733392">
        <a:defRPr>
          <a:latin typeface="+mn-lt"/>
          <a:ea typeface="+mn-ea"/>
          <a:cs typeface="+mn-cs"/>
        </a:defRPr>
      </a:lvl7pPr>
      <a:lvl8pPr marL="5522290">
        <a:defRPr>
          <a:latin typeface="+mn-lt"/>
          <a:ea typeface="+mn-ea"/>
          <a:cs typeface="+mn-cs"/>
        </a:defRPr>
      </a:lvl8pPr>
      <a:lvl9pPr marL="631118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29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3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40.jp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4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44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46.jp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65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6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7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72.png"/><Relationship Id="rId5" Type="http://schemas.openxmlformats.org/officeDocument/2006/relationships/image" Target="../media/image4.png"/><Relationship Id="rId10" Type="http://schemas.openxmlformats.org/officeDocument/2006/relationships/image" Target="../media/image71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1.png"/><Relationship Id="rId4" Type="http://schemas.openxmlformats.org/officeDocument/2006/relationships/image" Target="../media/image75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6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7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78.png"/><Relationship Id="rId4" Type="http://schemas.openxmlformats.org/officeDocument/2006/relationships/image" Target="../media/image3.png"/><Relationship Id="rId9" Type="http://schemas.openxmlformats.org/officeDocument/2006/relationships/image" Target="../media/image7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8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85.png"/><Relationship Id="rId17" Type="http://schemas.openxmlformats.org/officeDocument/2006/relationships/image" Target="../media/image90.jpg"/><Relationship Id="rId2" Type="http://schemas.openxmlformats.org/officeDocument/2006/relationships/image" Target="../media/image1.pn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84.png"/><Relationship Id="rId5" Type="http://schemas.openxmlformats.org/officeDocument/2006/relationships/image" Target="../media/image4.png"/><Relationship Id="rId15" Type="http://schemas.openxmlformats.org/officeDocument/2006/relationships/image" Target="../media/image88.png"/><Relationship Id="rId10" Type="http://schemas.openxmlformats.org/officeDocument/2006/relationships/image" Target="../media/image83.jpg"/><Relationship Id="rId4" Type="http://schemas.openxmlformats.org/officeDocument/2006/relationships/image" Target="../media/image3.png"/><Relationship Id="rId9" Type="http://schemas.openxmlformats.org/officeDocument/2006/relationships/image" Target="../media/image81.png"/><Relationship Id="rId14" Type="http://schemas.openxmlformats.org/officeDocument/2006/relationships/image" Target="../media/image87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3.png"/><Relationship Id="rId4" Type="http://schemas.openxmlformats.org/officeDocument/2006/relationships/image" Target="../media/image92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6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9.png"/><Relationship Id="rId5" Type="http://schemas.openxmlformats.org/officeDocument/2006/relationships/image" Target="../media/image98.jpg"/><Relationship Id="rId4" Type="http://schemas.openxmlformats.org/officeDocument/2006/relationships/image" Target="../media/image97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9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2.jp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8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03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04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06.png"/><Relationship Id="rId5" Type="http://schemas.openxmlformats.org/officeDocument/2006/relationships/image" Target="../media/image4.png"/><Relationship Id="rId10" Type="http://schemas.openxmlformats.org/officeDocument/2006/relationships/image" Target="../media/image105.png"/><Relationship Id="rId4" Type="http://schemas.openxmlformats.org/officeDocument/2006/relationships/image" Target="../media/image3.png"/><Relationship Id="rId9" Type="http://schemas.openxmlformats.org/officeDocument/2006/relationships/image" Target="../media/image81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7.png"/><Relationship Id="rId7" Type="http://schemas.openxmlformats.org/officeDocument/2006/relationships/image" Target="../media/image110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4.png"/><Relationship Id="rId4" Type="http://schemas.openxmlformats.org/officeDocument/2006/relationships/image" Target="../media/image12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7" Type="http://schemas.openxmlformats.org/officeDocument/2006/relationships/image" Target="../media/image128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jp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22.png"/><Relationship Id="rId5" Type="http://schemas.openxmlformats.org/officeDocument/2006/relationships/image" Target="../media/image4.png"/><Relationship Id="rId15" Type="http://schemas.openxmlformats.org/officeDocument/2006/relationships/image" Target="../media/image131.png"/><Relationship Id="rId10" Type="http://schemas.openxmlformats.org/officeDocument/2006/relationships/image" Target="../media/image81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3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1.png"/><Relationship Id="rId5" Type="http://schemas.openxmlformats.org/officeDocument/2006/relationships/image" Target="../media/image133.jpg"/><Relationship Id="rId4" Type="http://schemas.openxmlformats.org/officeDocument/2006/relationships/image" Target="../media/image132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13" Type="http://schemas.openxmlformats.org/officeDocument/2006/relationships/image" Target="../media/image143.png"/><Relationship Id="rId3" Type="http://schemas.openxmlformats.org/officeDocument/2006/relationships/image" Target="../media/image122.png"/><Relationship Id="rId7" Type="http://schemas.openxmlformats.org/officeDocument/2006/relationships/image" Target="../media/image137.png"/><Relationship Id="rId12" Type="http://schemas.openxmlformats.org/officeDocument/2006/relationships/image" Target="../media/image14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6.png"/><Relationship Id="rId11" Type="http://schemas.openxmlformats.org/officeDocument/2006/relationships/image" Target="../media/image141.png"/><Relationship Id="rId5" Type="http://schemas.openxmlformats.org/officeDocument/2006/relationships/image" Target="../media/image135.png"/><Relationship Id="rId10" Type="http://schemas.openxmlformats.org/officeDocument/2006/relationships/image" Target="../media/image140.png"/><Relationship Id="rId4" Type="http://schemas.openxmlformats.org/officeDocument/2006/relationships/image" Target="../media/image134.png"/><Relationship Id="rId9" Type="http://schemas.openxmlformats.org/officeDocument/2006/relationships/image" Target="../media/image139.png"/><Relationship Id="rId14" Type="http://schemas.openxmlformats.org/officeDocument/2006/relationships/image" Target="../media/image13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1.png"/><Relationship Id="rId5" Type="http://schemas.openxmlformats.org/officeDocument/2006/relationships/image" Target="../media/image124.png"/><Relationship Id="rId4" Type="http://schemas.openxmlformats.org/officeDocument/2006/relationships/image" Target="../media/image144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6.png"/><Relationship Id="rId4" Type="http://schemas.openxmlformats.org/officeDocument/2006/relationships/image" Target="../media/image145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1.png"/><Relationship Id="rId5" Type="http://schemas.openxmlformats.org/officeDocument/2006/relationships/image" Target="../media/image148.png"/><Relationship Id="rId4" Type="http://schemas.openxmlformats.org/officeDocument/2006/relationships/image" Target="../media/image12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9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7478" y="6803774"/>
            <a:ext cx="6864694" cy="2213285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5936426" y="1685603"/>
            <a:ext cx="4656667" cy="3921461"/>
            <a:chOff x="3440429" y="3091433"/>
            <a:chExt cx="2698750" cy="227266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30723" y="3091433"/>
              <a:ext cx="73151" cy="335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40429" y="3141217"/>
              <a:ext cx="2698242" cy="2222500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7478" y="6803774"/>
            <a:ext cx="6864694" cy="221328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87838" y="-2938631"/>
            <a:ext cx="3152947" cy="769172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4274481" y="8346935"/>
            <a:ext cx="7788138" cy="29252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27687" marR="8766" indent="-1406869" algn="r">
              <a:lnSpc>
                <a:spcPct val="102299"/>
              </a:lnSpc>
              <a:tabLst>
                <a:tab pos="6853557" algn="l"/>
              </a:tabLst>
            </a:pPr>
            <a:r>
              <a:rPr sz="6212" b="1" i="1" spc="863" dirty="0">
                <a:solidFill>
                  <a:srgbClr val="0000FF"/>
                </a:solidFill>
                <a:latin typeface="Brush Script MT"/>
                <a:cs typeface="Brush Script MT"/>
              </a:rPr>
              <a:t>M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A</a:t>
            </a:r>
            <a:r>
              <a:rPr sz="5004" b="1" i="1" spc="-552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N</a:t>
            </a:r>
            <a:r>
              <a:rPr sz="5004" b="1" i="1" spc="-544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T</a:t>
            </a:r>
            <a:r>
              <a:rPr sz="5004" b="1" i="1" spc="-552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E</a:t>
            </a:r>
            <a:r>
              <a:rPr sz="5004" b="1" i="1" spc="-544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N</a:t>
            </a:r>
            <a:r>
              <a:rPr sz="5004" b="1" i="1" spc="-544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I</a:t>
            </a:r>
            <a:r>
              <a:rPr sz="5004" b="1" i="1" spc="-535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M</a:t>
            </a:r>
            <a:r>
              <a:rPr sz="5004" b="1" i="1" spc="-552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I</a:t>
            </a:r>
            <a:r>
              <a:rPr sz="5004" b="1" i="1" spc="-535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E</a:t>
            </a:r>
            <a:r>
              <a:rPr sz="5004" b="1" i="1" spc="-552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N</a:t>
            </a:r>
            <a:r>
              <a:rPr sz="5004" b="1" i="1" spc="-544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T</a:t>
            </a:r>
            <a:r>
              <a:rPr sz="5004" b="1" i="1" spc="-552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O</a:t>
            </a:r>
            <a:r>
              <a:rPr sz="5004" b="1" i="1" dirty="0">
                <a:solidFill>
                  <a:srgbClr val="0000FF"/>
                </a:solidFill>
                <a:latin typeface="Brush Script MT"/>
                <a:cs typeface="Brush Script MT"/>
              </a:rPr>
              <a:t>	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D</a:t>
            </a:r>
            <a:r>
              <a:rPr sz="5004" b="1" i="1" spc="-552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E  </a:t>
            </a:r>
            <a:r>
              <a:rPr sz="6212" b="1" i="1" spc="863" dirty="0">
                <a:solidFill>
                  <a:srgbClr val="0000FF"/>
                </a:solidFill>
                <a:latin typeface="Brush Script MT"/>
                <a:cs typeface="Brush Script MT"/>
              </a:rPr>
              <a:t>S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U</a:t>
            </a:r>
            <a:r>
              <a:rPr sz="5004" b="1" i="1" spc="-552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B</a:t>
            </a:r>
            <a:r>
              <a:rPr sz="5004" b="1" i="1" spc="-544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E</a:t>
            </a:r>
            <a:r>
              <a:rPr sz="5004" b="1" i="1" spc="-544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S</a:t>
            </a:r>
            <a:r>
              <a:rPr sz="5004" b="1" i="1" spc="-544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T</a:t>
            </a:r>
            <a:r>
              <a:rPr sz="5004" b="1" i="1" spc="-552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A</a:t>
            </a:r>
            <a:r>
              <a:rPr sz="5004" b="1" i="1" spc="-535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C</a:t>
            </a:r>
            <a:r>
              <a:rPr sz="5004" b="1" i="1" spc="-552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I</a:t>
            </a:r>
            <a:r>
              <a:rPr sz="5004" b="1" i="1" spc="-535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O</a:t>
            </a:r>
            <a:r>
              <a:rPr sz="5004" b="1" i="1" spc="-552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N</a:t>
            </a:r>
            <a:r>
              <a:rPr sz="5004" b="1" i="1" spc="-552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E</a:t>
            </a:r>
            <a:r>
              <a:rPr sz="5004" b="1" i="1" spc="-544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S  </a:t>
            </a:r>
            <a:r>
              <a:rPr sz="6212" b="1" i="1" spc="854" dirty="0">
                <a:solidFill>
                  <a:srgbClr val="0000FF"/>
                </a:solidFill>
                <a:latin typeface="Brush Script MT"/>
                <a:cs typeface="Brush Script MT"/>
              </a:rPr>
              <a:t>E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L</a:t>
            </a:r>
            <a:r>
              <a:rPr sz="5004" b="1" i="1" spc="-544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É</a:t>
            </a:r>
            <a:r>
              <a:rPr sz="5004" b="1" i="1" spc="-544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C</a:t>
            </a:r>
            <a:r>
              <a:rPr sz="5004" b="1" i="1" spc="-552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T</a:t>
            </a:r>
            <a:r>
              <a:rPr sz="5004" b="1" i="1" spc="-544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R</a:t>
            </a:r>
            <a:r>
              <a:rPr sz="5004" b="1" i="1" spc="-552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I</a:t>
            </a:r>
            <a:r>
              <a:rPr sz="5004" b="1" i="1" spc="-535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C</a:t>
            </a:r>
            <a:r>
              <a:rPr sz="5004" b="1" i="1" spc="-552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A</a:t>
            </a:r>
            <a:r>
              <a:rPr sz="5004" b="1" i="1" spc="-535" dirty="0">
                <a:solidFill>
                  <a:srgbClr val="0000FF"/>
                </a:solidFill>
                <a:latin typeface="Brush Script MT"/>
                <a:cs typeface="Brush Script MT"/>
              </a:rPr>
              <a:t> </a:t>
            </a:r>
            <a:r>
              <a:rPr sz="5004" b="1" i="1" spc="-9" dirty="0">
                <a:solidFill>
                  <a:srgbClr val="0000FF"/>
                </a:solidFill>
                <a:latin typeface="Brush Script MT"/>
                <a:cs typeface="Brush Script MT"/>
              </a:rPr>
              <a:t>S</a:t>
            </a:r>
            <a:endParaRPr sz="5004">
              <a:latin typeface="Brush Script MT"/>
              <a:cs typeface="Brush Script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26514" cy="44729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3156652" y="-1334430"/>
            <a:ext cx="8441644" cy="1298093"/>
          </a:xfrm>
          <a:prstGeom prst="rect">
            <a:avLst/>
          </a:prstGeom>
          <a:solidFill>
            <a:srgbClr val="C0C0C0"/>
          </a:solidFill>
        </p:spPr>
        <p:txBody>
          <a:bodyPr vert="horz" wrap="square" lIns="0" tIns="269539" rIns="0" bIns="0" rtlCol="0">
            <a:spAutoFit/>
          </a:bodyPr>
          <a:lstStyle/>
          <a:p>
            <a:pPr marL="509497" marR="382397" algn="ctr">
              <a:lnSpc>
                <a:spcPts val="3969"/>
              </a:lnSpc>
              <a:spcBef>
                <a:spcPts val="2122"/>
              </a:spcBef>
            </a:pPr>
            <a:r>
              <a:rPr sz="3200" b="1" spc="-9" dirty="0">
                <a:solidFill>
                  <a:srgbClr val="000065"/>
                </a:solidFill>
                <a:latin typeface="Arial"/>
                <a:cs typeface="Arial"/>
              </a:rPr>
              <a:t>Mantenimiento</a:t>
            </a:r>
            <a:r>
              <a:rPr sz="3200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200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200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200" b="1" spc="-9" dirty="0">
                <a:solidFill>
                  <a:srgbClr val="000065"/>
                </a:solidFill>
                <a:latin typeface="Arial"/>
                <a:cs typeface="Arial"/>
              </a:rPr>
              <a:t>Subestaciones </a:t>
            </a:r>
            <a:r>
              <a:rPr sz="3200" b="1" spc="-93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200" b="1" spc="-9" dirty="0">
                <a:solidFill>
                  <a:srgbClr val="000065"/>
                </a:solidFill>
                <a:latin typeface="Arial"/>
                <a:cs typeface="Arial"/>
              </a:rPr>
              <a:t>Eléctricas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1438853"/>
            <a:ext cx="109787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Objetivo</a:t>
            </a:r>
            <a:endParaRPr sz="2071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20" y="1455949"/>
            <a:ext cx="7473676" cy="571489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8766" indent="-466765" algn="just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Conocer el funcionamiento integral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evaluar la </a:t>
            </a:r>
            <a:r>
              <a:rPr sz="2071" spc="-17" dirty="0">
                <a:latin typeface="Arial"/>
                <a:cs typeface="Arial"/>
              </a:rPr>
              <a:t>condición </a:t>
            </a:r>
            <a:r>
              <a:rPr sz="2071" spc="-9" dirty="0">
                <a:latin typeface="Arial"/>
                <a:cs typeface="Arial"/>
              </a:rPr>
              <a:t> operacional de los equipos que componen una subestación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tomar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decisiones</a:t>
            </a:r>
            <a:r>
              <a:rPr sz="2071" spc="5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acertadas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 la oportuna intervención de los mismos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17" dirty="0">
                <a:latin typeface="Arial"/>
                <a:cs typeface="Arial"/>
              </a:rPr>
              <a:t>determinar </a:t>
            </a:r>
            <a:r>
              <a:rPr sz="2071" spc="-9" dirty="0">
                <a:latin typeface="Arial"/>
                <a:cs typeface="Arial"/>
              </a:rPr>
              <a:t> su nivel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acción.</a:t>
            </a:r>
            <a:endParaRPr sz="2071" dirty="0">
              <a:latin typeface="Arial"/>
              <a:cs typeface="Arial"/>
            </a:endParaRPr>
          </a:p>
          <a:p>
            <a:pPr marL="488679" marR="8766" indent="-466765" algn="just">
              <a:lnSpc>
                <a:spcPct val="95700"/>
              </a:lnSpc>
              <a:spcBef>
                <a:spcPts val="112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Tomar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decisiones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nivel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ejecutar, basado en las mejores practicas recomendadas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agrupaciones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internacionales,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disminuyendo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esta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forma </a:t>
            </a:r>
            <a:r>
              <a:rPr sz="2071" spc="-9" dirty="0">
                <a:latin typeface="Arial"/>
                <a:cs typeface="Arial"/>
              </a:rPr>
              <a:t>la indisponibilidad de equipos principales </a:t>
            </a:r>
            <a:r>
              <a:rPr sz="2071" dirty="0">
                <a:latin typeface="Arial"/>
                <a:cs typeface="Arial"/>
              </a:rPr>
              <a:t>así </a:t>
            </a:r>
            <a:r>
              <a:rPr sz="2071" spc="-9" dirty="0">
                <a:latin typeface="Arial"/>
                <a:cs typeface="Arial"/>
              </a:rPr>
              <a:t>como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evitar daños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alto</a:t>
            </a:r>
            <a:r>
              <a:rPr sz="2071" dirty="0">
                <a:latin typeface="Arial"/>
                <a:cs typeface="Arial"/>
              </a:rPr>
              <a:t> impacto.</a:t>
            </a:r>
          </a:p>
          <a:p>
            <a:pPr marL="488679" marR="8766" indent="-466765" algn="just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Efectuar operaciones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mantenimientos de los equipos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segura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17" dirty="0">
                <a:latin typeface="Arial"/>
                <a:cs typeface="Arial"/>
              </a:rPr>
              <a:t>eficiente.</a:t>
            </a:r>
            <a:endParaRPr sz="2071" dirty="0">
              <a:latin typeface="Arial"/>
              <a:cs typeface="Arial"/>
            </a:endParaRPr>
          </a:p>
          <a:p>
            <a:pPr marL="487583" marR="8766" indent="-466765" algn="just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Hacer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diagnósticos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fallas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aplicar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correctivos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operación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mantenimiento de equipos de la subestación 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través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análisis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aislante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gases </a:t>
            </a:r>
            <a:r>
              <a:rPr sz="2071" spc="-9" dirty="0">
                <a:latin typeface="Arial"/>
                <a:cs typeface="Arial"/>
              </a:rPr>
              <a:t> contenidos,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rigidez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dieléctrica,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tiempos de operación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-9" dirty="0">
                <a:latin typeface="Arial"/>
                <a:cs typeface="Arial"/>
              </a:rPr>
              <a:t> resistencia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contacto.</a:t>
            </a:r>
            <a:endParaRPr sz="2071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1316137"/>
            <a:ext cx="7868123" cy="52593"/>
            <a:chOff x="2514599" y="2877311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877311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289255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7572505"/>
            <a:ext cx="159312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Metodología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5" y="7571190"/>
            <a:ext cx="7654464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 metodología de esta actividad de capacitación, esta </a:t>
            </a:r>
            <a:r>
              <a:rPr sz="2071" spc="-17" dirty="0">
                <a:latin typeface="Arial"/>
                <a:cs typeface="Arial"/>
              </a:rPr>
              <a:t>diseñada </a:t>
            </a:r>
            <a:r>
              <a:rPr sz="2071" spc="-9" dirty="0">
                <a:latin typeface="Arial"/>
                <a:cs typeface="Arial"/>
              </a:rPr>
              <a:t> para presentar un enfoque directo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pragmático. Este </a:t>
            </a:r>
            <a:r>
              <a:rPr sz="2071" spc="-17" dirty="0">
                <a:latin typeface="Arial"/>
                <a:cs typeface="Arial"/>
              </a:rPr>
              <a:t>esquema </a:t>
            </a:r>
            <a:r>
              <a:rPr sz="2071" spc="-9" dirty="0">
                <a:latin typeface="Arial"/>
                <a:cs typeface="Arial"/>
              </a:rPr>
              <a:t> de trabajo permite que los participantes comprendan fácilmente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contenidos,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misma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apliquen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diferentes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56375" y="8779511"/>
            <a:ext cx="7654464" cy="232582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herramientas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suministradas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sus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tareas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diarias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logrando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mejores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resultados.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Comprende la dinámica de Seminario – Taller en los cuales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capacitadotes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intervienen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motivar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asistentes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participar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integrar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grupos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trabajo,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compartiendo </a:t>
            </a:r>
            <a:r>
              <a:rPr sz="2071" spc="-9" dirty="0">
                <a:latin typeface="Arial"/>
                <a:cs typeface="Arial"/>
              </a:rPr>
              <a:t> experiencias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grupos de aplicación para desarrollar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modelos </a:t>
            </a:r>
            <a:r>
              <a:rPr sz="2071" spc="-9" dirty="0">
                <a:latin typeface="Arial"/>
                <a:cs typeface="Arial"/>
              </a:rPr>
              <a:t> apropiados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particularidad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sus </a:t>
            </a:r>
            <a:r>
              <a:rPr sz="2071" spc="-9" dirty="0">
                <a:latin typeface="Arial"/>
                <a:cs typeface="Arial"/>
              </a:rPr>
              <a:t>realidades.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38917" y="7448474"/>
            <a:ext cx="7868123" cy="52593"/>
            <a:chOff x="2514599" y="6431279"/>
            <a:chExt cx="4559935" cy="3048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431279"/>
              <a:ext cx="4559806" cy="30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62215" y="644651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3139" y="11432390"/>
            <a:ext cx="7888939" cy="52591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798678" y="12966696"/>
            <a:ext cx="438275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z="1380" spc="-9" dirty="0">
                <a:latin typeface="Arial"/>
                <a:cs typeface="Arial"/>
              </a:rPr>
              <a:pPr marL="65742">
                <a:spcBef>
                  <a:spcPts val="35"/>
                </a:spcBef>
              </a:pPr>
              <a:t>2</a:t>
            </a:fld>
            <a:r>
              <a:rPr sz="1380" spc="-17" dirty="0">
                <a:latin typeface="Arial"/>
                <a:cs typeface="Arial"/>
              </a:rPr>
              <a:t>-99</a:t>
            </a:r>
            <a:endParaRPr sz="138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110695" y="12966697"/>
            <a:ext cx="999266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Introducción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26514" cy="44729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7"/>
            <a:ext cx="9177468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Mantenimiento</a:t>
            </a:r>
            <a:r>
              <a:rPr sz="3451" b="1" spc="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Subestaciones</a:t>
            </a:r>
            <a:r>
              <a:rPr sz="3451" b="1" spc="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Eléctricas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54271"/>
            <a:ext cx="1345503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Contenido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19" y="-873920"/>
            <a:ext cx="7472580" cy="3694086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Nociones básicas de </a:t>
            </a:r>
            <a:r>
              <a:rPr sz="2071" spc="-17" dirty="0">
                <a:latin typeface="Arial"/>
                <a:cs typeface="Arial"/>
              </a:rPr>
              <a:t>mantenimiento.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Componentes básicos de una subestación </a:t>
            </a:r>
            <a:r>
              <a:rPr sz="2071" spc="-17" dirty="0">
                <a:latin typeface="Arial"/>
                <a:cs typeface="Arial"/>
              </a:rPr>
              <a:t>eléctrica.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Elementos</a:t>
            </a:r>
            <a:r>
              <a:rPr sz="2071" spc="38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seguridad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industrial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considerar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mantenimiento.</a:t>
            </a:r>
            <a:endParaRPr sz="2071">
              <a:latin typeface="Arial"/>
              <a:cs typeface="Arial"/>
            </a:endParaRPr>
          </a:p>
          <a:p>
            <a:pPr marL="488679" marR="9861" indent="-466765">
              <a:lnSpc>
                <a:spcPts val="2364"/>
              </a:lnSpc>
              <a:spcBef>
                <a:spcPts val="1199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Resumen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9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mejores</a:t>
            </a:r>
            <a:r>
              <a:rPr sz="2071" spc="29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practicas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recomendadas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 eléctricos.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19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Pruebas,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</a:t>
            </a:r>
            <a:r>
              <a:rPr sz="2071" spc="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</a:t>
            </a:r>
            <a:r>
              <a:rPr sz="2071" spc="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eléctricos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potencia.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09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Mantenimiento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equipos eléctricos de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338917" y="3137167"/>
            <a:ext cx="7868123" cy="52593"/>
            <a:chOff x="2514599" y="3932681"/>
            <a:chExt cx="4559935" cy="3048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932681"/>
              <a:ext cx="4559806" cy="304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062215" y="394792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798678" y="12966696"/>
            <a:ext cx="438275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z="1380" spc="-9" dirty="0">
                <a:latin typeface="Arial"/>
                <a:cs typeface="Arial"/>
              </a:rPr>
              <a:pPr marL="65742">
                <a:spcBef>
                  <a:spcPts val="35"/>
                </a:spcBef>
              </a:pPr>
              <a:t>3</a:t>
            </a:fld>
            <a:r>
              <a:rPr sz="1380" spc="-17" dirty="0">
                <a:latin typeface="Arial"/>
                <a:cs typeface="Arial"/>
              </a:rPr>
              <a:t>-99</a:t>
            </a:r>
            <a:endParaRPr sz="138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110695" y="12966697"/>
            <a:ext cx="999266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Introducción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1178967"/>
            <a:ext cx="2127823" cy="298255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91454" algn="ctr">
              <a:lnSpc>
                <a:spcPts val="2951"/>
              </a:lnSpc>
              <a:spcBef>
                <a:spcPts val="173"/>
              </a:spcBef>
            </a:pPr>
            <a:r>
              <a:rPr sz="2761" b="1" spc="-9" dirty="0">
                <a:solidFill>
                  <a:srgbClr val="000065"/>
                </a:solidFill>
                <a:latin typeface="Arial"/>
                <a:cs typeface="Arial"/>
              </a:rPr>
              <a:t>CAPÍTULO</a:t>
            </a:r>
            <a:endParaRPr sz="2761" dirty="0">
              <a:latin typeface="Arial"/>
              <a:cs typeface="Arial"/>
            </a:endParaRPr>
          </a:p>
          <a:p>
            <a:pPr marL="292550" algn="ctr">
              <a:lnSpc>
                <a:spcPts val="14546"/>
              </a:lnSpc>
            </a:pPr>
            <a:r>
              <a:rPr sz="12424" b="1" dirty="0">
                <a:solidFill>
                  <a:srgbClr val="000065"/>
                </a:solidFill>
                <a:latin typeface="Arial"/>
                <a:cs typeface="Arial"/>
              </a:rPr>
              <a:t>I</a:t>
            </a:r>
            <a:endParaRPr sz="12424" dirty="0">
              <a:latin typeface="Arial"/>
              <a:cs typeface="Arial"/>
            </a:endParaRPr>
          </a:p>
          <a:p>
            <a:pPr marL="21914">
              <a:spcBef>
                <a:spcPts val="3115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Introducción</a:t>
            </a:r>
            <a:endParaRPr sz="2071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59956" y="-1133379"/>
            <a:ext cx="7846209" cy="1298093"/>
          </a:xfrm>
          <a:prstGeom prst="rect">
            <a:avLst/>
          </a:prstGeom>
          <a:solidFill>
            <a:srgbClr val="C0C0C0"/>
          </a:solidFill>
        </p:spPr>
        <p:txBody>
          <a:bodyPr vert="horz" wrap="square" lIns="0" tIns="269539" rIns="0" bIns="0" rtlCol="0">
            <a:spAutoFit/>
          </a:bodyPr>
          <a:lstStyle/>
          <a:p>
            <a:pPr marL="509497" marR="2938647">
              <a:lnSpc>
                <a:spcPts val="3969"/>
              </a:lnSpc>
              <a:spcBef>
                <a:spcPts val="2122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Nociones</a:t>
            </a:r>
            <a:r>
              <a:rPr sz="3451" b="1" spc="-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Básicas</a:t>
            </a:r>
            <a:r>
              <a:rPr sz="345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 </a:t>
            </a:r>
            <a:r>
              <a:rPr sz="3451" b="1" spc="-94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Mantenimiento</a:t>
            </a:r>
            <a:endParaRPr sz="345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1437539"/>
            <a:ext cx="5822477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pruebas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mantenimiento </a:t>
            </a:r>
            <a:r>
              <a:rPr sz="2071" spc="-9" dirty="0">
                <a:latin typeface="Arial"/>
                <a:cs typeface="Arial"/>
              </a:rPr>
              <a:t> correctivo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programadas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eléctricas,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tienen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como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finalidad,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garantizar</a:t>
            </a:r>
            <a:endParaRPr sz="2071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83625" y="1437539"/>
            <a:ext cx="1727896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indent="94230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preventivo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subestaciones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56376" y="2344769"/>
            <a:ext cx="7653369" cy="201804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9861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continua,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segura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compatible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ambiente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mismos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brindar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disponibilidad,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óptima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condición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funcionamiento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útil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prolongada.</a:t>
            </a:r>
            <a:endParaRPr sz="2071" dirty="0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El mantenimiento actual esta caracterizado por la búsqueda </a:t>
            </a:r>
            <a:r>
              <a:rPr sz="2071" dirty="0">
                <a:latin typeface="Arial"/>
                <a:cs typeface="Arial"/>
              </a:rPr>
              <a:t>de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tareas que permitan eliminar o minimizar la ocurrencia de </a:t>
            </a:r>
            <a:r>
              <a:rPr sz="2071" spc="-17" dirty="0">
                <a:latin typeface="Arial"/>
                <a:cs typeface="Arial"/>
              </a:rPr>
              <a:t>fallas </a:t>
            </a:r>
            <a:r>
              <a:rPr sz="2071" spc="-9" dirty="0">
                <a:latin typeface="Arial"/>
                <a:cs typeface="Arial"/>
              </a:rPr>
              <a:t> y/o disminuir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consecuencias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mismas.</a:t>
            </a:r>
            <a:endParaRPr sz="2071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38917" y="1316137"/>
            <a:ext cx="7868123" cy="52593"/>
            <a:chOff x="2514599" y="2877311"/>
            <a:chExt cx="4559935" cy="3048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877311"/>
              <a:ext cx="4559806" cy="3047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062215" y="289255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842506" y="4817950"/>
            <a:ext cx="1345503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Contenido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7820" y="4699618"/>
            <a:ext cx="5043444" cy="1856114"/>
          </a:xfrm>
          <a:prstGeom prst="rect">
            <a:avLst/>
          </a:prstGeom>
        </p:spPr>
        <p:txBody>
          <a:bodyPr vert="horz" wrap="square" lIns="0" tIns="156683" rIns="0" bIns="0" rtlCol="0">
            <a:spAutoFit/>
          </a:bodyPr>
          <a:lstStyle/>
          <a:p>
            <a:pPr marL="488679" indent="-467861">
              <a:spcBef>
                <a:spcPts val="1234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Definiciones.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¿por que hacer </a:t>
            </a:r>
            <a:r>
              <a:rPr sz="2071" spc="-17" dirty="0">
                <a:latin typeface="Arial"/>
                <a:cs typeface="Arial"/>
              </a:rPr>
              <a:t>mantenimiento?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Nuevas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tendencias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Integración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metodologías.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338917" y="4693918"/>
            <a:ext cx="7868123" cy="52593"/>
            <a:chOff x="2514599" y="4834889"/>
            <a:chExt cx="4559935" cy="30480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4834889"/>
              <a:ext cx="4559806" cy="3047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062215" y="485012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3139" y="6897563"/>
            <a:ext cx="7888939" cy="52591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4</a:t>
            </a:fld>
            <a:r>
              <a:rPr spc="-17" dirty="0"/>
              <a:t>-99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7"/>
            <a:ext cx="2649369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Definiciones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54271"/>
            <a:ext cx="1899920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Mantenimiento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-755585"/>
            <a:ext cx="7653369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Acciones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necesarias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conservado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restaurado de manera que pueda permanecer de acuerdo </a:t>
            </a:r>
            <a:r>
              <a:rPr sz="2071" spc="-17" dirty="0">
                <a:latin typeface="Arial"/>
                <a:cs typeface="Arial"/>
              </a:rPr>
              <a:t>con </a:t>
            </a:r>
            <a:r>
              <a:rPr sz="2071" spc="-9" dirty="0">
                <a:latin typeface="Arial"/>
                <a:cs typeface="Arial"/>
              </a:rPr>
              <a:t> una condición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especificada.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678885"/>
            <a:ext cx="100803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Defecto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5" y="677571"/>
            <a:ext cx="7652273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Eventos</a:t>
            </a:r>
            <a:r>
              <a:rPr sz="2071" spc="7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72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72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</a:t>
            </a:r>
            <a:r>
              <a:rPr sz="2071" spc="72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72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</a:t>
            </a:r>
            <a:r>
              <a:rPr sz="2071" spc="7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impiden</a:t>
            </a:r>
            <a:r>
              <a:rPr sz="2071" spc="72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</a:t>
            </a:r>
            <a:r>
              <a:rPr sz="2071" spc="72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funcionamiento,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56375" y="979981"/>
            <a:ext cx="7652273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  <a:tabLst>
                <a:tab pos="1184444" algn="l"/>
                <a:tab pos="2362313" algn="l"/>
                <a:tab pos="2809354" algn="l"/>
                <a:tab pos="3694675" algn="l"/>
                <a:tab pos="4141718" algn="l"/>
                <a:tab pos="5027037" algn="l"/>
                <a:tab pos="6028500" algn="l"/>
                <a:tab pos="7352097" algn="l"/>
              </a:tabLst>
            </a:pPr>
            <a:r>
              <a:rPr sz="2071" spc="-9" dirty="0">
                <a:latin typeface="Arial"/>
                <a:cs typeface="Arial"/>
              </a:rPr>
              <a:t>todavía	</a:t>
            </a:r>
            <a:r>
              <a:rPr sz="2071" spc="-17" dirty="0">
                <a:latin typeface="Arial"/>
                <a:cs typeface="Arial"/>
              </a:rPr>
              <a:t>puede</a:t>
            </a:r>
            <a:r>
              <a:rPr sz="2071" spc="-9" dirty="0">
                <a:latin typeface="Arial"/>
                <a:cs typeface="Arial"/>
              </a:rPr>
              <a:t>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cort</a:t>
            </a:r>
            <a:r>
              <a:rPr sz="2071" dirty="0">
                <a:latin typeface="Arial"/>
                <a:cs typeface="Arial"/>
              </a:rPr>
              <a:t>o	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larg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plazo</a:t>
            </a:r>
            <a:r>
              <a:rPr sz="2071" spc="-9" dirty="0">
                <a:latin typeface="Arial"/>
                <a:cs typeface="Arial"/>
              </a:rPr>
              <a:t>,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provoca</a:t>
            </a:r>
            <a:r>
              <a:rPr sz="2071" spc="-9" dirty="0">
                <a:latin typeface="Arial"/>
                <a:cs typeface="Arial"/>
              </a:rPr>
              <a:t>r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su  </a:t>
            </a:r>
            <a:r>
              <a:rPr sz="2071" spc="-9" dirty="0">
                <a:latin typeface="Arial"/>
                <a:cs typeface="Arial"/>
              </a:rPr>
              <a:t>indisponibilidad.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38917" y="556170"/>
            <a:ext cx="7868123" cy="52593"/>
            <a:chOff x="2514599" y="2436876"/>
            <a:chExt cx="4559935" cy="3048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436876"/>
              <a:ext cx="4559806" cy="3047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62215" y="245211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842506" y="2112041"/>
            <a:ext cx="644264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Falla</a:t>
            </a:r>
            <a:endParaRPr sz="2071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56376" y="2110728"/>
            <a:ext cx="7653369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Finalización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8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8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habilidad</a:t>
            </a:r>
            <a:r>
              <a:rPr sz="2071" spc="38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8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38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</a:t>
            </a:r>
            <a:r>
              <a:rPr sz="2071" spc="38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38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desempeñar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función </a:t>
            </a:r>
            <a:r>
              <a:rPr sz="2071" spc="-17" dirty="0">
                <a:latin typeface="Arial"/>
                <a:cs typeface="Arial"/>
              </a:rPr>
              <a:t>requerida.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338917" y="1989328"/>
            <a:ext cx="7868123" cy="52593"/>
            <a:chOff x="2514599" y="3267456"/>
            <a:chExt cx="4559935" cy="30480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3267456"/>
              <a:ext cx="4559806" cy="3047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062215" y="328269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842507" y="3242793"/>
            <a:ext cx="1418914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Inspección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56376" y="3241479"/>
            <a:ext cx="7653369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Servicios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preventivo,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caracterizado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alta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frecuencia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(baja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periodicidad)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11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corta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duración,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normalmente</a:t>
            </a:r>
            <a:endParaRPr sz="2071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56376" y="3846295"/>
            <a:ext cx="7655560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efectuada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utilizando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instrumentos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simples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medición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(termómetros,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tacómetros,</a:t>
            </a:r>
            <a:r>
              <a:rPr sz="2071" spc="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voltímetros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etc.)</a:t>
            </a:r>
            <a:r>
              <a:rPr sz="2071" spc="544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O</a:t>
            </a:r>
            <a:r>
              <a:rPr sz="2071" spc="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sentidos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humanos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sin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provocar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indisponibilidad.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338917" y="3120074"/>
            <a:ext cx="7868123" cy="52593"/>
            <a:chOff x="2514599" y="3922775"/>
            <a:chExt cx="4559935" cy="30480"/>
          </a:xfrm>
        </p:grpSpPr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922775"/>
              <a:ext cx="4559806" cy="3047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062215" y="393801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842507" y="5280769"/>
            <a:ext cx="1885676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Mantenibilidad</a:t>
            </a:r>
            <a:endParaRPr sz="2071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56375" y="5147973"/>
            <a:ext cx="7652273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Facilidad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mantenido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recolocado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en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condiciones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ejecutar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funciones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requeridas.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338917" y="5158051"/>
            <a:ext cx="7868123" cy="52593"/>
            <a:chOff x="2514599" y="5103875"/>
            <a:chExt cx="4559935" cy="30480"/>
          </a:xfrm>
        </p:grpSpPr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103875"/>
              <a:ext cx="4559806" cy="3047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062215" y="511911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842506" y="6148552"/>
            <a:ext cx="1899920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Mantenimiento 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Correctivo</a:t>
            </a:r>
            <a:endParaRPr sz="2071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456376" y="6147236"/>
            <a:ext cx="527792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Servicios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reparación en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 con </a:t>
            </a:r>
            <a:r>
              <a:rPr sz="2071" spc="-17" dirty="0">
                <a:latin typeface="Arial"/>
                <a:cs typeface="Arial"/>
              </a:rPr>
              <a:t>falla.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338917" y="6025834"/>
            <a:ext cx="7868123" cy="52593"/>
            <a:chOff x="2514599" y="5606795"/>
            <a:chExt cx="4559935" cy="30480"/>
          </a:xfrm>
        </p:grpSpPr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606795"/>
              <a:ext cx="4559806" cy="3047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7062215" y="56220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842506" y="7279299"/>
            <a:ext cx="1899920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Mantenimiento 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Predictivo</a:t>
            </a:r>
            <a:endParaRPr sz="2071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456375" y="7277983"/>
            <a:ext cx="7654464" cy="15820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Servicios de seguimiento del desgaste de una o más piezas 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componente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prioritarios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través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análisis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síntomas,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estimación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hecha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evaluación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estadística,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tratando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extrapolar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comportamiento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piezas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componentes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determinar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punto exacto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cambio.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338917" y="7156583"/>
            <a:ext cx="7868123" cy="52593"/>
            <a:chOff x="2514599" y="6262115"/>
            <a:chExt cx="4559935" cy="30480"/>
          </a:xfrm>
        </p:grpSpPr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262115"/>
              <a:ext cx="4559806" cy="3047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7062215" y="627735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1842506" y="9317277"/>
            <a:ext cx="1899920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Mantenimiento  Preventivo</a:t>
            </a:r>
            <a:endParaRPr sz="2071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456375" y="9315959"/>
            <a:ext cx="7654464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Servicios de inspección, </a:t>
            </a:r>
            <a:r>
              <a:rPr sz="2071" dirty="0">
                <a:latin typeface="Arial"/>
                <a:cs typeface="Arial"/>
              </a:rPr>
              <a:t>control, </a:t>
            </a:r>
            <a:r>
              <a:rPr sz="2071" spc="-9" dirty="0">
                <a:latin typeface="Arial"/>
                <a:cs typeface="Arial"/>
              </a:rPr>
              <a:t>conservación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restauración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finalidad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prevenir,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detectar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corregir </a:t>
            </a:r>
            <a:r>
              <a:rPr sz="2071" spc="-9" dirty="0">
                <a:latin typeface="Arial"/>
                <a:cs typeface="Arial"/>
              </a:rPr>
              <a:t> defectos, tratando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evitar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fallas.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38917" y="9194559"/>
            <a:ext cx="7868123" cy="52593"/>
            <a:chOff x="2514599" y="7443215"/>
            <a:chExt cx="4559935" cy="30480"/>
          </a:xfrm>
        </p:grpSpPr>
        <p:pic>
          <p:nvPicPr>
            <p:cNvPr id="48" name="object 4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7443215"/>
              <a:ext cx="4559806" cy="3047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7062215" y="745845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11443348" y="10806971"/>
            <a:ext cx="667273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i="1" spc="-9" dirty="0">
                <a:latin typeface="Arial"/>
                <a:cs typeface="Arial"/>
              </a:rPr>
              <a:t>Sigue…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4338917" y="10627717"/>
            <a:ext cx="7868123" cy="52593"/>
            <a:chOff x="2514599" y="8273795"/>
            <a:chExt cx="4559935" cy="30480"/>
          </a:xfrm>
        </p:grpSpPr>
        <p:pic>
          <p:nvPicPr>
            <p:cNvPr id="52" name="object 5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8273795"/>
              <a:ext cx="4559806" cy="30479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7062215" y="82890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54" name="object 54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5</a:t>
            </a:fld>
            <a:r>
              <a:rPr spc="-17" dirty="0"/>
              <a:t>-99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4149364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Definiciones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54270"/>
            <a:ext cx="1899920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Mantenimiento  Preventivo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Sistemático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55585"/>
            <a:ext cx="7654464" cy="15820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Servicios de mantenimiento preventivo, donde cada equipo para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después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período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funcionamiento,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sean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hechas mediciones, ajustes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si es necesario, cambio de piezas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función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programa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preestablecido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experiencia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operativa,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recomendaciones de los fabricantes.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1283706"/>
            <a:ext cx="1899920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Mantenimiento  Preventivo por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Estado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5" y="1282391"/>
            <a:ext cx="7654464" cy="306769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Mantenimiento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efectuado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condición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funcionamiento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equipamiento.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Este mantenimiento </a:t>
            </a:r>
            <a:r>
              <a:rPr sz="2071" dirty="0">
                <a:latin typeface="Arial"/>
                <a:cs typeface="Arial"/>
              </a:rPr>
              <a:t>se </a:t>
            </a:r>
            <a:r>
              <a:rPr sz="2071" spc="-9" dirty="0">
                <a:latin typeface="Arial"/>
                <a:cs typeface="Arial"/>
              </a:rPr>
              <a:t>basa en el hecho de que un gran </a:t>
            </a:r>
            <a:r>
              <a:rPr sz="2071" spc="-17" dirty="0">
                <a:latin typeface="Arial"/>
                <a:cs typeface="Arial"/>
              </a:rPr>
              <a:t>número </a:t>
            </a:r>
            <a:r>
              <a:rPr sz="2071" spc="-9" dirty="0">
                <a:latin typeface="Arial"/>
                <a:cs typeface="Arial"/>
              </a:rPr>
              <a:t> de fallos no ocurren instantáneamente, sino que se desarrollan a </a:t>
            </a:r>
            <a:r>
              <a:rPr sz="2071" dirty="0">
                <a:latin typeface="Arial"/>
                <a:cs typeface="Arial"/>
              </a:rPr>
              <a:t> través </a:t>
            </a:r>
            <a:r>
              <a:rPr sz="2071" spc="-9" dirty="0">
                <a:latin typeface="Arial"/>
                <a:cs typeface="Arial"/>
              </a:rPr>
              <a:t>de un periodo de </a:t>
            </a:r>
            <a:r>
              <a:rPr sz="2071" dirty="0">
                <a:latin typeface="Arial"/>
                <a:cs typeface="Arial"/>
              </a:rPr>
              <a:t>tiempo. </a:t>
            </a:r>
            <a:r>
              <a:rPr sz="2071" spc="-9" dirty="0">
                <a:latin typeface="Arial"/>
                <a:cs typeface="Arial"/>
              </a:rPr>
              <a:t>Principalmente se basa </a:t>
            </a:r>
            <a:r>
              <a:rPr sz="2071" spc="-17" dirty="0">
                <a:latin typeface="Arial"/>
                <a:cs typeface="Arial"/>
              </a:rPr>
              <a:t>técnicas </a:t>
            </a:r>
            <a:r>
              <a:rPr sz="2071" spc="-9" dirty="0">
                <a:latin typeface="Arial"/>
                <a:cs typeface="Arial"/>
              </a:rPr>
              <a:t> capaces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detectar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fallos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potenciales,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utilizando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historial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las pruebas previas hechas al equipo que permite prevenir 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fallo funcional 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 evitar 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consecuencias de 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mismos.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La grafica P-F ilustra el proceso </a:t>
            </a:r>
            <a:r>
              <a:rPr sz="2071" spc="-17" dirty="0">
                <a:latin typeface="Arial"/>
                <a:cs typeface="Arial"/>
              </a:rPr>
              <a:t>general.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1160989"/>
            <a:ext cx="7868123" cy="52593"/>
            <a:chOff x="2514599" y="2787396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787396"/>
              <a:ext cx="4559806" cy="3047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28026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6" y="4794283"/>
            <a:ext cx="1461645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Grafico</a:t>
            </a:r>
            <a:r>
              <a:rPr sz="2071" b="1" spc="-11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P-F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338917" y="4671566"/>
            <a:ext cx="7868123" cy="52593"/>
            <a:chOff x="2514599" y="4821935"/>
            <a:chExt cx="4559935" cy="30480"/>
          </a:xfrm>
        </p:grpSpPr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4821935"/>
              <a:ext cx="4559806" cy="3047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062215" y="483717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842506" y="8736122"/>
            <a:ext cx="1899920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Mantenimiento  Preventivo por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Tiempo</a:t>
            </a:r>
            <a:endParaRPr sz="2071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56376" y="8734808"/>
            <a:ext cx="7653369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  <a:tabLst>
                <a:tab pos="2004022" algn="l"/>
                <a:tab pos="3417463" algn="l"/>
                <a:tab pos="3821775" algn="l"/>
                <a:tab pos="4679703" algn="l"/>
                <a:tab pos="5229740" algn="l"/>
                <a:tab pos="5779778" algn="l"/>
                <a:tab pos="7162542" algn="l"/>
              </a:tabLst>
            </a:pPr>
            <a:r>
              <a:rPr sz="2071" spc="-9" dirty="0">
                <a:latin typeface="Arial"/>
                <a:cs typeface="Arial"/>
              </a:rPr>
              <a:t>Mantenimiento	efectuado	a	par</a:t>
            </a:r>
            <a:r>
              <a:rPr sz="2071" dirty="0">
                <a:latin typeface="Arial"/>
                <a:cs typeface="Arial"/>
              </a:rPr>
              <a:t>tir	</a:t>
            </a:r>
            <a:r>
              <a:rPr sz="2071" spc="-9" dirty="0">
                <a:latin typeface="Arial"/>
                <a:cs typeface="Arial"/>
              </a:rPr>
              <a:t>de	un	programa	pre-  establecido.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338917" y="8612092"/>
            <a:ext cx="7868123" cy="52593"/>
            <a:chOff x="2514599" y="7105649"/>
            <a:chExt cx="4559935" cy="30480"/>
          </a:xfrm>
        </p:grpSpPr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7105649"/>
              <a:ext cx="4559806" cy="3047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062215" y="712088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338917" y="10045250"/>
            <a:ext cx="7868123" cy="52593"/>
            <a:chOff x="2514599" y="7936229"/>
            <a:chExt cx="4559935" cy="30480"/>
          </a:xfrm>
        </p:grpSpPr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7936229"/>
              <a:ext cx="4559806" cy="3047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062215" y="795146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30" name="object 3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09036" y="4834605"/>
            <a:ext cx="5344756" cy="3415910"/>
          </a:xfrm>
          <a:prstGeom prst="rect">
            <a:avLst/>
          </a:prstGeom>
        </p:spPr>
      </p:pic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6</a:t>
            </a:fld>
            <a:r>
              <a:rPr spc="-17" dirty="0"/>
              <a:t>-99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7"/>
            <a:ext cx="6841465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¿Por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Que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Hacer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Mantenimiento?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54270"/>
            <a:ext cx="1902111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Prevenir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Disminuir el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Riesgo</a:t>
            </a:r>
            <a:r>
              <a:rPr sz="2071" b="1" spc="-8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8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falla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-755585"/>
            <a:ext cx="7655560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busca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bajar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frecuencia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fallas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y/o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disminuir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consecuencias. </a:t>
            </a:r>
            <a:r>
              <a:rPr sz="2071" dirty="0">
                <a:latin typeface="Arial"/>
                <a:cs typeface="Arial"/>
              </a:rPr>
              <a:t>Esta </a:t>
            </a:r>
            <a:r>
              <a:rPr sz="2071" spc="-9" dirty="0">
                <a:latin typeface="Arial"/>
                <a:cs typeface="Arial"/>
              </a:rPr>
              <a:t>es una de las visiones </a:t>
            </a:r>
            <a:r>
              <a:rPr sz="2071" dirty="0">
                <a:latin typeface="Arial"/>
                <a:cs typeface="Arial"/>
              </a:rPr>
              <a:t>mas </a:t>
            </a:r>
            <a:r>
              <a:rPr sz="2071" spc="-9" dirty="0">
                <a:latin typeface="Arial"/>
                <a:cs typeface="Arial"/>
              </a:rPr>
              <a:t>básicas </a:t>
            </a:r>
            <a:r>
              <a:rPr sz="2071" dirty="0">
                <a:latin typeface="Arial"/>
                <a:cs typeface="Arial"/>
              </a:rPr>
              <a:t>del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en ocasiones es el único motor que mueve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estrategias de mantenimiento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algunas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empresas.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7" y="981297"/>
            <a:ext cx="1638051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Recuperar</a:t>
            </a:r>
            <a:r>
              <a:rPr sz="2071" b="1" spc="-13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desempeño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5" y="979981"/>
            <a:ext cx="7654464" cy="2796467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uso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desempeño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deteriorado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dos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factores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principales: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perdida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capacidad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producción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aumento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costos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operación.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Grandes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ahorros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han </a:t>
            </a:r>
            <a:r>
              <a:rPr sz="2071" spc="-9" dirty="0">
                <a:latin typeface="Arial"/>
                <a:cs typeface="Arial"/>
              </a:rPr>
              <a:t> logrado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usar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este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como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gatillo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mantenimiento.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Ya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veces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factor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dimensiones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mayores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fallas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evitar,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 </a:t>
            </a:r>
            <a:r>
              <a:rPr sz="2071" spc="-17" dirty="0">
                <a:latin typeface="Arial"/>
                <a:cs typeface="Arial"/>
              </a:rPr>
              <a:t>ejemplo:</a:t>
            </a:r>
            <a:endParaRPr sz="2071">
              <a:latin typeface="Arial"/>
              <a:cs typeface="Arial"/>
            </a:endParaRPr>
          </a:p>
          <a:p>
            <a:pPr marL="669468" indent="-467861" algn="just">
              <a:spcBef>
                <a:spcPts val="1018"/>
              </a:spcBef>
              <a:buFont typeface="Sylfaen"/>
              <a:buChar char="-"/>
              <a:tabLst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Cambio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filtros.</a:t>
            </a:r>
            <a:endParaRPr sz="2071">
              <a:latin typeface="Arial"/>
              <a:cs typeface="Arial"/>
            </a:endParaRPr>
          </a:p>
          <a:p>
            <a:pPr marL="669468" indent="-467861" algn="just">
              <a:spcBef>
                <a:spcPts val="1070"/>
              </a:spcBef>
              <a:buFont typeface="Sylfaen"/>
              <a:buChar char="-"/>
              <a:tabLst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Cambio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858578"/>
            <a:ext cx="7868123" cy="52593"/>
            <a:chOff x="2514599" y="2612135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612135"/>
              <a:ext cx="4559806" cy="3047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262737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7" y="4226279"/>
            <a:ext cx="2398457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Aumentar</a:t>
            </a:r>
            <a:r>
              <a:rPr sz="207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Vida</a:t>
            </a:r>
            <a:r>
              <a:rPr sz="2071" b="1" spc="-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Útil</a:t>
            </a:r>
            <a:endParaRPr sz="2071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56375" y="4224965"/>
            <a:ext cx="7654464" cy="15820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 vida útil de algunos </a:t>
            </a:r>
            <a:r>
              <a:rPr sz="2071" dirty="0">
                <a:latin typeface="Arial"/>
                <a:cs typeface="Arial"/>
              </a:rPr>
              <a:t>activos se </a:t>
            </a:r>
            <a:r>
              <a:rPr sz="2071" spc="-9" dirty="0">
                <a:latin typeface="Arial"/>
                <a:cs typeface="Arial"/>
              </a:rPr>
              <a:t>ve afectada seriamente por la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frecuencia del mantenimiento. Por otra parte se pueden </a:t>
            </a:r>
            <a:r>
              <a:rPr sz="2071" spc="-17" dirty="0">
                <a:latin typeface="Arial"/>
                <a:cs typeface="Arial"/>
              </a:rPr>
              <a:t>diferir </a:t>
            </a:r>
            <a:r>
              <a:rPr sz="2071" spc="-9" dirty="0">
                <a:latin typeface="Arial"/>
                <a:cs typeface="Arial"/>
              </a:rPr>
              <a:t> grandes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inversiones,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ejemplo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reconstrucción</a:t>
            </a:r>
            <a:r>
              <a:rPr sz="2071" dirty="0">
                <a:latin typeface="Arial"/>
                <a:cs typeface="Arial"/>
              </a:rPr>
              <a:t> de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 </a:t>
            </a:r>
            <a:r>
              <a:rPr sz="2071" dirty="0">
                <a:latin typeface="Arial"/>
                <a:cs typeface="Arial"/>
              </a:rPr>
              <a:t>mayores. Es </a:t>
            </a:r>
            <a:r>
              <a:rPr sz="2071" spc="-9" dirty="0">
                <a:latin typeface="Arial"/>
                <a:cs typeface="Arial"/>
              </a:rPr>
              <a:t>de suma importancia encontrar el punto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exacto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máximo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beneficio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económico.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338917" y="4102248"/>
            <a:ext cx="7868123" cy="52593"/>
            <a:chOff x="2514599" y="4491989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491989"/>
              <a:ext cx="4559806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450722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842507" y="6264256"/>
            <a:ext cx="2282315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Seguridad,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Ambiente y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Aspectos</a:t>
            </a:r>
            <a:r>
              <a:rPr sz="2071" b="1" spc="-12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Legales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56376" y="6262941"/>
            <a:ext cx="7653369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Muchas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tareas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mantenimiento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dirigidas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disminuir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eventos que puedan acarrear responsabilidades legales </a:t>
            </a:r>
            <a:r>
              <a:rPr sz="2071" spc="-17" dirty="0">
                <a:latin typeface="Arial"/>
                <a:cs typeface="Arial"/>
              </a:rPr>
              <a:t>relativas </a:t>
            </a:r>
            <a:r>
              <a:rPr sz="2071" spc="-9" dirty="0">
                <a:latin typeface="Arial"/>
                <a:cs typeface="Arial"/>
              </a:rPr>
              <a:t> al medio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ambiente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17" dirty="0">
                <a:latin typeface="Arial"/>
                <a:cs typeface="Arial"/>
              </a:rPr>
              <a:t>seguridad.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338917" y="6140224"/>
            <a:ext cx="7868123" cy="52593"/>
            <a:chOff x="2514599" y="5673089"/>
            <a:chExt cx="4559935" cy="3048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673089"/>
              <a:ext cx="4559806" cy="3047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062215" y="568832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842507" y="7697412"/>
            <a:ext cx="197333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Imagen</a:t>
            </a:r>
            <a:r>
              <a:rPr sz="2071" b="1" spc="-11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Pública</a:t>
            </a:r>
            <a:endParaRPr sz="2071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56375" y="7696097"/>
            <a:ext cx="7654464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algunas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empresas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imagen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pública,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moral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trabajadores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el entorno donde se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desarrollan las actividades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factores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importantes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considerar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políticas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mantenimientos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instalaciones.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338917" y="7573380"/>
            <a:ext cx="7868123" cy="52593"/>
            <a:chOff x="2514599" y="6503668"/>
            <a:chExt cx="4559935" cy="30480"/>
          </a:xfrm>
        </p:grpSpPr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503668"/>
              <a:ext cx="4559806" cy="3047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062215" y="6518908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4338917" y="9308949"/>
            <a:ext cx="7868123" cy="52593"/>
            <a:chOff x="2514599" y="7509509"/>
            <a:chExt cx="4559935" cy="30480"/>
          </a:xfrm>
        </p:grpSpPr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7509509"/>
              <a:ext cx="4559806" cy="3047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062215" y="7524748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7</a:t>
            </a:fld>
            <a:r>
              <a:rPr spc="-17" dirty="0"/>
              <a:t>-99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8472942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Nuevas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Tendencias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Mantenimiento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54270"/>
            <a:ext cx="1899920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Mantenimiento  Centrado en la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Confiabilidad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2548" y="-755585"/>
            <a:ext cx="77421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65742"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RCM</a:t>
            </a:r>
            <a:r>
              <a:rPr sz="2071" b="1" spc="-12" baseline="38194" dirty="0">
                <a:solidFill>
                  <a:srgbClr val="000065"/>
                </a:solidFill>
                <a:latin typeface="Arial"/>
                <a:cs typeface="Arial"/>
              </a:rPr>
              <a:t>®</a:t>
            </a:r>
            <a:r>
              <a:rPr sz="2071" b="1" spc="504" baseline="3819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fue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desarrollado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fines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sesenta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industria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56375" y="-453175"/>
            <a:ext cx="1908685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aeronáutica,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mantenimiento,</a:t>
            </a:r>
            <a:endParaRPr sz="2071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53328" y="-453175"/>
            <a:ext cx="5657027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indent="7998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cual</a:t>
            </a:r>
            <a:r>
              <a:rPr sz="2071" spc="5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vio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necesidad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12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redefinir</a:t>
            </a:r>
            <a:r>
              <a:rPr sz="2071" spc="112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mayormente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era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“desarrollado”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56376" y="151642"/>
            <a:ext cx="7655560" cy="3544108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fabricantes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repuesto.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imposibilitaba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eficaz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operación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Boeing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747,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obligándolo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estar mucho tiempo en tierra para mantenimiento </a:t>
            </a:r>
            <a:r>
              <a:rPr sz="2071" spc="-17" dirty="0">
                <a:latin typeface="Arial"/>
                <a:cs typeface="Arial"/>
              </a:rPr>
              <a:t>preventivo. </a:t>
            </a:r>
            <a:r>
              <a:rPr sz="2071" spc="-9" dirty="0">
                <a:latin typeface="Arial"/>
                <a:cs typeface="Arial"/>
              </a:rPr>
              <a:t> Los resultados fueron sorprendentes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en muy poco tiempo </a:t>
            </a:r>
            <a:r>
              <a:rPr sz="2071" spc="-17" dirty="0">
                <a:latin typeface="Arial"/>
                <a:cs typeface="Arial"/>
              </a:rPr>
              <a:t>era </a:t>
            </a:r>
            <a:r>
              <a:rPr sz="2071" spc="-9" dirty="0">
                <a:latin typeface="Arial"/>
                <a:cs typeface="Arial"/>
              </a:rPr>
              <a:t> herramienta estándar de las fuerzas militares norteamericanas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la industria nuclear. Los </a:t>
            </a:r>
            <a:r>
              <a:rPr sz="2071" dirty="0">
                <a:latin typeface="Arial"/>
                <a:cs typeface="Arial"/>
              </a:rPr>
              <a:t>otros sectores </a:t>
            </a:r>
            <a:r>
              <a:rPr sz="2071" spc="-9" dirty="0">
                <a:latin typeface="Arial"/>
                <a:cs typeface="Arial"/>
              </a:rPr>
              <a:t>industriales fueron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tentados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ochenta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(petróleo,</a:t>
            </a:r>
            <a:r>
              <a:rPr sz="2071" dirty="0">
                <a:latin typeface="Arial"/>
                <a:cs typeface="Arial"/>
              </a:rPr>
              <a:t> energía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minería),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resultados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muy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buenos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casos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decepcionantes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</a:t>
            </a:r>
            <a:r>
              <a:rPr sz="2071" dirty="0">
                <a:latin typeface="Arial"/>
                <a:cs typeface="Arial"/>
              </a:rPr>
              <a:t> otros.</a:t>
            </a:r>
            <a:endParaRPr sz="2071">
              <a:latin typeface="Arial"/>
              <a:cs typeface="Arial"/>
            </a:endParaRPr>
          </a:p>
          <a:p>
            <a:pPr marL="21914" algn="just">
              <a:lnSpc>
                <a:spcPts val="2433"/>
              </a:lnSpc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1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mayores</a:t>
            </a:r>
            <a:r>
              <a:rPr sz="2071" spc="129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ventajas</a:t>
            </a:r>
            <a:r>
              <a:rPr sz="2071" spc="1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1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129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</a:t>
            </a:r>
            <a:r>
              <a:rPr sz="2071" spc="1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basado</a:t>
            </a:r>
            <a:r>
              <a:rPr sz="2071" spc="128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en</a:t>
            </a:r>
            <a:endParaRPr sz="2071">
              <a:latin typeface="Arial"/>
              <a:cs typeface="Arial"/>
            </a:endParaRPr>
          </a:p>
          <a:p>
            <a:pPr marL="21914" algn="just">
              <a:lnSpc>
                <a:spcPts val="2433"/>
              </a:lnSpc>
            </a:pPr>
            <a:r>
              <a:rPr sz="2071" b="1" i="1" spc="-9" dirty="0">
                <a:solidFill>
                  <a:srgbClr val="000065"/>
                </a:solidFill>
                <a:latin typeface="Arial"/>
                <a:cs typeface="Arial"/>
              </a:rPr>
              <a:t>FUNCIONES</a:t>
            </a:r>
            <a:r>
              <a:rPr sz="2071" b="1" i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b="1" i="1" spc="-9" dirty="0">
                <a:solidFill>
                  <a:srgbClr val="000065"/>
                </a:solidFill>
                <a:latin typeface="Arial"/>
                <a:cs typeface="Arial"/>
              </a:rPr>
              <a:t>EQUIPOS</a:t>
            </a:r>
            <a:r>
              <a:rPr sz="2071" spc="-9" dirty="0">
                <a:latin typeface="Arial"/>
                <a:cs typeface="Arial"/>
              </a:rPr>
              <a:t>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842507" y="4136871"/>
            <a:ext cx="2120153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Mantenimiento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Productivo Total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(TPM)</a:t>
            </a:r>
            <a:endParaRPr sz="2071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56376" y="4135558"/>
            <a:ext cx="7655560" cy="275991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En 1971 el Instituto Japonés de Ingenieros de Planta (JIPM)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definió el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TPM</a:t>
            </a:r>
            <a:r>
              <a:rPr sz="2071" b="1" spc="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como un sistema de mantenimiento que cubre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división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incluyendo </a:t>
            </a:r>
            <a:r>
              <a:rPr sz="2071" spc="-9" dirty="0">
                <a:latin typeface="Arial"/>
                <a:cs typeface="Arial"/>
              </a:rPr>
              <a:t> planificación,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manufactura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Teniendo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como </a:t>
            </a:r>
            <a:r>
              <a:rPr sz="2071" spc="-9" dirty="0">
                <a:latin typeface="Arial"/>
                <a:cs typeface="Arial"/>
              </a:rPr>
              <a:t> objetivo 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incremento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productividad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equipos.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TPM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programa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mejora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continua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involucra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recursos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humanos.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1989 las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metas del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TPM </a:t>
            </a:r>
            <a:r>
              <a:rPr sz="2071" spc="-9" dirty="0">
                <a:latin typeface="Arial"/>
                <a:cs typeface="Arial"/>
              </a:rPr>
              <a:t>fueron redefinidos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como: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37820" y="6967688"/>
            <a:ext cx="7473676" cy="2794544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7583" marR="8766" indent="-466765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Crear</a:t>
            </a:r>
            <a:r>
              <a:rPr sz="2071" spc="29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misión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corporativa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29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maximizar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eficiencia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global.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1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Usar enfoque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central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áreas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productividad.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Involucrar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cada departamento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la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implantación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TPM</a:t>
            </a:r>
            <a:r>
              <a:rPr sz="2071" dirty="0">
                <a:latin typeface="Arial"/>
                <a:cs typeface="Arial"/>
              </a:rPr>
              <a:t>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Involucrar a todas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desde 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gerentes hasta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</a:t>
            </a:r>
            <a:r>
              <a:rPr sz="2071" spc="-17" dirty="0">
                <a:latin typeface="Arial"/>
                <a:cs typeface="Arial"/>
              </a:rPr>
              <a:t>obreros.</a:t>
            </a:r>
            <a:endParaRPr sz="2071">
              <a:latin typeface="Arial"/>
              <a:cs typeface="Arial"/>
            </a:endParaRPr>
          </a:p>
          <a:p>
            <a:pPr marL="488679" marR="9861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Usar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actividades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pequeños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grupos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alcanzar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objetivos.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338917" y="4014154"/>
            <a:ext cx="7868123" cy="52593"/>
            <a:chOff x="2514599" y="4440935"/>
            <a:chExt cx="4559935" cy="30480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440935"/>
              <a:ext cx="4559806" cy="3047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062215" y="445617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1443348" y="10266577"/>
            <a:ext cx="667273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i="1" spc="-9" dirty="0">
                <a:latin typeface="Arial"/>
                <a:cs typeface="Arial"/>
              </a:rPr>
              <a:t>Sigue…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338917" y="10086010"/>
            <a:ext cx="7868123" cy="52593"/>
            <a:chOff x="2514599" y="7959851"/>
            <a:chExt cx="4559935" cy="30480"/>
          </a:xfrm>
        </p:grpSpPr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7959851"/>
              <a:ext cx="4559806" cy="3047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062215" y="797509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8</a:t>
            </a:fld>
            <a:r>
              <a:rPr spc="-17" dirty="0"/>
              <a:t>-99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10103323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Nuevas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Tendencias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Mantenimiento</a:t>
            </a:r>
            <a:r>
              <a:rPr sz="3451" b="1" spc="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54270"/>
            <a:ext cx="1461645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Análisis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Causa-Raíz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4543" y="-755585"/>
            <a:ext cx="7730067" cy="171027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dirty="0">
                <a:latin typeface="Arial"/>
                <a:cs typeface="Arial"/>
              </a:rPr>
              <a:t>Es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método,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determinar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causas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elementales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que </a:t>
            </a:r>
            <a:r>
              <a:rPr sz="2071" spc="-9" dirty="0">
                <a:latin typeface="Arial"/>
                <a:cs typeface="Arial"/>
              </a:rPr>
              <a:t> producen, como resultado de su ocurrencia, fallas o hechos no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deseados 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instalaciones industriales.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La aplicación de la metodología de análisis de causa raíz </a:t>
            </a:r>
            <a:r>
              <a:rPr sz="2071" spc="-17" dirty="0">
                <a:latin typeface="Arial"/>
                <a:cs typeface="Arial"/>
              </a:rPr>
              <a:t>(RCA) </a:t>
            </a:r>
            <a:r>
              <a:rPr sz="2071" spc="-9" dirty="0">
                <a:latin typeface="Arial"/>
                <a:cs typeface="Arial"/>
              </a:rPr>
              <a:t> obedece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necesidad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identificar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reales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causas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que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42507" y="887944"/>
            <a:ext cx="10333417" cy="7005504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623088" marR="10957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producen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deficiencias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instalaciones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industriales.</a:t>
            </a:r>
            <a:endParaRPr sz="2071">
              <a:latin typeface="Arial"/>
              <a:cs typeface="Arial"/>
            </a:endParaRPr>
          </a:p>
          <a:p>
            <a:pPr marL="2623088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La razón para adoptar una técnica que investigue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documente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debidamente las causas de las fallas o hechos no deseados, </a:t>
            </a:r>
            <a:r>
              <a:rPr sz="2071" spc="-17" dirty="0">
                <a:latin typeface="Arial"/>
                <a:cs typeface="Arial"/>
              </a:rPr>
              <a:t>es </a:t>
            </a:r>
            <a:r>
              <a:rPr sz="2071" spc="-9" dirty="0">
                <a:latin typeface="Arial"/>
                <a:cs typeface="Arial"/>
              </a:rPr>
              <a:t> habilitar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correcta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definición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proactivas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que </a:t>
            </a:r>
            <a:r>
              <a:rPr sz="2071" spc="-9" dirty="0">
                <a:latin typeface="Arial"/>
                <a:cs typeface="Arial"/>
              </a:rPr>
              <a:t> prevengan la recurrencia de esos hechos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con ello proteger la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seguridad de los trabajadores, el publico, el medioambiente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continuidad operacional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instalaciones.</a:t>
            </a:r>
            <a:endParaRPr sz="2071">
              <a:latin typeface="Arial"/>
              <a:cs typeface="Arial"/>
            </a:endParaRPr>
          </a:p>
          <a:p>
            <a:pPr marL="2623088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Entre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ventajas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tiene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técnica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nos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presenta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organizar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representar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diferentes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teorías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propuestas sobre las causas de un problema, teniendo un </a:t>
            </a:r>
            <a:r>
              <a:rPr sz="2071" spc="-17" dirty="0">
                <a:latin typeface="Arial"/>
                <a:cs typeface="Arial"/>
              </a:rPr>
              <a:t>valor </a:t>
            </a:r>
            <a:r>
              <a:rPr sz="2071" spc="-9" dirty="0">
                <a:latin typeface="Arial"/>
                <a:cs typeface="Arial"/>
              </a:rPr>
              <a:t> educativo,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ya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sirve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gente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conozca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en </a:t>
            </a:r>
            <a:r>
              <a:rPr sz="2071" spc="-9" dirty="0">
                <a:latin typeface="Arial"/>
                <a:cs typeface="Arial"/>
              </a:rPr>
              <a:t> profundidad el </a:t>
            </a:r>
            <a:r>
              <a:rPr sz="2071" dirty="0">
                <a:latin typeface="Arial"/>
                <a:cs typeface="Arial"/>
              </a:rPr>
              <a:t>proceso </a:t>
            </a:r>
            <a:r>
              <a:rPr sz="2071" spc="-9" dirty="0">
                <a:latin typeface="Arial"/>
                <a:cs typeface="Arial"/>
              </a:rPr>
              <a:t>con que trabaja, visualizando con </a:t>
            </a:r>
            <a:r>
              <a:rPr sz="2071" spc="-17" dirty="0">
                <a:latin typeface="Arial"/>
                <a:cs typeface="Arial"/>
              </a:rPr>
              <a:t>claridad </a:t>
            </a:r>
            <a:r>
              <a:rPr sz="2071" spc="-9" dirty="0">
                <a:latin typeface="Arial"/>
                <a:cs typeface="Arial"/>
              </a:rPr>
              <a:t> las relaciones entre los </a:t>
            </a:r>
            <a:r>
              <a:rPr sz="2071" i="1" dirty="0">
                <a:latin typeface="Arial"/>
                <a:cs typeface="Arial"/>
              </a:rPr>
              <a:t>Efectos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sus </a:t>
            </a:r>
            <a:r>
              <a:rPr sz="2071" i="1" spc="-9" dirty="0">
                <a:latin typeface="Arial"/>
                <a:cs typeface="Arial"/>
              </a:rPr>
              <a:t>Causas</a:t>
            </a:r>
            <a:r>
              <a:rPr sz="2071" spc="-9" dirty="0">
                <a:latin typeface="Arial"/>
                <a:cs typeface="Arial"/>
              </a:rPr>
              <a:t>. Sirve también para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guiar las discusiones, al exponer con claridad los orígenes de un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problema de calidad,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permite encontrar más rápidamente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causas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asignables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proceso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aparta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su </a:t>
            </a:r>
            <a:r>
              <a:rPr sz="2071" spc="-9" dirty="0">
                <a:latin typeface="Arial"/>
                <a:cs typeface="Arial"/>
              </a:rPr>
              <a:t> funcionamiento </a:t>
            </a:r>
            <a:r>
              <a:rPr sz="2071" spc="-17" dirty="0">
                <a:latin typeface="Arial"/>
                <a:cs typeface="Arial"/>
              </a:rPr>
              <a:t>habitual.</a:t>
            </a:r>
            <a:endParaRPr sz="2071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43">
              <a:latin typeface="Arial"/>
              <a:cs typeface="Arial"/>
            </a:endParaRPr>
          </a:p>
          <a:p>
            <a:pPr marL="21914" marR="9098631">
              <a:lnSpc>
                <a:spcPts val="2381"/>
              </a:lnSpc>
              <a:spcBef>
                <a:spcPts val="1570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Diagrama 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Ishikawa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7083" y="-876989"/>
            <a:ext cx="7952051" cy="5258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34605" y="7160527"/>
            <a:ext cx="6948841" cy="397602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7083" y="6998805"/>
            <a:ext cx="7952051" cy="52591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507775" y="11680012"/>
            <a:ext cx="667273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i="1" spc="-9" dirty="0">
                <a:latin typeface="Arial"/>
                <a:cs typeface="Arial"/>
              </a:rPr>
              <a:t>Sigue…</a:t>
            </a:r>
            <a:endParaRPr sz="138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7083" y="11500761"/>
            <a:ext cx="7952051" cy="52591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9</a:t>
            </a:fld>
            <a:r>
              <a:rPr spc="-17" dirty="0"/>
              <a:t>-99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1"/>
            <a:ext cx="10103323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Nuevas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Tendencias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Mantenimiento</a:t>
            </a:r>
            <a:r>
              <a:rPr sz="3451" b="1" spc="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5"/>
            <a:ext cx="2074134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Optimización</a:t>
            </a:r>
            <a:r>
              <a:rPr sz="2071" b="1" spc="-13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Estrategia de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Mantenimiento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4542" y="-780570"/>
            <a:ext cx="7731162" cy="171027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Son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programas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computacionales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avalúan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costos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operacionales del mantenimiento, para establecer estrategias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programación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inspección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paradas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óptimas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planta.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Requiere de mucho esfuerzo, disciplina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personal para </a:t>
            </a:r>
            <a:r>
              <a:rPr sz="2071" spc="-17" dirty="0">
                <a:latin typeface="Arial"/>
                <a:cs typeface="Arial"/>
              </a:rPr>
              <a:t>obtener </a:t>
            </a:r>
            <a:r>
              <a:rPr sz="2071" spc="-9" dirty="0">
                <a:latin typeface="Arial"/>
                <a:cs typeface="Arial"/>
              </a:rPr>
              <a:t> 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resultados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esperados.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7083" y="-901969"/>
            <a:ext cx="7952051" cy="5258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842507" y="1390204"/>
            <a:ext cx="2308611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Inspección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Basada</a:t>
            </a:r>
            <a:r>
              <a:rPr sz="2071" b="1" spc="-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sz="2071" b="1" spc="-6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Riesgo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44542" y="1388889"/>
            <a:ext cx="7731162" cy="3864708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Un programa de inspección está basado en riesgo es cuando </a:t>
            </a:r>
            <a:r>
              <a:rPr sz="2071" spc="-17" dirty="0">
                <a:latin typeface="Arial"/>
                <a:cs typeface="Arial"/>
              </a:rPr>
              <a:t>se </a:t>
            </a:r>
            <a:r>
              <a:rPr sz="2071" spc="-9" dirty="0">
                <a:latin typeface="Arial"/>
                <a:cs typeface="Arial"/>
              </a:rPr>
              <a:t> emplea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metodología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capaz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sustentar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toma</a:t>
            </a:r>
            <a:r>
              <a:rPr sz="2071" spc="5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decisiones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aún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datos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cuenta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sean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inciertos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incompletos.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focaliza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efecto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probabilidad de falla,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más 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 sus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consecuencias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Nace con la intención de decidir como invertir mejor los recursos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destinados a la inspección de equipos estáticos, lo cual significa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 gran </a:t>
            </a:r>
            <a:r>
              <a:rPr sz="2071" dirty="0">
                <a:latin typeface="Arial"/>
                <a:cs typeface="Arial"/>
              </a:rPr>
              <a:t>cantidad </a:t>
            </a:r>
            <a:r>
              <a:rPr sz="2071" spc="-9" dirty="0">
                <a:latin typeface="Arial"/>
                <a:cs typeface="Arial"/>
              </a:rPr>
              <a:t>de dinero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a su vez un gran riesgo si no </a:t>
            </a:r>
            <a:r>
              <a:rPr sz="2071" dirty="0">
                <a:latin typeface="Arial"/>
                <a:cs typeface="Arial"/>
              </a:rPr>
              <a:t>se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hace. Sus primeras aproximaciones han </a:t>
            </a:r>
            <a:r>
              <a:rPr sz="2071" dirty="0">
                <a:latin typeface="Arial"/>
                <a:cs typeface="Arial"/>
              </a:rPr>
              <a:t>sido exitosas. </a:t>
            </a:r>
            <a:r>
              <a:rPr sz="2071" spc="-9" dirty="0">
                <a:latin typeface="Arial"/>
                <a:cs typeface="Arial"/>
              </a:rPr>
              <a:t>Logrando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disminuir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grandes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medidas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costos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introducir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conceptos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riesgo</a:t>
            </a:r>
            <a:r>
              <a:rPr sz="2071" dirty="0">
                <a:latin typeface="Arial"/>
                <a:cs typeface="Arial"/>
              </a:rPr>
              <a:t> industrial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largo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organización.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7083" y="1267490"/>
            <a:ext cx="7952051" cy="5258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842507" y="5676532"/>
            <a:ext cx="2060986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Outsourcing</a:t>
            </a:r>
            <a:r>
              <a:rPr sz="2071" b="1" spc="-13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del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Mantenimiento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44542" y="5675217"/>
            <a:ext cx="772897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557707" algn="l"/>
                <a:tab pos="1226080" algn="l"/>
                <a:tab pos="2596791" algn="l"/>
                <a:tab pos="3527032" algn="l"/>
                <a:tab pos="4838578" algn="l"/>
                <a:tab pos="5273568" algn="l"/>
                <a:tab pos="5984672" algn="l"/>
                <a:tab pos="6552241" algn="l"/>
              </a:tabLst>
            </a:pPr>
            <a:r>
              <a:rPr sz="2071" spc="-9" dirty="0">
                <a:latin typeface="Arial"/>
                <a:cs typeface="Arial"/>
              </a:rPr>
              <a:t>Es	una	tendencia	actual	mediante	el	cual	las	</a:t>
            </a:r>
            <a:r>
              <a:rPr sz="2071" spc="-17" dirty="0">
                <a:latin typeface="Arial"/>
                <a:cs typeface="Arial"/>
              </a:rPr>
              <a:t>empresas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44543" y="5977625"/>
            <a:ext cx="7727875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1781596" algn="l"/>
                <a:tab pos="2941934" algn="l"/>
                <a:tab pos="4354282" algn="l"/>
                <a:tab pos="5456549" algn="l"/>
                <a:tab pos="6208194" algn="l"/>
                <a:tab pos="7500015" algn="l"/>
              </a:tabLst>
            </a:pPr>
            <a:r>
              <a:rPr sz="2071" spc="-17" dirty="0">
                <a:latin typeface="Arial"/>
                <a:cs typeface="Arial"/>
              </a:rPr>
              <a:t>desprende</a:t>
            </a:r>
            <a:r>
              <a:rPr sz="2071" spc="-9" dirty="0">
                <a:latin typeface="Arial"/>
                <a:cs typeface="Arial"/>
              </a:rPr>
              <a:t>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algun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activid</a:t>
            </a:r>
            <a:r>
              <a:rPr sz="2071" spc="9" dirty="0">
                <a:latin typeface="Arial"/>
                <a:cs typeface="Arial"/>
              </a:rPr>
              <a:t>a</a:t>
            </a:r>
            <a:r>
              <a:rPr sz="2071" spc="-9" dirty="0">
                <a:latin typeface="Arial"/>
                <a:cs typeface="Arial"/>
              </a:rPr>
              <a:t>d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(com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po</a:t>
            </a:r>
            <a:r>
              <a:rPr sz="2071" spc="-9" dirty="0">
                <a:latin typeface="Arial"/>
                <a:cs typeface="Arial"/>
              </a:rPr>
              <a:t>r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ejempl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el</a:t>
            </a:r>
            <a:endParaRPr sz="2071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4543" y="6280034"/>
            <a:ext cx="7730067" cy="26336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mantenimiento),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habilidades </a:t>
            </a:r>
            <a:r>
              <a:rPr sz="2071" spc="-9" dirty="0">
                <a:latin typeface="Arial"/>
                <a:cs typeface="Arial"/>
              </a:rPr>
              <a:t> principales,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tercero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especializado.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habilidades </a:t>
            </a:r>
            <a:r>
              <a:rPr sz="2071" spc="-9" dirty="0">
                <a:latin typeface="Arial"/>
                <a:cs typeface="Arial"/>
              </a:rPr>
              <a:t> principales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centrales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entiende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todas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aquellas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actividades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 forman el negocio central de la empresa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en las que </a:t>
            </a:r>
            <a:r>
              <a:rPr sz="2071" spc="-17" dirty="0">
                <a:latin typeface="Arial"/>
                <a:cs typeface="Arial"/>
              </a:rPr>
              <a:t>se </a:t>
            </a:r>
            <a:r>
              <a:rPr sz="2071" spc="-9" dirty="0">
                <a:latin typeface="Arial"/>
                <a:cs typeface="Arial"/>
              </a:rPr>
              <a:t> tienen ventajas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competitivas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respecto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competencia.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enfoque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mejores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resultados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aquel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donde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empresa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toma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control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actividad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hace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mas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productiva,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no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mas </a:t>
            </a:r>
            <a:r>
              <a:rPr sz="2071" dirty="0">
                <a:latin typeface="Arial"/>
                <a:cs typeface="Arial"/>
              </a:rPr>
              <a:t>baratas!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7083" y="5553814"/>
            <a:ext cx="7952051" cy="52591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842507" y="9358035"/>
            <a:ext cx="1447402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Control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Estadístico</a:t>
            </a:r>
            <a:endParaRPr sz="2071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44543" y="9356719"/>
            <a:ext cx="7730067" cy="201804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herramienta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permite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minimizar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desperdicios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maximizar la productividad en cualquier actividad. Mediante </a:t>
            </a:r>
            <a:r>
              <a:rPr sz="2071" spc="-17" dirty="0">
                <a:latin typeface="Arial"/>
                <a:cs typeface="Arial"/>
              </a:rPr>
              <a:t>su </a:t>
            </a:r>
            <a:r>
              <a:rPr sz="2071" spc="-9" dirty="0">
                <a:latin typeface="Arial"/>
                <a:cs typeface="Arial"/>
              </a:rPr>
              <a:t> aplicación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posible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detectar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desviaciones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proceso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poder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esta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ejercer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necesarias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corrección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En el mismo se establecen los límites de control esperados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manera estadística,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empleando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desviación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estándar.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7083" y="9234005"/>
            <a:ext cx="7952051" cy="52591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1507775" y="11886441"/>
            <a:ext cx="667273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i="1" spc="-9" dirty="0">
                <a:latin typeface="Arial"/>
                <a:cs typeface="Arial"/>
              </a:rPr>
              <a:t>Sigue…</a:t>
            </a:r>
            <a:endParaRPr sz="138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7083" y="11705873"/>
            <a:ext cx="7952051" cy="52591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10</a:t>
            </a:fld>
            <a:r>
              <a:rPr spc="-17" dirty="0"/>
              <a:t>-99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1"/>
            <a:ext cx="10103323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Nuevas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Tendencias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Mantenimiento</a:t>
            </a:r>
            <a:r>
              <a:rPr sz="3451" b="1" spc="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79255"/>
            <a:ext cx="2134397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Evolución</a:t>
            </a:r>
            <a:r>
              <a:rPr sz="2071" b="1" spc="-6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los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Objetivos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797790" y="-740247"/>
            <a:ext cx="7182224" cy="2665805"/>
            <a:chOff x="2780537" y="1685543"/>
            <a:chExt cx="4162425" cy="154495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80537" y="1685543"/>
              <a:ext cx="4162044" cy="154457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160776" y="1705355"/>
              <a:ext cx="2522220" cy="276225"/>
            </a:xfrm>
            <a:custGeom>
              <a:avLst/>
              <a:gdLst/>
              <a:ahLst/>
              <a:cxnLst/>
              <a:rect l="l" t="t" r="r" b="b"/>
              <a:pathLst>
                <a:path w="2522220" h="276225">
                  <a:moveTo>
                    <a:pt x="252222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2522220" y="275844"/>
                  </a:lnTo>
                  <a:lnTo>
                    <a:pt x="25222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2" name="object 12"/>
            <p:cNvSpPr/>
            <p:nvPr/>
          </p:nvSpPr>
          <p:spPr>
            <a:xfrm>
              <a:off x="3160776" y="1704593"/>
              <a:ext cx="2521585" cy="276860"/>
            </a:xfrm>
            <a:custGeom>
              <a:avLst/>
              <a:gdLst/>
              <a:ahLst/>
              <a:cxnLst/>
              <a:rect l="l" t="t" r="r" b="b"/>
              <a:pathLst>
                <a:path w="2521585" h="276860">
                  <a:moveTo>
                    <a:pt x="2521458" y="0"/>
                  </a:moveTo>
                  <a:lnTo>
                    <a:pt x="0" y="0"/>
                  </a:lnTo>
                  <a:lnTo>
                    <a:pt x="0" y="276605"/>
                  </a:lnTo>
                  <a:lnTo>
                    <a:pt x="2521458" y="276605"/>
                  </a:lnTo>
                  <a:lnTo>
                    <a:pt x="2521458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483547" y="-901969"/>
            <a:ext cx="7805669" cy="52593"/>
            <a:chOff x="2598419" y="1591818"/>
            <a:chExt cx="4523740" cy="3048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98419" y="1591818"/>
              <a:ext cx="4523231" cy="3047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109459" y="160705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842507" y="2410511"/>
            <a:ext cx="2120153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Evolución</a:t>
            </a:r>
            <a:r>
              <a:rPr sz="2071" b="1" spc="-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6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las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Técnicas</a:t>
            </a:r>
            <a:endParaRPr sz="2071" dirty="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483547" y="2287793"/>
            <a:ext cx="7805669" cy="52593"/>
            <a:chOff x="2598419" y="3440430"/>
            <a:chExt cx="4523740" cy="30480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98419" y="3440430"/>
              <a:ext cx="4523231" cy="3047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109459" y="3455669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67769" y="6173096"/>
            <a:ext cx="7804791" cy="52591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3442065" y="5477555"/>
            <a:ext cx="7203042" cy="3359374"/>
            <a:chOff x="2773679" y="3534917"/>
            <a:chExt cx="4174490" cy="1946910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3679" y="3534917"/>
              <a:ext cx="4174235" cy="194690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810255" y="3597401"/>
              <a:ext cx="2872740" cy="276225"/>
            </a:xfrm>
            <a:custGeom>
              <a:avLst/>
              <a:gdLst/>
              <a:ahLst/>
              <a:cxnLst/>
              <a:rect l="l" t="t" r="r" b="b"/>
              <a:pathLst>
                <a:path w="2872740" h="276225">
                  <a:moveTo>
                    <a:pt x="287274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2872740" y="275844"/>
                  </a:lnTo>
                  <a:lnTo>
                    <a:pt x="28727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4" name="object 24"/>
            <p:cNvSpPr/>
            <p:nvPr/>
          </p:nvSpPr>
          <p:spPr>
            <a:xfrm>
              <a:off x="2809493" y="3597401"/>
              <a:ext cx="2872740" cy="276225"/>
            </a:xfrm>
            <a:custGeom>
              <a:avLst/>
              <a:gdLst/>
              <a:ahLst/>
              <a:cxnLst/>
              <a:rect l="l" t="t" r="r" b="b"/>
              <a:pathLst>
                <a:path w="2872740" h="276225">
                  <a:moveTo>
                    <a:pt x="287274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2872740" y="275844"/>
                  </a:lnTo>
                  <a:lnTo>
                    <a:pt x="287274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11</a:t>
            </a:fld>
            <a:r>
              <a:rPr spc="-17" dirty="0"/>
              <a:t>-99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7"/>
            <a:ext cx="5986830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Integración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Metodologías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54270"/>
            <a:ext cx="1593128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Esquem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a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integración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96621" y="-713951"/>
            <a:ext cx="7573384" cy="5009478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4457250" y="-876989"/>
            <a:ext cx="7847305" cy="52593"/>
            <a:chOff x="2583179" y="1606295"/>
            <a:chExt cx="4547870" cy="3048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83179" y="1606295"/>
              <a:ext cx="4547615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118603" y="162153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656565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457251" y="4659733"/>
            <a:ext cx="7826487" cy="52593"/>
            <a:chOff x="2583179" y="4815077"/>
            <a:chExt cx="4535805" cy="3048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83179" y="4815077"/>
              <a:ext cx="4535423" cy="304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106411" y="483031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12</a:t>
            </a:fld>
            <a:r>
              <a:rPr spc="-17" dirty="0"/>
              <a:t>-99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1127684"/>
            <a:ext cx="2127823" cy="2969730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91454" algn="ctr">
              <a:lnSpc>
                <a:spcPts val="2942"/>
              </a:lnSpc>
              <a:spcBef>
                <a:spcPts val="173"/>
              </a:spcBef>
            </a:pPr>
            <a:r>
              <a:rPr sz="2761" b="1" spc="-9" dirty="0">
                <a:solidFill>
                  <a:srgbClr val="000065"/>
                </a:solidFill>
                <a:latin typeface="Arial"/>
                <a:cs typeface="Arial"/>
              </a:rPr>
              <a:t>CAPÍTULO</a:t>
            </a:r>
            <a:endParaRPr sz="2761">
              <a:latin typeface="Arial"/>
              <a:cs typeface="Arial"/>
            </a:endParaRPr>
          </a:p>
          <a:p>
            <a:pPr marL="292550" algn="ctr">
              <a:lnSpc>
                <a:spcPts val="14537"/>
              </a:lnSpc>
            </a:pPr>
            <a:r>
              <a:rPr sz="12424" b="1" dirty="0">
                <a:solidFill>
                  <a:srgbClr val="000065"/>
                </a:solidFill>
                <a:latin typeface="Arial"/>
                <a:cs typeface="Arial"/>
              </a:rPr>
              <a:t>II</a:t>
            </a:r>
            <a:endParaRPr sz="12424">
              <a:latin typeface="Arial"/>
              <a:cs typeface="Arial"/>
            </a:endParaRPr>
          </a:p>
          <a:p>
            <a:pPr marL="21914">
              <a:spcBef>
                <a:spcPts val="3115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Introducción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59956" y="-1082099"/>
            <a:ext cx="7846209" cy="1298093"/>
          </a:xfrm>
          <a:prstGeom prst="rect">
            <a:avLst/>
          </a:prstGeom>
          <a:solidFill>
            <a:srgbClr val="C0C0C0"/>
          </a:solidFill>
        </p:spPr>
        <p:txBody>
          <a:bodyPr vert="horz" wrap="square" lIns="0" tIns="269539" rIns="0" bIns="0" rtlCol="0">
            <a:spAutoFit/>
          </a:bodyPr>
          <a:lstStyle/>
          <a:p>
            <a:pPr marL="509497" marR="1015707">
              <a:lnSpc>
                <a:spcPts val="3969"/>
              </a:lnSpc>
              <a:spcBef>
                <a:spcPts val="2122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Componentes Básicos de Una </a:t>
            </a:r>
            <a:r>
              <a:rPr sz="3451" b="1" spc="-93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Subestación</a:t>
            </a:r>
            <a:endParaRPr sz="345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1487500"/>
            <a:ext cx="7654464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38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subestaciones</a:t>
            </a:r>
            <a:r>
              <a:rPr sz="2071" spc="38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eléctricas</a:t>
            </a:r>
            <a:r>
              <a:rPr sz="2071" spc="38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spc="38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aquellas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instalaciones</a:t>
            </a:r>
            <a:r>
              <a:rPr sz="2071" spc="380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donde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ejecutan</a:t>
            </a:r>
            <a:r>
              <a:rPr sz="2071" dirty="0">
                <a:latin typeface="Arial"/>
                <a:cs typeface="Arial"/>
              </a:rPr>
              <a:t> operaciones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manuales</a:t>
            </a:r>
            <a:r>
              <a:rPr sz="2071" dirty="0">
                <a:latin typeface="Arial"/>
                <a:cs typeface="Arial"/>
              </a:rPr>
              <a:t> y/o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automáticas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transmisión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distribución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energía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manera </a:t>
            </a:r>
            <a:r>
              <a:rPr sz="2071" spc="-9" dirty="0">
                <a:latin typeface="Arial"/>
                <a:cs typeface="Arial"/>
              </a:rPr>
              <a:t> continua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17" dirty="0">
                <a:latin typeface="Arial"/>
                <a:cs typeface="Arial"/>
              </a:rPr>
              <a:t>segura.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1366102"/>
            <a:ext cx="7868123" cy="52593"/>
            <a:chOff x="2514599" y="2906268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906268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292150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3224385"/>
            <a:ext cx="1345503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Contenido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7819" y="3104737"/>
            <a:ext cx="5246146" cy="6454633"/>
          </a:xfrm>
          <a:prstGeom prst="rect">
            <a:avLst/>
          </a:prstGeom>
        </p:spPr>
        <p:txBody>
          <a:bodyPr vert="horz" wrap="square" lIns="0" tIns="157779" rIns="0" bIns="0" rtlCol="0">
            <a:spAutoFit/>
          </a:bodyPr>
          <a:lstStyle/>
          <a:p>
            <a:pPr marL="488679" indent="-467861"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Aisladores.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Conexiones.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Transformador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Transformadores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medida.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Barras</a:t>
            </a:r>
            <a:r>
              <a:rPr sz="2071" spc="-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colectoras.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Interruptores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Seccionadores.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dirty="0">
                <a:latin typeface="Arial"/>
                <a:cs typeface="Arial"/>
              </a:rPr>
              <a:t>Pararrayos.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Sistema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puesta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-17" dirty="0">
                <a:latin typeface="Arial"/>
                <a:cs typeface="Arial"/>
              </a:rPr>
              <a:t> tierra.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Conductor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aislado.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Copas,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empalmes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codos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rompe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Arcos,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Baterías,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rectificador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/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cargador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UPS.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Sistema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protecciones.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Sistema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control.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3101667"/>
            <a:ext cx="7868123" cy="52593"/>
            <a:chOff x="2514599" y="3912107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912107"/>
              <a:ext cx="4559806" cy="304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392734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3139" y="9824361"/>
            <a:ext cx="7888939" cy="52591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13</a:t>
            </a:fld>
            <a:r>
              <a:rPr spc="-17" dirty="0"/>
              <a:t>-99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2284506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Aisladores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55585"/>
            <a:ext cx="7654464" cy="15820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Es una pieza o estructura de material aislante, que tiene por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objeto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soporte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rígido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flexible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conductores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subestación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proporcionan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nivel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requerido por el sistema. Deben soportar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diferentes </a:t>
            </a:r>
            <a:r>
              <a:rPr sz="2071" dirty="0">
                <a:latin typeface="Arial"/>
                <a:cs typeface="Arial"/>
              </a:rPr>
              <a:t>estreses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y/o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mecánicos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será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sometida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subestación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56375" y="756462"/>
            <a:ext cx="7652273" cy="140249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9861">
              <a:lnSpc>
                <a:spcPts val="2381"/>
              </a:lnSpc>
              <a:spcBef>
                <a:spcPts val="336"/>
              </a:spcBef>
              <a:tabLst>
                <a:tab pos="619066" algn="l"/>
                <a:tab pos="2313007" algn="l"/>
                <a:tab pos="3700154" algn="l"/>
                <a:tab pos="4297306" algn="l"/>
                <a:tab pos="5756768" algn="l"/>
              </a:tabLst>
            </a:pPr>
            <a:r>
              <a:rPr sz="2071" spc="-17" dirty="0">
                <a:latin typeface="Arial"/>
                <a:cs typeface="Arial"/>
              </a:rPr>
              <a:t>e</a:t>
            </a:r>
            <a:r>
              <a:rPr sz="2071" spc="-9" dirty="0">
                <a:latin typeface="Arial"/>
                <a:cs typeface="Arial"/>
              </a:rPr>
              <a:t>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condicione</a:t>
            </a:r>
            <a:r>
              <a:rPr sz="2071" spc="-9" dirty="0">
                <a:latin typeface="Arial"/>
                <a:cs typeface="Arial"/>
              </a:rPr>
              <a:t>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normale</a:t>
            </a:r>
            <a:r>
              <a:rPr sz="2071" spc="-9" dirty="0">
                <a:latin typeface="Arial"/>
                <a:cs typeface="Arial"/>
              </a:rPr>
              <a:t>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d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operació</a:t>
            </a:r>
            <a:r>
              <a:rPr sz="2071" spc="-9" dirty="0">
                <a:latin typeface="Arial"/>
                <a:cs typeface="Arial"/>
              </a:rPr>
              <a:t>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(sobretension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s  atmosféricas,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vientos,</a:t>
            </a:r>
            <a:r>
              <a:rPr sz="2071" spc="-9" dirty="0">
                <a:latin typeface="Arial"/>
                <a:cs typeface="Arial"/>
              </a:rPr>
              <a:t> cortocircuitos, tracción mecánica, etc.).</a:t>
            </a:r>
            <a:endParaRPr sz="2071">
              <a:latin typeface="Arial"/>
              <a:cs typeface="Arial"/>
            </a:endParaRPr>
          </a:p>
          <a:p>
            <a:pPr marL="21914" marR="8766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Están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compuestos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mas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piezas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aislantes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cuales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accesorios de conexión (herrajes) forman parte del mismo.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842506" y="2574863"/>
            <a:ext cx="1651197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Selecció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n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Aisladores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2670" y="2573548"/>
            <a:ext cx="7625976" cy="2484843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selección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adecuada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tipo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aislador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depende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diferentes factores,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son:</a:t>
            </a:r>
            <a:endParaRPr sz="2071">
              <a:latin typeface="Arial"/>
              <a:cs typeface="Arial"/>
            </a:endParaRPr>
          </a:p>
          <a:p>
            <a:pPr marL="771368" indent="-356100">
              <a:spcBef>
                <a:spcPts val="1018"/>
              </a:spcBef>
              <a:buFont typeface="Sylfaen"/>
              <a:buChar char="-"/>
              <a:tabLst>
                <a:tab pos="770272" algn="l"/>
                <a:tab pos="772463" algn="l"/>
              </a:tabLst>
            </a:pPr>
            <a:r>
              <a:rPr sz="2071" spc="-9" dirty="0">
                <a:latin typeface="Arial"/>
                <a:cs typeface="Arial"/>
              </a:rPr>
              <a:t>Tipo de arreglo del tendido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conductor o </a:t>
            </a:r>
            <a:r>
              <a:rPr sz="2071" spc="-17" dirty="0">
                <a:latin typeface="Arial"/>
                <a:cs typeface="Arial"/>
              </a:rPr>
              <a:t>barra.</a:t>
            </a:r>
            <a:endParaRPr sz="2071">
              <a:latin typeface="Arial"/>
              <a:cs typeface="Arial"/>
            </a:endParaRPr>
          </a:p>
          <a:p>
            <a:pPr marL="771368" indent="-356100">
              <a:spcBef>
                <a:spcPts val="1070"/>
              </a:spcBef>
              <a:buFont typeface="Sylfaen"/>
              <a:buChar char="-"/>
              <a:tabLst>
                <a:tab pos="770272" algn="l"/>
                <a:tab pos="772463" algn="l"/>
              </a:tabLst>
            </a:pPr>
            <a:r>
              <a:rPr sz="2071" spc="-9" dirty="0">
                <a:latin typeface="Arial"/>
                <a:cs typeface="Arial"/>
              </a:rPr>
              <a:t>Nivel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aislamiento.</a:t>
            </a:r>
            <a:endParaRPr sz="2071">
              <a:latin typeface="Arial"/>
              <a:cs typeface="Arial"/>
            </a:endParaRPr>
          </a:p>
          <a:p>
            <a:pPr marL="771368" indent="-356100">
              <a:spcBef>
                <a:spcPts val="1070"/>
              </a:spcBef>
              <a:buFont typeface="Sylfaen"/>
              <a:buChar char="-"/>
              <a:tabLst>
                <a:tab pos="770272" algn="l"/>
                <a:tab pos="772463" algn="l"/>
              </a:tabLst>
            </a:pPr>
            <a:r>
              <a:rPr sz="2071" spc="-9" dirty="0">
                <a:latin typeface="Arial"/>
                <a:cs typeface="Arial"/>
              </a:rPr>
              <a:t>Esfuerzos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mecánicos.</a:t>
            </a:r>
            <a:endParaRPr sz="2071">
              <a:latin typeface="Arial"/>
              <a:cs typeface="Arial"/>
            </a:endParaRPr>
          </a:p>
          <a:p>
            <a:pPr marL="771368" indent="-356100">
              <a:spcBef>
                <a:spcPts val="1078"/>
              </a:spcBef>
              <a:buFont typeface="Sylfaen"/>
              <a:buChar char="-"/>
              <a:tabLst>
                <a:tab pos="770272" algn="l"/>
                <a:tab pos="772463" algn="l"/>
              </a:tabLst>
            </a:pPr>
            <a:r>
              <a:rPr sz="2071" spc="-9" dirty="0">
                <a:latin typeface="Arial"/>
                <a:cs typeface="Arial"/>
              </a:rPr>
              <a:t>Condiciones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ambientales.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38917" y="2452146"/>
            <a:ext cx="7868123" cy="52593"/>
            <a:chOff x="2514599" y="3535680"/>
            <a:chExt cx="4559935" cy="3048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3535680"/>
              <a:ext cx="4559806" cy="30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62215" y="355091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842506" y="5463531"/>
            <a:ext cx="1389330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Tipos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Aisladores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82671" y="5325474"/>
            <a:ext cx="4795819" cy="2316962"/>
          </a:xfrm>
          <a:prstGeom prst="rect">
            <a:avLst/>
          </a:prstGeom>
        </p:spPr>
        <p:txBody>
          <a:bodyPr vert="horz" wrap="square" lIns="0" tIns="157779" rIns="0" bIns="0" rtlCol="0">
            <a:spAutoFit/>
          </a:bodyPr>
          <a:lstStyle/>
          <a:p>
            <a:pPr marL="21914">
              <a:spcBef>
                <a:spcPts val="1242"/>
              </a:spcBef>
            </a:pP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tipos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aisladores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usados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son:</a:t>
            </a:r>
            <a:endParaRPr sz="2071">
              <a:latin typeface="Arial"/>
              <a:cs typeface="Arial"/>
            </a:endParaRPr>
          </a:p>
          <a:p>
            <a:pPr marL="771368" indent="-356100">
              <a:spcBef>
                <a:spcPts val="1078"/>
              </a:spcBef>
              <a:buFont typeface="Sylfaen"/>
              <a:buChar char="-"/>
              <a:tabLst>
                <a:tab pos="770272" algn="l"/>
                <a:tab pos="772463" algn="l"/>
              </a:tabLst>
            </a:pPr>
            <a:r>
              <a:rPr sz="2071" spc="-9" dirty="0">
                <a:latin typeface="Arial"/>
                <a:cs typeface="Arial"/>
              </a:rPr>
              <a:t>Aisladores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espiga.</a:t>
            </a:r>
            <a:endParaRPr sz="2071">
              <a:latin typeface="Arial"/>
              <a:cs typeface="Arial"/>
            </a:endParaRPr>
          </a:p>
          <a:p>
            <a:pPr marL="771368" indent="-356100">
              <a:spcBef>
                <a:spcPts val="1070"/>
              </a:spcBef>
              <a:buFont typeface="Sylfaen"/>
              <a:buChar char="-"/>
              <a:tabLst>
                <a:tab pos="770272" algn="l"/>
                <a:tab pos="772463" algn="l"/>
              </a:tabLst>
            </a:pPr>
            <a:r>
              <a:rPr sz="2071" spc="-9" dirty="0">
                <a:latin typeface="Arial"/>
                <a:cs typeface="Arial"/>
              </a:rPr>
              <a:t>Aisladores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suspensión.</a:t>
            </a:r>
            <a:endParaRPr sz="2071">
              <a:latin typeface="Arial"/>
              <a:cs typeface="Arial"/>
            </a:endParaRPr>
          </a:p>
          <a:p>
            <a:pPr marL="771368" indent="-356100">
              <a:spcBef>
                <a:spcPts val="1078"/>
              </a:spcBef>
              <a:buFont typeface="Sylfaen"/>
              <a:buChar char="-"/>
              <a:tabLst>
                <a:tab pos="770272" algn="l"/>
                <a:tab pos="772463" algn="l"/>
              </a:tabLst>
            </a:pPr>
            <a:r>
              <a:rPr sz="2071" spc="-9" dirty="0">
                <a:latin typeface="Arial"/>
                <a:cs typeface="Arial"/>
              </a:rPr>
              <a:t>Aisladores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rígidos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(columna).</a:t>
            </a:r>
            <a:endParaRPr sz="2071">
              <a:latin typeface="Arial"/>
              <a:cs typeface="Arial"/>
            </a:endParaRPr>
          </a:p>
          <a:p>
            <a:pPr marL="771368" indent="-356100">
              <a:spcBef>
                <a:spcPts val="1070"/>
              </a:spcBef>
              <a:buFont typeface="Sylfaen"/>
              <a:buChar char="-"/>
              <a:tabLst>
                <a:tab pos="770272" algn="l"/>
                <a:tab pos="772463" algn="l"/>
              </a:tabLst>
            </a:pPr>
            <a:r>
              <a:rPr sz="2071" spc="-9" dirty="0">
                <a:latin typeface="Arial"/>
                <a:cs typeface="Arial"/>
              </a:rPr>
              <a:t>Aisladores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carrete.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338917" y="5339497"/>
            <a:ext cx="7868123" cy="52593"/>
            <a:chOff x="2514599" y="5209031"/>
            <a:chExt cx="4559935" cy="30480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209031"/>
              <a:ext cx="4559806" cy="304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062215" y="522427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842506" y="8048473"/>
            <a:ext cx="1332355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Materiales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56376" y="8047156"/>
            <a:ext cx="765336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materiales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aislantes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mas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usados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porcelana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vidrio</a:t>
            </a:r>
            <a:endParaRPr sz="2071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56376" y="8349568"/>
            <a:ext cx="7651177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1449601" algn="l"/>
                <a:tab pos="2162897" algn="l"/>
                <a:tab pos="2876193" algn="l"/>
                <a:tab pos="4815569" algn="l"/>
                <a:tab pos="5367798" algn="l"/>
                <a:tab pos="6211481" algn="l"/>
              </a:tabLst>
            </a:pPr>
            <a:r>
              <a:rPr sz="2071" spc="-9" dirty="0">
                <a:latin typeface="Arial"/>
                <a:cs typeface="Arial"/>
              </a:rPr>
              <a:t>templado,	aun	que	recientemente	se	usan	</a:t>
            </a:r>
            <a:r>
              <a:rPr sz="2071" spc="-17" dirty="0">
                <a:latin typeface="Arial"/>
                <a:cs typeface="Arial"/>
              </a:rPr>
              <a:t>compuestos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56376" y="8651978"/>
            <a:ext cx="765336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1644634" algn="l"/>
                <a:tab pos="2085103" algn="l"/>
                <a:tab pos="2947413" algn="l"/>
                <a:tab pos="3533608" algn="l"/>
                <a:tab pos="4586569" algn="l"/>
                <a:tab pos="5010602" algn="l"/>
                <a:tab pos="5961663" algn="l"/>
                <a:tab pos="7206370" algn="l"/>
              </a:tabLst>
            </a:pPr>
            <a:r>
              <a:rPr sz="2071" spc="-17" dirty="0">
                <a:latin typeface="Arial"/>
                <a:cs typeface="Arial"/>
              </a:rPr>
              <a:t>polimérico</a:t>
            </a:r>
            <a:r>
              <a:rPr sz="2071" spc="-9" dirty="0">
                <a:latin typeface="Arial"/>
                <a:cs typeface="Arial"/>
              </a:rPr>
              <a:t>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bas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d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EPD</a:t>
            </a:r>
            <a:r>
              <a:rPr sz="2071" dirty="0">
                <a:latin typeface="Arial"/>
                <a:cs typeface="Arial"/>
              </a:rPr>
              <a:t>M	y	</a:t>
            </a:r>
            <a:r>
              <a:rPr sz="2071" spc="-17" dirty="0">
                <a:latin typeface="Arial"/>
                <a:cs typeface="Arial"/>
              </a:rPr>
              <a:t>gom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sili</a:t>
            </a:r>
            <a:r>
              <a:rPr sz="2071" dirty="0">
                <a:latin typeface="Arial"/>
                <a:cs typeface="Arial"/>
              </a:rPr>
              <a:t>c</a:t>
            </a:r>
            <a:r>
              <a:rPr sz="2071" spc="-17" dirty="0">
                <a:latin typeface="Arial"/>
                <a:cs typeface="Arial"/>
              </a:rPr>
              <a:t>ona</a:t>
            </a:r>
            <a:r>
              <a:rPr sz="2071" spc="-9" dirty="0">
                <a:latin typeface="Arial"/>
                <a:cs typeface="Arial"/>
              </a:rPr>
              <a:t>.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Las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56376" y="8817645"/>
            <a:ext cx="7456145" cy="2316962"/>
          </a:xfrm>
          <a:prstGeom prst="rect">
            <a:avLst/>
          </a:prstGeom>
        </p:spPr>
        <p:txBody>
          <a:bodyPr vert="horz" wrap="square" lIns="0" tIns="157779" rIns="0" bIns="0" rtlCol="0">
            <a:spAutoFit/>
          </a:bodyPr>
          <a:lstStyle/>
          <a:p>
            <a:pPr marL="21914">
              <a:spcBef>
                <a:spcPts val="1242"/>
              </a:spcBef>
            </a:pPr>
            <a:r>
              <a:rPr sz="2071" spc="-9" dirty="0">
                <a:latin typeface="Arial"/>
                <a:cs typeface="Arial"/>
              </a:rPr>
              <a:t>características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general que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debe tener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estos materiales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son:</a:t>
            </a:r>
            <a:endParaRPr sz="2071">
              <a:latin typeface="Arial"/>
              <a:cs typeface="Arial"/>
            </a:endParaRPr>
          </a:p>
          <a:p>
            <a:pPr marL="797664" indent="-357196">
              <a:spcBef>
                <a:spcPts val="1078"/>
              </a:spcBef>
              <a:buFont typeface="Sylfaen"/>
              <a:buChar char="-"/>
              <a:tabLst>
                <a:tab pos="796568" algn="l"/>
                <a:tab pos="798760" algn="l"/>
              </a:tabLst>
            </a:pPr>
            <a:r>
              <a:rPr sz="2071" dirty="0">
                <a:latin typeface="Arial"/>
                <a:cs typeface="Arial"/>
              </a:rPr>
              <a:t>Alta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eléctrica.</a:t>
            </a:r>
            <a:endParaRPr sz="2071">
              <a:latin typeface="Arial"/>
              <a:cs typeface="Arial"/>
            </a:endParaRPr>
          </a:p>
          <a:p>
            <a:pPr marL="797664" indent="-357196">
              <a:spcBef>
                <a:spcPts val="1078"/>
              </a:spcBef>
              <a:buFont typeface="Sylfaen"/>
              <a:buChar char="-"/>
              <a:tabLst>
                <a:tab pos="796568" algn="l"/>
                <a:tab pos="798760" algn="l"/>
              </a:tabLst>
            </a:pPr>
            <a:r>
              <a:rPr sz="2071" dirty="0">
                <a:latin typeface="Arial"/>
                <a:cs typeface="Arial"/>
              </a:rPr>
              <a:t>Alta</a:t>
            </a:r>
            <a:r>
              <a:rPr sz="2071" spc="-9" dirty="0">
                <a:latin typeface="Arial"/>
                <a:cs typeface="Arial"/>
              </a:rPr>
              <a:t> resistencia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mecánica.</a:t>
            </a:r>
            <a:endParaRPr sz="2071">
              <a:latin typeface="Arial"/>
              <a:cs typeface="Arial"/>
            </a:endParaRPr>
          </a:p>
          <a:p>
            <a:pPr marL="797664" indent="-357196">
              <a:spcBef>
                <a:spcPts val="1078"/>
              </a:spcBef>
              <a:buFont typeface="Sylfaen"/>
              <a:buChar char="-"/>
              <a:tabLst>
                <a:tab pos="796568" algn="l"/>
                <a:tab pos="798760" algn="l"/>
              </a:tabLst>
            </a:pPr>
            <a:r>
              <a:rPr sz="2071" spc="-9" dirty="0">
                <a:latin typeface="Arial"/>
                <a:cs typeface="Arial"/>
              </a:rPr>
              <a:t>Estructura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muy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densa.</a:t>
            </a:r>
            <a:endParaRPr sz="2071">
              <a:latin typeface="Arial"/>
              <a:cs typeface="Arial"/>
            </a:endParaRPr>
          </a:p>
          <a:p>
            <a:pPr marL="797664" indent="-357196">
              <a:spcBef>
                <a:spcPts val="1070"/>
              </a:spcBef>
              <a:buFont typeface="Sylfaen"/>
              <a:buChar char="-"/>
              <a:tabLst>
                <a:tab pos="796568" algn="l"/>
                <a:tab pos="798760" algn="l"/>
              </a:tabLst>
            </a:pPr>
            <a:r>
              <a:rPr sz="2071" spc="-9" dirty="0">
                <a:latin typeface="Arial"/>
                <a:cs typeface="Arial"/>
              </a:rPr>
              <a:t>Cero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absorción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humedad.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338917" y="7925754"/>
            <a:ext cx="7868123" cy="52593"/>
            <a:chOff x="2514599" y="6707885"/>
            <a:chExt cx="4559935" cy="30480"/>
          </a:xfrm>
        </p:grpSpPr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707885"/>
              <a:ext cx="4559806" cy="3047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062215" y="672312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1443348" y="11548530"/>
            <a:ext cx="667273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i="1" spc="-9" dirty="0">
                <a:latin typeface="Arial"/>
                <a:cs typeface="Arial"/>
              </a:rPr>
              <a:t>Sigue…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338917" y="11417926"/>
            <a:ext cx="7868123" cy="52593"/>
            <a:chOff x="2514599" y="8731757"/>
            <a:chExt cx="4559935" cy="30480"/>
          </a:xfrm>
        </p:grpSpPr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8731757"/>
              <a:ext cx="4559806" cy="3047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062215" y="874699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14</a:t>
            </a:fld>
            <a:r>
              <a:rPr spc="-17" dirty="0"/>
              <a:t>-99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3" name="object 3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842507" y="-2850425"/>
            <a:ext cx="3695750" cy="1130183"/>
          </a:xfrm>
          <a:prstGeom prst="rect">
            <a:avLst/>
          </a:prstGeom>
        </p:spPr>
        <p:txBody>
          <a:bodyPr vert="horz" wrap="square" lIns="0" tIns="120525" rIns="0" bIns="0" rtlCol="0">
            <a:spAutoFit/>
          </a:bodyPr>
          <a:lstStyle/>
          <a:p>
            <a:pPr marL="21914">
              <a:spcBef>
                <a:spcPts val="949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  <a:p>
            <a:pPr>
              <a:spcBef>
                <a:spcPts val="60"/>
              </a:spcBef>
            </a:pPr>
            <a:endParaRPr sz="1639">
              <a:latin typeface="Arial"/>
              <a:cs typeface="Arial"/>
            </a:endParaRPr>
          </a:p>
          <a:p>
            <a:pPr marL="21914"/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Aisladores</a:t>
            </a:r>
            <a:r>
              <a:rPr sz="3451" b="1" spc="-56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380" b="1" spc="-17" dirty="0">
                <a:solidFill>
                  <a:srgbClr val="000065"/>
                </a:solidFill>
                <a:latin typeface="Arial"/>
                <a:cs typeface="Arial"/>
              </a:rPr>
              <a:t>(</a:t>
            </a:r>
            <a:r>
              <a:rPr sz="1380" b="1" spc="-9" dirty="0">
                <a:solidFill>
                  <a:srgbClr val="000065"/>
                </a:solidFill>
                <a:latin typeface="Arial"/>
                <a:cs typeface="Arial"/>
              </a:rPr>
              <a:t>con</a:t>
            </a:r>
            <a:r>
              <a:rPr sz="1380" b="1" spc="-17" dirty="0">
                <a:solidFill>
                  <a:srgbClr val="000065"/>
                </a:solidFill>
                <a:latin typeface="Arial"/>
                <a:cs typeface="Arial"/>
              </a:rPr>
              <a:t>t</a:t>
            </a:r>
            <a:r>
              <a:rPr sz="1380" b="1" spc="-9" dirty="0">
                <a:solidFill>
                  <a:srgbClr val="000065"/>
                </a:solidFill>
                <a:latin typeface="Arial"/>
                <a:cs typeface="Arial"/>
              </a:rPr>
              <a:t>i</a:t>
            </a:r>
            <a:r>
              <a:rPr sz="1380" b="1" spc="-17" dirty="0">
                <a:solidFill>
                  <a:srgbClr val="000065"/>
                </a:solidFill>
                <a:latin typeface="Arial"/>
                <a:cs typeface="Arial"/>
              </a:rPr>
              <a:t>nu</a:t>
            </a:r>
            <a:r>
              <a:rPr sz="1380" b="1" dirty="0">
                <a:solidFill>
                  <a:srgbClr val="000065"/>
                </a:solidFill>
                <a:latin typeface="Arial"/>
                <a:cs typeface="Arial"/>
              </a:rPr>
              <a:t>a</a:t>
            </a:r>
            <a:r>
              <a:rPr sz="1380" b="1" spc="-9" dirty="0">
                <a:solidFill>
                  <a:srgbClr val="000065"/>
                </a:solidFill>
                <a:latin typeface="Arial"/>
                <a:cs typeface="Arial"/>
              </a:rPr>
              <a:t>ció</a:t>
            </a:r>
            <a:r>
              <a:rPr sz="1380" b="1" spc="-17" dirty="0">
                <a:solidFill>
                  <a:srgbClr val="000065"/>
                </a:solidFill>
                <a:latin typeface="Arial"/>
                <a:cs typeface="Arial"/>
              </a:rPr>
              <a:t>n</a:t>
            </a:r>
            <a:r>
              <a:rPr sz="1380" b="1" spc="-9" dirty="0">
                <a:solidFill>
                  <a:srgbClr val="000065"/>
                </a:solidFill>
                <a:latin typeface="Arial"/>
                <a:cs typeface="Arial"/>
              </a:rPr>
              <a:t>)</a:t>
            </a:r>
            <a:endParaRPr sz="138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779255"/>
            <a:ext cx="1608467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Descarga</a:t>
            </a:r>
            <a:r>
              <a:rPr sz="2071" b="1" spc="-13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Contorno</a:t>
            </a:r>
            <a:endParaRPr sz="207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56376" y="-780569"/>
            <a:ext cx="7655560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Es una descarga luminosa de electricidad a través del medio </a:t>
            </a:r>
            <a:r>
              <a:rPr sz="2071" dirty="0">
                <a:latin typeface="Arial"/>
                <a:cs typeface="Arial"/>
              </a:rPr>
              <a:t>que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rodea al aislador. Se caracteriza por una densidad de </a:t>
            </a:r>
            <a:r>
              <a:rPr sz="2071" dirty="0">
                <a:latin typeface="Arial"/>
                <a:cs typeface="Arial"/>
              </a:rPr>
              <a:t>corriente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muy alta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un débil gradiente de potencia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generalmente esta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acompañada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volatilización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parcial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electrodos.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842507" y="906351"/>
            <a:ext cx="1300580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Descarga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disruptiva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82671" y="905035"/>
            <a:ext cx="7627072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Es un conjunto de fenómenos que acompaña a la perforación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dieléctrico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diferencia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dos </a:t>
            </a:r>
            <a:r>
              <a:rPr sz="2071" spc="-9" dirty="0">
                <a:latin typeface="Arial"/>
                <a:cs typeface="Arial"/>
              </a:rPr>
              <a:t> conductores separados por </a:t>
            </a:r>
            <a:r>
              <a:rPr sz="2071" dirty="0">
                <a:latin typeface="Arial"/>
                <a:cs typeface="Arial"/>
              </a:rPr>
              <a:t>este </a:t>
            </a:r>
            <a:r>
              <a:rPr sz="2071" spc="-9" dirty="0">
                <a:latin typeface="Arial"/>
                <a:cs typeface="Arial"/>
              </a:rPr>
              <a:t>dieléctrico excede de un </a:t>
            </a:r>
            <a:r>
              <a:rPr sz="2071" spc="-17" dirty="0">
                <a:latin typeface="Arial"/>
                <a:cs typeface="Arial"/>
              </a:rPr>
              <a:t>cierto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límite.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338917" y="783635"/>
            <a:ext cx="7868123" cy="52593"/>
            <a:chOff x="2514599" y="2568702"/>
            <a:chExt cx="4559935" cy="3048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568702"/>
              <a:ext cx="4559806" cy="3047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062215" y="258394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842507" y="2590641"/>
            <a:ext cx="159422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Distancia de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Arco</a:t>
            </a:r>
            <a:r>
              <a:rPr sz="2071" b="1" spc="-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Seco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82671" y="2589326"/>
            <a:ext cx="7627072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distancia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corta,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través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rodea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al </a:t>
            </a:r>
            <a:r>
              <a:rPr sz="2071" spc="-9" dirty="0">
                <a:latin typeface="Arial"/>
                <a:cs typeface="Arial"/>
              </a:rPr>
              <a:t> aislador, entre los electrodos </a:t>
            </a:r>
            <a:r>
              <a:rPr sz="2071" spc="-17" dirty="0">
                <a:latin typeface="Arial"/>
                <a:cs typeface="Arial"/>
              </a:rPr>
              <a:t>terminales </a:t>
            </a:r>
            <a:r>
              <a:rPr sz="2071" spc="-9" dirty="0">
                <a:latin typeface="Arial"/>
                <a:cs typeface="Arial"/>
              </a:rPr>
              <a:t>o entre los electrodos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intermedios, con el aislador montado para el ensayo de </a:t>
            </a:r>
            <a:r>
              <a:rPr sz="2071" spc="-17" dirty="0">
                <a:latin typeface="Arial"/>
                <a:cs typeface="Arial"/>
              </a:rPr>
              <a:t>tensión </a:t>
            </a:r>
            <a:r>
              <a:rPr sz="2071" spc="-9" dirty="0">
                <a:latin typeface="Arial"/>
                <a:cs typeface="Arial"/>
              </a:rPr>
              <a:t> disruptiva en</a:t>
            </a:r>
            <a:r>
              <a:rPr sz="2071" dirty="0">
                <a:latin typeface="Arial"/>
                <a:cs typeface="Arial"/>
              </a:rPr>
              <a:t> seco.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338917" y="2467922"/>
            <a:ext cx="7868123" cy="52593"/>
            <a:chOff x="2514599" y="3544823"/>
            <a:chExt cx="4559935" cy="30480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544823"/>
              <a:ext cx="4559806" cy="3047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062215" y="356006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842507" y="4276245"/>
            <a:ext cx="159422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Distancia de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Fuga</a:t>
            </a:r>
            <a:endParaRPr sz="2071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82671" y="4274929"/>
            <a:ext cx="7624881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Distancia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total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largo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superficie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aislante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partes conductoras.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338917" y="4153526"/>
            <a:ext cx="7868123" cy="52593"/>
            <a:chOff x="2514599" y="4521707"/>
            <a:chExt cx="4559935" cy="30480"/>
          </a:xfrm>
        </p:grpSpPr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521707"/>
              <a:ext cx="4559806" cy="3047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062215" y="453694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842507" y="5357028"/>
            <a:ext cx="1769533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Aisladores de 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Cerámica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170" y="5397350"/>
            <a:ext cx="4020729" cy="3172667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4338917" y="5232996"/>
            <a:ext cx="7868123" cy="52593"/>
            <a:chOff x="2514599" y="5147309"/>
            <a:chExt cx="4559935" cy="30480"/>
          </a:xfrm>
        </p:grpSpPr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147309"/>
              <a:ext cx="4559806" cy="3047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062215" y="516254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842507" y="9005662"/>
            <a:ext cx="1536150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Aisladores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Poliméricos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07207" y="9045985"/>
            <a:ext cx="3977341" cy="3393558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4338917" y="8881631"/>
            <a:ext cx="7868123" cy="52593"/>
            <a:chOff x="2514599" y="7261859"/>
            <a:chExt cx="4559935" cy="30480"/>
          </a:xfrm>
        </p:grpSpPr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7261859"/>
              <a:ext cx="4559806" cy="3047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062215" y="7277098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37" name="object 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23139" y="12752473"/>
            <a:ext cx="7888939" cy="52591"/>
          </a:xfrm>
          <a:prstGeom prst="rect">
            <a:avLst/>
          </a:prstGeom>
        </p:spPr>
      </p:pic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15</a:t>
            </a:fld>
            <a:r>
              <a:rPr spc="-17" dirty="0"/>
              <a:t>-99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2529940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Conexiones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-755584"/>
            <a:ext cx="7655560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Dispositivo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sirven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mantener</a:t>
            </a:r>
            <a:r>
              <a:rPr sz="2071" spc="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continuidad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 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conductores.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376476"/>
            <a:ext cx="74616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Tipos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5" y="238420"/>
            <a:ext cx="7485729" cy="1858327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21914">
              <a:spcBef>
                <a:spcPts val="1251"/>
              </a:spcBef>
            </a:pPr>
            <a:r>
              <a:rPr sz="2071" spc="-9" dirty="0">
                <a:latin typeface="Arial"/>
                <a:cs typeface="Arial"/>
              </a:rPr>
              <a:t>Podemos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distinguir 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manera general dos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tipos de conectores:</a:t>
            </a:r>
            <a:endParaRPr sz="2071">
              <a:latin typeface="Arial"/>
              <a:cs typeface="Arial"/>
            </a:endParaRPr>
          </a:p>
          <a:p>
            <a:pPr marL="797664" indent="-383492">
              <a:spcBef>
                <a:spcPts val="1070"/>
              </a:spcBef>
              <a:buFont typeface="Sylfaen"/>
              <a:buChar char="-"/>
              <a:tabLst>
                <a:tab pos="796568" algn="l"/>
                <a:tab pos="798760" algn="l"/>
              </a:tabLst>
            </a:pPr>
            <a:r>
              <a:rPr sz="2071" spc="-17" dirty="0">
                <a:latin typeface="Arial"/>
                <a:cs typeface="Arial"/>
              </a:rPr>
              <a:t>Apernados.</a:t>
            </a:r>
            <a:endParaRPr sz="2071">
              <a:latin typeface="Arial"/>
              <a:cs typeface="Arial"/>
            </a:endParaRPr>
          </a:p>
          <a:p>
            <a:pPr marL="797664" indent="-383492">
              <a:spcBef>
                <a:spcPts val="1078"/>
              </a:spcBef>
              <a:buFont typeface="Sylfaen"/>
              <a:buChar char="-"/>
              <a:tabLst>
                <a:tab pos="796568" algn="l"/>
                <a:tab pos="798760" algn="l"/>
              </a:tabLst>
            </a:pPr>
            <a:r>
              <a:rPr sz="2071" spc="-9" dirty="0">
                <a:latin typeface="Arial"/>
                <a:cs typeface="Arial"/>
              </a:rPr>
              <a:t>Compresión.</a:t>
            </a:r>
            <a:endParaRPr sz="2071">
              <a:latin typeface="Arial"/>
              <a:cs typeface="Arial"/>
            </a:endParaRPr>
          </a:p>
          <a:p>
            <a:pPr marL="797664" indent="-383492">
              <a:spcBef>
                <a:spcPts val="1078"/>
              </a:spcBef>
              <a:buFont typeface="Sylfaen"/>
              <a:buChar char="-"/>
              <a:tabLst>
                <a:tab pos="796568" algn="l"/>
                <a:tab pos="798760" algn="l"/>
              </a:tabLst>
            </a:pPr>
            <a:r>
              <a:rPr sz="2071" spc="-9" dirty="0">
                <a:latin typeface="Arial"/>
                <a:cs typeface="Arial"/>
              </a:rPr>
              <a:t>Fusión.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253761"/>
            <a:ext cx="7868123" cy="52593"/>
            <a:chOff x="2514599" y="2261616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2261616"/>
              <a:ext cx="4559806" cy="3047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227685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6" y="2561713"/>
            <a:ext cx="1490133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Conectores  Mecánicos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82671" y="2560399"/>
            <a:ext cx="7627072" cy="15820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conectores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mecánicos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emplean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mecánicos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para </a:t>
            </a:r>
            <a:r>
              <a:rPr sz="2071" spc="-9" dirty="0">
                <a:latin typeface="Arial"/>
                <a:cs typeface="Arial"/>
              </a:rPr>
              <a:t> crear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puntos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contacto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integridad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conexión.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fáciles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instalar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removibles,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embargo,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requieren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6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frecuente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evitar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formación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“puntos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calientes”.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338917" y="2437681"/>
            <a:ext cx="7868123" cy="52593"/>
            <a:chOff x="2514599" y="3527297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527297"/>
              <a:ext cx="4559806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354253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842507" y="4599690"/>
            <a:ext cx="1491229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Conectores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Tipo</a:t>
            </a:r>
            <a:r>
              <a:rPr sz="207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Cuña</a:t>
            </a:r>
            <a:endParaRPr sz="2071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82670" y="4598375"/>
            <a:ext cx="7628168" cy="3860490"/>
          </a:xfrm>
          <a:prstGeom prst="rect">
            <a:avLst/>
          </a:prstGeom>
        </p:spPr>
        <p:txBody>
          <a:bodyPr vert="horz" wrap="square" lIns="0" tIns="35062" rIns="0" bIns="0" rtlCol="0">
            <a:spAutoFit/>
          </a:bodyPr>
          <a:lstStyle/>
          <a:p>
            <a:pPr marL="21914" marR="8766" algn="just">
              <a:lnSpc>
                <a:spcPct val="95700"/>
              </a:lnSpc>
              <a:spcBef>
                <a:spcPts val="276"/>
              </a:spcBef>
            </a:pPr>
            <a:r>
              <a:rPr sz="2071" spc="-9" dirty="0">
                <a:latin typeface="Arial"/>
                <a:cs typeface="Arial"/>
              </a:rPr>
              <a:t>Los conectores de cuña son realmente una forma especial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conectores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mecánicos,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suficientemente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diferentes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</a:t>
            </a:r>
            <a:r>
              <a:rPr sz="2071" dirty="0">
                <a:latin typeface="Arial"/>
                <a:cs typeface="Arial"/>
              </a:rPr>
              <a:t> tratados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forma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separada.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conector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cuña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incorpora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componente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tipo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cuña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cuerpo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afilado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tipo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resorte 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(o cuerpo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tipo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C).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96"/>
              </a:spcBef>
            </a:pPr>
            <a:r>
              <a:rPr sz="2071" spc="-9" dirty="0">
                <a:latin typeface="Arial"/>
                <a:cs typeface="Arial"/>
              </a:rPr>
              <a:t>Durante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instalación,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cuña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llevada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dos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conductores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'C'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abriendo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cuerpo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C,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vez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coloca elevadas fuerzas en los conductores para una </a:t>
            </a:r>
            <a:r>
              <a:rPr sz="2071" spc="-17" dirty="0">
                <a:latin typeface="Arial"/>
                <a:cs typeface="Arial"/>
              </a:rPr>
              <a:t>conexión </a:t>
            </a:r>
            <a:r>
              <a:rPr sz="2071" spc="-9" dirty="0">
                <a:latin typeface="Arial"/>
                <a:cs typeface="Arial"/>
              </a:rPr>
              <a:t> estable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segura. El efecto de resorte del cuerpo en forma de 'C'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mantiene una presión constante en toda la vida de la conexión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logrando una mayor confiabilidad bajo condiciones severas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carga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17" dirty="0">
                <a:latin typeface="Arial"/>
                <a:cs typeface="Arial"/>
              </a:rPr>
              <a:t>climáticas.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338917" y="4475658"/>
            <a:ext cx="7868123" cy="52593"/>
            <a:chOff x="2514599" y="4708397"/>
            <a:chExt cx="4559935" cy="3048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708397"/>
              <a:ext cx="4559806" cy="3047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062215" y="472363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842506" y="8884697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05965" y="8925022"/>
            <a:ext cx="4181139" cy="2991224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4338917" y="8761982"/>
            <a:ext cx="7868123" cy="52593"/>
            <a:chOff x="2514599" y="7192517"/>
            <a:chExt cx="4559935" cy="30480"/>
          </a:xfrm>
        </p:grpSpPr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7192517"/>
              <a:ext cx="4559806" cy="3047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062215" y="72077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33" name="object 3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23139" y="12279136"/>
            <a:ext cx="7888939" cy="52591"/>
          </a:xfrm>
          <a:prstGeom prst="rect">
            <a:avLst/>
          </a:prstGeom>
        </p:spPr>
      </p:pic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16</a:t>
            </a:fld>
            <a:r>
              <a:rPr spc="-17" dirty="0"/>
              <a:t>-99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1"/>
            <a:ext cx="4160321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Conexiones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79255"/>
            <a:ext cx="1636955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Conectores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 Automáticos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-780570"/>
            <a:ext cx="7655560" cy="6455161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9861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Los conectores automáticos son un subconjunto único de los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conectores mecánicos. </a:t>
            </a:r>
            <a:r>
              <a:rPr sz="2071" dirty="0">
                <a:latin typeface="Arial"/>
                <a:cs typeface="Arial"/>
              </a:rPr>
              <a:t>Estos </a:t>
            </a:r>
            <a:r>
              <a:rPr sz="2071" spc="-9" dirty="0">
                <a:latin typeface="Arial"/>
                <a:cs typeface="Arial"/>
              </a:rPr>
              <a:t>brindan una conexión permanente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 medio de empalmes en tramos donde la tensión </a:t>
            </a:r>
            <a:r>
              <a:rPr sz="2071" spc="-17" dirty="0">
                <a:latin typeface="Arial"/>
                <a:cs typeface="Arial"/>
              </a:rPr>
              <a:t>instalada </a:t>
            </a:r>
            <a:r>
              <a:rPr sz="2071" spc="-9" dirty="0">
                <a:latin typeface="Arial"/>
                <a:cs typeface="Arial"/>
              </a:rPr>
              <a:t> excede al esfuerzo de ruptura nominal del conductor en un 15%.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Estos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conectores</a:t>
            </a:r>
            <a:r>
              <a:rPr sz="2071" spc="31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usan</a:t>
            </a:r>
            <a:r>
              <a:rPr sz="2071" spc="31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casi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exclusivamente</a:t>
            </a:r>
            <a:r>
              <a:rPr sz="2071" spc="31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aplicaciones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distribución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métodos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más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rápidos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empalmar 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conductores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aéreos.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principio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"automático"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emplea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dientes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aserrados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afilados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dentro de la manga del conector que aprieta al conductor cuando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 aplica una tensión. Cuando se intenta retirar el conductor, las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clavijas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engrampan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abajo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conductor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debido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al </a:t>
            </a:r>
            <a:r>
              <a:rPr sz="2071" spc="-9" dirty="0">
                <a:latin typeface="Arial"/>
                <a:cs typeface="Arial"/>
              </a:rPr>
              <a:t> ahusamiento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conector.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Esta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acción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cuña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aumenta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empuje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aplicado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</a:t>
            </a:r>
            <a:r>
              <a:rPr sz="2071" dirty="0">
                <a:latin typeface="Arial"/>
                <a:cs typeface="Arial"/>
              </a:rPr>
              <a:t> conductor.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Obviamente,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sólo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deben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usar conexiones automáticas cuando los conectores están </a:t>
            </a:r>
            <a:r>
              <a:rPr sz="2071" spc="-17" dirty="0">
                <a:latin typeface="Arial"/>
                <a:cs typeface="Arial"/>
              </a:rPr>
              <a:t>con </a:t>
            </a:r>
            <a:r>
              <a:rPr sz="2071" spc="-9" dirty="0">
                <a:latin typeface="Arial"/>
                <a:cs typeface="Arial"/>
              </a:rPr>
              <a:t> tensión </a:t>
            </a:r>
            <a:r>
              <a:rPr sz="2071" spc="-17" dirty="0">
                <a:latin typeface="Arial"/>
                <a:cs typeface="Arial"/>
              </a:rPr>
              <a:t>mecánica.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Aun cuando es muy fácil la instalación de </a:t>
            </a:r>
            <a:r>
              <a:rPr sz="2071" dirty="0">
                <a:latin typeface="Arial"/>
                <a:cs typeface="Arial"/>
              </a:rPr>
              <a:t>este </a:t>
            </a:r>
            <a:r>
              <a:rPr sz="2071" spc="-9" dirty="0">
                <a:latin typeface="Arial"/>
                <a:cs typeface="Arial"/>
              </a:rPr>
              <a:t>tipo de </a:t>
            </a:r>
            <a:r>
              <a:rPr sz="2071" dirty="0">
                <a:latin typeface="Arial"/>
                <a:cs typeface="Arial"/>
              </a:rPr>
              <a:t>conector,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crítico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exista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mecánica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constante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conexiones automáticas. La flecha de la línea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la vibración </a:t>
            </a:r>
            <a:r>
              <a:rPr sz="2071" spc="-17" dirty="0">
                <a:latin typeface="Arial"/>
                <a:cs typeface="Arial"/>
              </a:rPr>
              <a:t>del </a:t>
            </a:r>
            <a:r>
              <a:rPr sz="2071" spc="-9" dirty="0">
                <a:latin typeface="Arial"/>
                <a:cs typeface="Arial"/>
              </a:rPr>
              <a:t> viento</a:t>
            </a:r>
            <a:r>
              <a:rPr sz="2071" spc="11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pueden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afectar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negativamente</a:t>
            </a:r>
            <a:r>
              <a:rPr sz="2071" spc="11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contacto,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finalmente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tiempo,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integridad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conexión.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7" y="6057831"/>
            <a:ext cx="1988671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Conectores</a:t>
            </a:r>
            <a:r>
              <a:rPr sz="2071" b="1" spc="-8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por </a:t>
            </a:r>
            <a:r>
              <a:rPr sz="2071" b="1" spc="-56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Compresión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5" y="6056516"/>
            <a:ext cx="7652273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848066" algn="l"/>
                <a:tab pos="2579260" algn="l"/>
                <a:tab pos="3362679" algn="l"/>
                <a:tab pos="5123458" algn="l"/>
                <a:tab pos="6095336" algn="l"/>
              </a:tabLst>
            </a:pPr>
            <a:r>
              <a:rPr sz="2071" spc="-9" dirty="0">
                <a:latin typeface="Arial"/>
                <a:cs typeface="Arial"/>
              </a:rPr>
              <a:t>Las	conexiones	por	compresión	usan	</a:t>
            </a:r>
            <a:r>
              <a:rPr sz="2071" spc="-17" dirty="0">
                <a:latin typeface="Arial"/>
                <a:cs typeface="Arial"/>
              </a:rPr>
              <a:t>herramientas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56376" y="6358923"/>
            <a:ext cx="765336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especialmente</a:t>
            </a:r>
            <a:r>
              <a:rPr sz="2071" spc="46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creadas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46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engrapar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spc="46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sujetar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conector</a:t>
            </a:r>
            <a:r>
              <a:rPr sz="2071" spc="46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</a:t>
            </a:r>
            <a:endParaRPr sz="2071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56376" y="6661335"/>
            <a:ext cx="7655560" cy="417248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9861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conductor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fuerza,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creando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permanente. Los conectores de compresión están </a:t>
            </a:r>
            <a:r>
              <a:rPr sz="2071" spc="-17" dirty="0">
                <a:latin typeface="Arial"/>
                <a:cs typeface="Arial"/>
              </a:rPr>
              <a:t>disponibles </a:t>
            </a:r>
            <a:r>
              <a:rPr sz="2071" spc="-9" dirty="0">
                <a:latin typeface="Arial"/>
                <a:cs typeface="Arial"/>
              </a:rPr>
              <a:t> para conductores de aluminio, de cobre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de acero, además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combinaciones de</a:t>
            </a:r>
            <a:r>
              <a:rPr sz="2071" dirty="0">
                <a:latin typeface="Arial"/>
                <a:cs typeface="Arial"/>
              </a:rPr>
              <a:t> éstos.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El bajo costo de un conector de compresión comparado con los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otros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métodos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pasarse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alto,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particularmente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cuando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refiere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distribución.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Por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experiencia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se</a:t>
            </a:r>
            <a:r>
              <a:rPr sz="2071" spc="38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conoce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conectores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compresión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operarán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mejor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conectores mecánicos,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en el peor caso, con igual performance.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naturaleza de su construcción permite un mejor grado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envoltura del conductor que retiene el compuesto inhibidor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óxido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protege el área de contacto de la </a:t>
            </a:r>
            <a:r>
              <a:rPr sz="2071" dirty="0">
                <a:latin typeface="Arial"/>
                <a:cs typeface="Arial"/>
              </a:rPr>
              <a:t>atmósfera, </a:t>
            </a:r>
            <a:r>
              <a:rPr sz="2071" spc="-9" dirty="0">
                <a:latin typeface="Arial"/>
                <a:cs typeface="Arial"/>
              </a:rPr>
              <a:t>brindando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tanto,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conexión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libre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mantenimiento.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338917" y="5935112"/>
            <a:ext cx="7868123" cy="52593"/>
            <a:chOff x="2514599" y="5554217"/>
            <a:chExt cx="4559935" cy="3048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554217"/>
              <a:ext cx="4559806" cy="3047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062215" y="55694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4338917" y="11127350"/>
            <a:ext cx="7868123" cy="52593"/>
            <a:chOff x="2514599" y="8563355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8563355"/>
              <a:ext cx="4559806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857859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17</a:t>
            </a:fld>
            <a:r>
              <a:rPr spc="-17" dirty="0"/>
              <a:t>-99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1"/>
            <a:ext cx="4160321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Conexiones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79255"/>
            <a:ext cx="1490133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Conectores  Fusión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-780570"/>
            <a:ext cx="7655560" cy="3428691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 proceso de soldado requiere que se unan los materiales de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conductores tal forma que sean libres de contaminantes, una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soldada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adecuadamente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crear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conductor </a:t>
            </a:r>
            <a:r>
              <a:rPr sz="2071" spc="-9" dirty="0">
                <a:latin typeface="Arial"/>
                <a:cs typeface="Arial"/>
              </a:rPr>
              <a:t> continuo que es muy confiable. Al permitir la conductividad </a:t>
            </a:r>
            <a:r>
              <a:rPr sz="2071" spc="-17" dirty="0">
                <a:latin typeface="Arial"/>
                <a:cs typeface="Arial"/>
              </a:rPr>
              <a:t>del </a:t>
            </a:r>
            <a:r>
              <a:rPr sz="2071" spc="-9" dirty="0">
                <a:latin typeface="Arial"/>
                <a:cs typeface="Arial"/>
              </a:rPr>
              <a:t> material de relleno, la unión esencialmente homogénea creada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 una soldadura brinda una relación de resistencia menor a la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unidad.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requiere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36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mayor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nivel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6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habilidad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producir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soldadura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confiable.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Cualquier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impureza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superficie,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tales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como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grasa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suciedad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durante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fusión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contaminará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unión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ocasionará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baja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conductividad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</a:t>
            </a:r>
            <a:r>
              <a:rPr sz="2071" dirty="0">
                <a:latin typeface="Arial"/>
                <a:cs typeface="Arial"/>
              </a:rPr>
              <a:t> y/o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insuficiente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esfuerzo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mecánico.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3073179"/>
            <a:ext cx="74616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Tipos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5" y="3071864"/>
            <a:ext cx="7654464" cy="188980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 preparación de la superficie de </a:t>
            </a:r>
            <a:r>
              <a:rPr sz="2071" dirty="0">
                <a:latin typeface="Arial"/>
                <a:cs typeface="Arial"/>
              </a:rPr>
              <a:t>contacto </a:t>
            </a:r>
            <a:r>
              <a:rPr sz="2071" spc="-9" dirty="0">
                <a:latin typeface="Arial"/>
                <a:cs typeface="Arial"/>
              </a:rPr>
              <a:t>es esencial asegurar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apropiado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conector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conductor.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contaminantes de la superficie interferirán grandemente con 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establecimiento de una conexión </a:t>
            </a:r>
            <a:r>
              <a:rPr sz="2071" spc="-17" dirty="0">
                <a:latin typeface="Arial"/>
                <a:cs typeface="Arial"/>
              </a:rPr>
              <a:t>eléctrica </a:t>
            </a:r>
            <a:r>
              <a:rPr sz="2071" spc="-9" dirty="0">
                <a:latin typeface="Arial"/>
                <a:cs typeface="Arial"/>
              </a:rPr>
              <a:t>perfecta. Los pasos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siguientes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deben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tomarse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cuenta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preparar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superficie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contacto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conexión: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50822" y="5036212"/>
            <a:ext cx="7260017" cy="3582580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16363" marR="8766" indent="-394449" algn="just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04311" algn="l"/>
              </a:tabLst>
            </a:pPr>
            <a:r>
              <a:rPr sz="2071" spc="-9" dirty="0">
                <a:latin typeface="Arial"/>
                <a:cs typeface="Arial"/>
              </a:rPr>
              <a:t>Quite toda la corrosión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óxidos de la superficie a lo </a:t>
            </a:r>
            <a:r>
              <a:rPr sz="2071" spc="-17" dirty="0">
                <a:latin typeface="Arial"/>
                <a:cs typeface="Arial"/>
              </a:rPr>
              <a:t>largo </a:t>
            </a:r>
            <a:r>
              <a:rPr sz="2071" spc="-9" dirty="0">
                <a:latin typeface="Arial"/>
                <a:cs typeface="Arial"/>
              </a:rPr>
              <a:t>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áreas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así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remoción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otros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contaminantes de 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superficies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contacto.</a:t>
            </a:r>
            <a:endParaRPr sz="2071">
              <a:latin typeface="Arial"/>
              <a:cs typeface="Arial"/>
            </a:endParaRPr>
          </a:p>
          <a:p>
            <a:pPr marL="416363" marR="8766" indent="-394449" algn="just">
              <a:lnSpc>
                <a:spcPts val="2364"/>
              </a:lnSpc>
              <a:spcBef>
                <a:spcPts val="1191"/>
              </a:spcBef>
              <a:buFont typeface="Sylfaen"/>
              <a:buChar char="-"/>
              <a:tabLst>
                <a:tab pos="404311" algn="l"/>
              </a:tabLst>
            </a:pPr>
            <a:r>
              <a:rPr sz="2071" spc="-9" dirty="0">
                <a:latin typeface="Arial"/>
                <a:cs typeface="Arial"/>
              </a:rPr>
              <a:t>Se recomienda cubrir las superficies de contacto con </a:t>
            </a:r>
            <a:r>
              <a:rPr sz="2071" spc="-17" dirty="0">
                <a:latin typeface="Arial"/>
                <a:cs typeface="Arial"/>
              </a:rPr>
              <a:t>un </a:t>
            </a:r>
            <a:r>
              <a:rPr sz="2071" spc="-9" dirty="0">
                <a:latin typeface="Arial"/>
                <a:cs typeface="Arial"/>
              </a:rPr>
              <a:t> compuesto 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inhibe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óxido.</a:t>
            </a:r>
            <a:endParaRPr sz="2071">
              <a:latin typeface="Arial"/>
              <a:cs typeface="Arial"/>
            </a:endParaRPr>
          </a:p>
          <a:p>
            <a:pPr marL="416363" marR="8766" indent="-394449" algn="just">
              <a:lnSpc>
                <a:spcPts val="2381"/>
              </a:lnSpc>
              <a:spcBef>
                <a:spcPts val="1191"/>
              </a:spcBef>
              <a:buFont typeface="Sylfaen"/>
              <a:buChar char="-"/>
              <a:tabLst>
                <a:tab pos="404311" algn="l"/>
              </a:tabLst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torque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aspecto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crítico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conectores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mecánicos,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instalación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tipo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conector debe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valor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torque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recomendado.</a:t>
            </a:r>
            <a:endParaRPr sz="2071">
              <a:latin typeface="Arial"/>
              <a:cs typeface="Arial"/>
            </a:endParaRPr>
          </a:p>
          <a:p>
            <a:pPr marL="416363" marR="8766" indent="-394449" algn="just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04311" algn="l"/>
              </a:tabLst>
            </a:pP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conectores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mecánicos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recomienda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hacer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apriete girando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tuerca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manteniendo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fijo 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perno.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38917" y="2950462"/>
            <a:ext cx="7868123" cy="52593"/>
            <a:chOff x="2514599" y="3824477"/>
            <a:chExt cx="4559935" cy="3048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824477"/>
              <a:ext cx="4559806" cy="30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62215" y="383971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842506" y="9035904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93479" y="9074911"/>
            <a:ext cx="6768710" cy="2416644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4338917" y="8911872"/>
            <a:ext cx="7868123" cy="52593"/>
            <a:chOff x="2514599" y="7279385"/>
            <a:chExt cx="4559935" cy="30480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7279385"/>
              <a:ext cx="4559806" cy="304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062215" y="7294624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3139" y="11854448"/>
            <a:ext cx="7888939" cy="52591"/>
          </a:xfrm>
          <a:prstGeom prst="rect">
            <a:avLst/>
          </a:prstGeom>
        </p:spPr>
      </p:pic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18</a:t>
            </a:fld>
            <a:r>
              <a:rPr spc="-17" dirty="0"/>
              <a:t>-99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93931"/>
            <a:ext cx="5743587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Transformador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Potencia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2548" y="-780570"/>
            <a:ext cx="7741024" cy="350371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65742" marR="52593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 transformador es una maquina eléctrica de corriente </a:t>
            </a:r>
            <a:r>
              <a:rPr sz="2071" spc="-17" dirty="0">
                <a:latin typeface="Arial"/>
                <a:cs typeface="Arial"/>
              </a:rPr>
              <a:t>alterna </a:t>
            </a:r>
            <a:r>
              <a:rPr sz="2071" spc="-9" dirty="0">
                <a:latin typeface="Arial"/>
                <a:cs typeface="Arial"/>
              </a:rPr>
              <a:t> que no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tiene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móviles.</a:t>
            </a:r>
            <a:endParaRPr sz="2071">
              <a:latin typeface="Arial"/>
              <a:cs typeface="Arial"/>
            </a:endParaRPr>
          </a:p>
          <a:p>
            <a:pPr marL="65742" marR="52593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Consta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dos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bobinas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alambre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magnético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aisladas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entre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montadas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núcleo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magnético,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todo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sumergido en aceite aislante contenido en un tanque. </a:t>
            </a:r>
            <a:r>
              <a:rPr sz="2071" spc="-17" dirty="0">
                <a:latin typeface="Arial"/>
                <a:cs typeface="Arial"/>
              </a:rPr>
              <a:t>(También </a:t>
            </a:r>
            <a:r>
              <a:rPr sz="2071" spc="-9" dirty="0">
                <a:latin typeface="Arial"/>
                <a:cs typeface="Arial"/>
              </a:rPr>
              <a:t> se construyen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transformadores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tipo seco).</a:t>
            </a:r>
            <a:endParaRPr sz="2071">
              <a:latin typeface="Arial"/>
              <a:cs typeface="Arial"/>
            </a:endParaRPr>
          </a:p>
          <a:p>
            <a:pPr marL="65742" marR="54785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El </a:t>
            </a:r>
            <a:r>
              <a:rPr sz="2071" dirty="0">
                <a:latin typeface="Arial"/>
                <a:cs typeface="Arial"/>
              </a:rPr>
              <a:t>transformador </a:t>
            </a:r>
            <a:r>
              <a:rPr sz="2071" spc="-9" dirty="0">
                <a:latin typeface="Arial"/>
                <a:cs typeface="Arial"/>
              </a:rPr>
              <a:t>puede ser utilizado como elevador de tensión 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reductor de tensión, dependiendo esto de la relación de vueltas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 el devanado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primario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devanado secundario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</a:t>
            </a:r>
            <a:r>
              <a:rPr sz="2071" b="1" spc="-9" dirty="0">
                <a:solidFill>
                  <a:srgbClr val="000080"/>
                </a:solidFill>
                <a:latin typeface="Arial"/>
                <a:cs typeface="Arial"/>
              </a:rPr>
              <a:t>n</a:t>
            </a:r>
            <a:r>
              <a:rPr sz="2071" b="1" spc="-12" baseline="-10416" dirty="0">
                <a:solidFill>
                  <a:srgbClr val="000080"/>
                </a:solidFill>
                <a:latin typeface="Arial"/>
                <a:cs typeface="Arial"/>
              </a:rPr>
              <a:t>1</a:t>
            </a:r>
            <a:r>
              <a:rPr sz="2071" b="1" spc="-9" dirty="0">
                <a:solidFill>
                  <a:srgbClr val="000080"/>
                </a:solidFill>
                <a:latin typeface="Arial"/>
                <a:cs typeface="Arial"/>
              </a:rPr>
              <a:t>/n</a:t>
            </a:r>
            <a:r>
              <a:rPr sz="2071" b="1" spc="-12" baseline="-10416" dirty="0">
                <a:solidFill>
                  <a:srgbClr val="000080"/>
                </a:solidFill>
                <a:latin typeface="Arial"/>
                <a:cs typeface="Arial"/>
              </a:rPr>
              <a:t>2</a:t>
            </a:r>
            <a:r>
              <a:rPr sz="2071" spc="-9" dirty="0">
                <a:latin typeface="Arial"/>
                <a:cs typeface="Arial"/>
              </a:rPr>
              <a:t>).</a:t>
            </a:r>
            <a:endParaRPr sz="2071">
              <a:latin typeface="Arial"/>
              <a:cs typeface="Arial"/>
            </a:endParaRPr>
          </a:p>
          <a:p>
            <a:pPr marL="65742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valores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nominales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 definen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un </a:t>
            </a:r>
            <a:r>
              <a:rPr sz="2071" dirty="0">
                <a:latin typeface="Arial"/>
                <a:cs typeface="Arial"/>
              </a:rPr>
              <a:t>transformador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son: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37819" y="2651124"/>
            <a:ext cx="3317738" cy="1857221"/>
          </a:xfrm>
          <a:prstGeom prst="rect">
            <a:avLst/>
          </a:prstGeom>
        </p:spPr>
        <p:txBody>
          <a:bodyPr vert="horz" wrap="square" lIns="0" tIns="157779" rIns="0" bIns="0" rtlCol="0">
            <a:spAutoFit/>
          </a:bodyPr>
          <a:lstStyle/>
          <a:p>
            <a:pPr marL="488679" indent="-467861"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  <a:tab pos="2944126" algn="l"/>
              </a:tabLst>
            </a:pPr>
            <a:r>
              <a:rPr sz="2071" spc="-9" dirty="0">
                <a:latin typeface="Arial"/>
                <a:cs typeface="Arial"/>
              </a:rPr>
              <a:t>Potencia aparente	(S)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  <a:tab pos="2944126" algn="l"/>
              </a:tabLst>
            </a:pPr>
            <a:r>
              <a:rPr sz="2071" spc="-17" dirty="0">
                <a:latin typeface="Arial"/>
                <a:cs typeface="Arial"/>
              </a:rPr>
              <a:t>Tensió</a:t>
            </a:r>
            <a:r>
              <a:rPr sz="2071" spc="-9" dirty="0">
                <a:latin typeface="Arial"/>
                <a:cs typeface="Arial"/>
              </a:rPr>
              <a:t>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(V)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  <a:tab pos="2943030" algn="l"/>
              </a:tabLst>
            </a:pPr>
            <a:r>
              <a:rPr sz="2071" spc="-9" dirty="0">
                <a:latin typeface="Arial"/>
                <a:cs typeface="Arial"/>
              </a:rPr>
              <a:t>Corriente	(I)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  <a:tab pos="2941934" algn="l"/>
              </a:tabLst>
            </a:pPr>
            <a:r>
              <a:rPr sz="2071" spc="-9" dirty="0">
                <a:latin typeface="Arial"/>
                <a:cs typeface="Arial"/>
              </a:rPr>
              <a:t>Frecuencia	(f)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842507" y="4973102"/>
            <a:ext cx="1668730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Devanados</a:t>
            </a:r>
            <a:r>
              <a:rPr sz="2071" b="1" spc="-12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y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Aislamiento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37820" y="4971787"/>
            <a:ext cx="688638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conductores de los devanados están aislados entre sí: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7819" y="5424084"/>
            <a:ext cx="7472580" cy="1428144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8766" indent="-466765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transformadores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baja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utilizan </a:t>
            </a:r>
            <a:r>
              <a:rPr sz="2071" spc="-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hilos </a:t>
            </a:r>
            <a:r>
              <a:rPr sz="2071" spc="-17" dirty="0">
                <a:latin typeface="Arial"/>
                <a:cs typeface="Arial"/>
              </a:rPr>
              <a:t>esmaltados.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máquinas</a:t>
            </a:r>
            <a:r>
              <a:rPr sz="2071" spc="43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grandes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emplean</a:t>
            </a:r>
            <a:r>
              <a:rPr sz="2071" spc="43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pletinas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rectangulares </a:t>
            </a:r>
            <a:r>
              <a:rPr sz="2071" spc="-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encintadas con papel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impregnado 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aceite.</a:t>
            </a:r>
            <a:endParaRPr sz="2071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37819" y="6915093"/>
            <a:ext cx="7472580" cy="2157190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 aislamiento entre devanados se realiza dejando espacios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aire 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ellos.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La forma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devanados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 normalmente </a:t>
            </a:r>
            <a:r>
              <a:rPr sz="2071" spc="-17" dirty="0">
                <a:latin typeface="Arial"/>
                <a:cs typeface="Arial"/>
              </a:rPr>
              <a:t>circular.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87"/>
              </a:spcBef>
            </a:pPr>
            <a:r>
              <a:rPr sz="2071" spc="-9" dirty="0">
                <a:latin typeface="Arial"/>
                <a:cs typeface="Arial"/>
              </a:rPr>
              <a:t>El núcleo está siempre conectado a </a:t>
            </a:r>
            <a:r>
              <a:rPr sz="2071" dirty="0">
                <a:latin typeface="Arial"/>
                <a:cs typeface="Arial"/>
              </a:rPr>
              <a:t>tierra. </a:t>
            </a:r>
            <a:r>
              <a:rPr sz="2071" spc="-9" dirty="0">
                <a:latin typeface="Arial"/>
                <a:cs typeface="Arial"/>
              </a:rPr>
              <a:t>Para </a:t>
            </a:r>
            <a:r>
              <a:rPr sz="2071" dirty="0">
                <a:latin typeface="Arial"/>
                <a:cs typeface="Arial"/>
              </a:rPr>
              <a:t>evitar elevados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gradientes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potencial,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devanado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baja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se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dispone 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más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cercano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núcleo.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338917" y="4850382"/>
            <a:ext cx="7868123" cy="52593"/>
            <a:chOff x="2514599" y="4925567"/>
            <a:chExt cx="4559935" cy="30480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4925567"/>
              <a:ext cx="4559806" cy="3047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062215" y="494080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1443348" y="9525018"/>
            <a:ext cx="667273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i="1" spc="-9" dirty="0">
                <a:latin typeface="Arial"/>
                <a:cs typeface="Arial"/>
              </a:rPr>
              <a:t>Sigue…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338917" y="9395727"/>
            <a:ext cx="7868123" cy="52593"/>
            <a:chOff x="2514599" y="7559801"/>
            <a:chExt cx="4559935" cy="30480"/>
          </a:xfrm>
        </p:grpSpPr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7559801"/>
              <a:ext cx="4559806" cy="3047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062215" y="757504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19</a:t>
            </a:fld>
            <a:r>
              <a:rPr spc="-17" dirty="0"/>
              <a:t>-99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7243582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Transformador</a:t>
            </a:r>
            <a:r>
              <a:rPr sz="3451" b="1" spc="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Potencia</a:t>
            </a:r>
            <a:r>
              <a:rPr sz="3451" b="1" spc="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0"/>
            <a:ext cx="159422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Elementos</a:t>
            </a:r>
            <a:r>
              <a:rPr sz="2071" b="1" spc="-12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y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Accesorios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19" y="-873920"/>
            <a:ext cx="4428764" cy="8294705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Núcleo.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Devanados.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17" dirty="0">
                <a:latin typeface="Arial"/>
                <a:cs typeface="Arial"/>
              </a:rPr>
              <a:t>Cuba.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Radiadores.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dirty="0">
                <a:latin typeface="Arial"/>
                <a:cs typeface="Arial"/>
              </a:rPr>
              <a:t>Aceite.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Depósito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expansión.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Aisladores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(BT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AT).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Empaquetaduras.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Conexiones.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17" dirty="0">
                <a:latin typeface="Arial"/>
                <a:cs typeface="Arial"/>
              </a:rPr>
              <a:t>Nive</a:t>
            </a:r>
            <a:r>
              <a:rPr sz="2071" spc="-9" dirty="0">
                <a:latin typeface="Arial"/>
                <a:cs typeface="Arial"/>
              </a:rPr>
              <a:t>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acei</a:t>
            </a:r>
            <a:r>
              <a:rPr sz="2071" spc="9" dirty="0">
                <a:latin typeface="Arial"/>
                <a:cs typeface="Arial"/>
              </a:rPr>
              <a:t>t</a:t>
            </a:r>
            <a:r>
              <a:rPr sz="2071" spc="-17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dirty="0">
                <a:latin typeface="Arial"/>
                <a:cs typeface="Arial"/>
              </a:rPr>
              <a:t>Termómetro.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Válvulas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vaciado.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TLC.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Relé</a:t>
            </a:r>
            <a:r>
              <a:rPr sz="2071" spc="-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Buchholz.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Asas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eslingado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transporte.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Silica</a:t>
            </a:r>
            <a:r>
              <a:rPr sz="2071" spc="-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Gel.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Tapón</a:t>
            </a:r>
            <a:r>
              <a:rPr sz="2071" spc="-104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llenado.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Puesta</a:t>
            </a:r>
            <a:r>
              <a:rPr sz="2071" spc="-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-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tierra.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7776301"/>
            <a:ext cx="2382022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Sección</a:t>
            </a:r>
            <a:r>
              <a:rPr sz="2071" b="1" spc="-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interna</a:t>
            </a:r>
            <a:r>
              <a:rPr sz="2071" b="1" spc="-6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un</a:t>
            </a:r>
            <a:r>
              <a:rPr sz="2071" b="1" spc="-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Transformador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287299" y="7808879"/>
            <a:ext cx="5994500" cy="3994872"/>
            <a:chOff x="3064230" y="6640150"/>
            <a:chExt cx="3474085" cy="2315210"/>
          </a:xfrm>
        </p:grpSpPr>
        <p:sp>
          <p:nvSpPr>
            <p:cNvPr id="15" name="object 15"/>
            <p:cNvSpPr/>
            <p:nvPr/>
          </p:nvSpPr>
          <p:spPr>
            <a:xfrm>
              <a:off x="6523481" y="6643877"/>
              <a:ext cx="14604" cy="2298700"/>
            </a:xfrm>
            <a:custGeom>
              <a:avLst/>
              <a:gdLst/>
              <a:ahLst/>
              <a:cxnLst/>
              <a:rect l="l" t="t" r="r" b="b"/>
              <a:pathLst>
                <a:path w="14604" h="2298700">
                  <a:moveTo>
                    <a:pt x="14477" y="0"/>
                  </a:moveTo>
                  <a:lnTo>
                    <a:pt x="0" y="0"/>
                  </a:lnTo>
                  <a:lnTo>
                    <a:pt x="0" y="2298192"/>
                  </a:lnTo>
                  <a:lnTo>
                    <a:pt x="14477" y="2283714"/>
                  </a:lnTo>
                  <a:lnTo>
                    <a:pt x="144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6" name="object 16"/>
            <p:cNvSpPr/>
            <p:nvPr/>
          </p:nvSpPr>
          <p:spPr>
            <a:xfrm>
              <a:off x="6523481" y="8927591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14477"/>
                  </a:moveTo>
                  <a:lnTo>
                    <a:pt x="1447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6172" y="6643877"/>
              <a:ext cx="1640357" cy="230657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886705" y="6642353"/>
              <a:ext cx="1642110" cy="2310765"/>
            </a:xfrm>
            <a:custGeom>
              <a:avLst/>
              <a:gdLst/>
              <a:ahLst/>
              <a:cxnLst/>
              <a:rect l="l" t="t" r="r" b="b"/>
              <a:pathLst>
                <a:path w="1642109" h="2310765">
                  <a:moveTo>
                    <a:pt x="1642110" y="0"/>
                  </a:moveTo>
                  <a:lnTo>
                    <a:pt x="0" y="0"/>
                  </a:lnTo>
                  <a:lnTo>
                    <a:pt x="0" y="2310384"/>
                  </a:lnTo>
                  <a:lnTo>
                    <a:pt x="1642110" y="2310384"/>
                  </a:lnTo>
                  <a:lnTo>
                    <a:pt x="1642110" y="0"/>
                  </a:lnTo>
                  <a:close/>
                </a:path>
              </a:pathLst>
            </a:custGeom>
            <a:ln w="4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9" name="object 19"/>
            <p:cNvSpPr/>
            <p:nvPr/>
          </p:nvSpPr>
          <p:spPr>
            <a:xfrm>
              <a:off x="6523481" y="6643877"/>
              <a:ext cx="14604" cy="2298700"/>
            </a:xfrm>
            <a:custGeom>
              <a:avLst/>
              <a:gdLst/>
              <a:ahLst/>
              <a:cxnLst/>
              <a:rect l="l" t="t" r="r" b="b"/>
              <a:pathLst>
                <a:path w="14604" h="2298700">
                  <a:moveTo>
                    <a:pt x="14477" y="0"/>
                  </a:moveTo>
                  <a:lnTo>
                    <a:pt x="0" y="0"/>
                  </a:lnTo>
                  <a:lnTo>
                    <a:pt x="0" y="2298192"/>
                  </a:lnTo>
                  <a:lnTo>
                    <a:pt x="14477" y="2283714"/>
                  </a:lnTo>
                  <a:lnTo>
                    <a:pt x="144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0" name="object 20"/>
            <p:cNvSpPr/>
            <p:nvPr/>
          </p:nvSpPr>
          <p:spPr>
            <a:xfrm>
              <a:off x="6523481" y="8927591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0" y="14477"/>
                  </a:moveTo>
                  <a:lnTo>
                    <a:pt x="1447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86172" y="6643877"/>
              <a:ext cx="1640357" cy="230657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886705" y="6642353"/>
              <a:ext cx="1642110" cy="2310765"/>
            </a:xfrm>
            <a:custGeom>
              <a:avLst/>
              <a:gdLst/>
              <a:ahLst/>
              <a:cxnLst/>
              <a:rect l="l" t="t" r="r" b="b"/>
              <a:pathLst>
                <a:path w="1642109" h="2310765">
                  <a:moveTo>
                    <a:pt x="1642110" y="0"/>
                  </a:moveTo>
                  <a:lnTo>
                    <a:pt x="0" y="0"/>
                  </a:lnTo>
                  <a:lnTo>
                    <a:pt x="0" y="2310384"/>
                  </a:lnTo>
                  <a:lnTo>
                    <a:pt x="1642110" y="2310384"/>
                  </a:lnTo>
                  <a:lnTo>
                    <a:pt x="1642110" y="0"/>
                  </a:lnTo>
                  <a:close/>
                </a:path>
              </a:pathLst>
            </a:custGeom>
            <a:ln w="4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3" name="object 23"/>
            <p:cNvSpPr/>
            <p:nvPr/>
          </p:nvSpPr>
          <p:spPr>
            <a:xfrm>
              <a:off x="4824983" y="6643877"/>
              <a:ext cx="54610" cy="2299970"/>
            </a:xfrm>
            <a:custGeom>
              <a:avLst/>
              <a:gdLst/>
              <a:ahLst/>
              <a:cxnLst/>
              <a:rect l="l" t="t" r="r" b="b"/>
              <a:pathLst>
                <a:path w="54610" h="2299970">
                  <a:moveTo>
                    <a:pt x="54101" y="0"/>
                  </a:moveTo>
                  <a:lnTo>
                    <a:pt x="0" y="0"/>
                  </a:lnTo>
                  <a:lnTo>
                    <a:pt x="0" y="2299716"/>
                  </a:lnTo>
                  <a:lnTo>
                    <a:pt x="54101" y="2245614"/>
                  </a:lnTo>
                  <a:lnTo>
                    <a:pt x="541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4" name="object 24"/>
            <p:cNvSpPr/>
            <p:nvPr/>
          </p:nvSpPr>
          <p:spPr>
            <a:xfrm>
              <a:off x="4824983" y="8889491"/>
              <a:ext cx="54610" cy="54610"/>
            </a:xfrm>
            <a:custGeom>
              <a:avLst/>
              <a:gdLst/>
              <a:ahLst/>
              <a:cxnLst/>
              <a:rect l="l" t="t" r="r" b="b"/>
              <a:pathLst>
                <a:path w="54610" h="54609">
                  <a:moveTo>
                    <a:pt x="0" y="54101"/>
                  </a:moveTo>
                  <a:lnTo>
                    <a:pt x="5410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64230" y="6641058"/>
              <a:ext cx="1763572" cy="2305354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4338917" y="7653586"/>
            <a:ext cx="7868123" cy="52593"/>
            <a:chOff x="2514599" y="6550151"/>
            <a:chExt cx="4559935" cy="30480"/>
          </a:xfrm>
        </p:grpSpPr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550151"/>
              <a:ext cx="4559806" cy="3047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062215" y="656539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9" name="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23139" y="12179210"/>
            <a:ext cx="7888939" cy="52591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20</a:t>
            </a:fld>
            <a:r>
              <a:rPr spc="-17" dirty="0"/>
              <a:t>-99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5915610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Transformadores</a:t>
            </a:r>
            <a:r>
              <a:rPr sz="345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 Medida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55585"/>
            <a:ext cx="7654464" cy="15820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transformadores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que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transforman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magnitudes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primarias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(intensidades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tensiones) en otras secundarias del mismo </a:t>
            </a:r>
            <a:r>
              <a:rPr sz="2071" dirty="0">
                <a:latin typeface="Arial"/>
                <a:cs typeface="Arial"/>
              </a:rPr>
              <a:t>tipo, </a:t>
            </a:r>
            <a:r>
              <a:rPr sz="2071" spc="-9" dirty="0">
                <a:latin typeface="Arial"/>
                <a:cs typeface="Arial"/>
              </a:rPr>
              <a:t>apropiadas para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aparatos conectados (instrumentos de medida, </a:t>
            </a:r>
            <a:r>
              <a:rPr sz="2071" spc="-17" dirty="0">
                <a:latin typeface="Arial"/>
                <a:cs typeface="Arial"/>
              </a:rPr>
              <a:t>contadores, </a:t>
            </a:r>
            <a:r>
              <a:rPr sz="2071" spc="-9" dirty="0">
                <a:latin typeface="Arial"/>
                <a:cs typeface="Arial"/>
              </a:rPr>
              <a:t> relés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protección, registradores,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otros).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1283706"/>
            <a:ext cx="74616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Tipos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6" y="1145650"/>
            <a:ext cx="5674559" cy="1397479"/>
          </a:xfrm>
          <a:prstGeom prst="rect">
            <a:avLst/>
          </a:prstGeom>
        </p:spPr>
        <p:txBody>
          <a:bodyPr vert="horz" wrap="square" lIns="0" tIns="157779" rIns="0" bIns="0" rtlCol="0">
            <a:spAutoFit/>
          </a:bodyPr>
          <a:lstStyle/>
          <a:p>
            <a:pPr marL="21914">
              <a:spcBef>
                <a:spcPts val="1242"/>
              </a:spcBef>
            </a:pPr>
            <a:r>
              <a:rPr sz="2071" spc="-9" dirty="0">
                <a:latin typeface="Arial"/>
                <a:cs typeface="Arial"/>
              </a:rPr>
              <a:t>Hay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dos clases de transformadores de </a:t>
            </a:r>
            <a:r>
              <a:rPr sz="2071" spc="-17" dirty="0">
                <a:latin typeface="Arial"/>
                <a:cs typeface="Arial"/>
              </a:rPr>
              <a:t>medida: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Transformadores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corriente </a:t>
            </a:r>
            <a:r>
              <a:rPr sz="2071" spc="-17" dirty="0">
                <a:latin typeface="Arial"/>
                <a:cs typeface="Arial"/>
              </a:rPr>
              <a:t>(intensidad).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Transformadores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tensión.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1160989"/>
            <a:ext cx="7868123" cy="52593"/>
            <a:chOff x="2514599" y="2787396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787396"/>
              <a:ext cx="4559806" cy="3047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28026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6" y="3016643"/>
            <a:ext cx="74616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Clase</a:t>
            </a:r>
            <a:endParaRPr sz="2071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56376" y="3015329"/>
            <a:ext cx="7653369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Indica los valores limite, dentro de los cuales deben quedar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errores de medida, cuando ésta se efectúa bajo las </a:t>
            </a:r>
            <a:r>
              <a:rPr sz="2071" spc="-17" dirty="0">
                <a:latin typeface="Arial"/>
                <a:cs typeface="Arial"/>
              </a:rPr>
              <a:t>condiciones </a:t>
            </a:r>
            <a:r>
              <a:rPr sz="2071" spc="-9" dirty="0">
                <a:latin typeface="Arial"/>
                <a:cs typeface="Arial"/>
              </a:rPr>
              <a:t> previstas (clase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0,5;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1)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338917" y="2892610"/>
            <a:ext cx="7868123" cy="52593"/>
            <a:chOff x="2514599" y="3790949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790949"/>
              <a:ext cx="4559806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380618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842507" y="4449799"/>
            <a:ext cx="1898824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Carga</a:t>
            </a:r>
            <a:r>
              <a:rPr sz="2071" b="1" spc="-10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Nominal</a:t>
            </a:r>
            <a:endParaRPr sz="2071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56375" y="4448487"/>
            <a:ext cx="765446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refieren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determinaciones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limites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error </a:t>
            </a:r>
            <a:r>
              <a:rPr sz="2071" spc="-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 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factor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potencia</a:t>
            </a:r>
            <a:r>
              <a:rPr sz="2071" dirty="0">
                <a:latin typeface="Arial"/>
                <a:cs typeface="Arial"/>
              </a:rPr>
              <a:t> = </a:t>
            </a:r>
            <a:r>
              <a:rPr sz="2071" spc="-9" dirty="0">
                <a:latin typeface="Arial"/>
                <a:cs typeface="Arial"/>
              </a:rPr>
              <a:t>0,8.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338917" y="4325768"/>
            <a:ext cx="7868123" cy="52593"/>
            <a:chOff x="2514599" y="4621529"/>
            <a:chExt cx="4559935" cy="3048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621529"/>
              <a:ext cx="4559806" cy="3047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062215" y="463676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842507" y="5580549"/>
            <a:ext cx="2030307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Relación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Transformación 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Nominal</a:t>
            </a:r>
            <a:endParaRPr sz="2071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12548" y="5447753"/>
            <a:ext cx="774102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65742" marR="52593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caso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transformadores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43" dirty="0"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80"/>
                </a:solidFill>
                <a:latin typeface="Arial"/>
                <a:cs typeface="Arial"/>
              </a:rPr>
              <a:t>I</a:t>
            </a:r>
            <a:r>
              <a:rPr sz="2071" b="1" spc="-12" baseline="-10416" dirty="0">
                <a:solidFill>
                  <a:srgbClr val="000080"/>
                </a:solidFill>
                <a:latin typeface="Arial"/>
                <a:cs typeface="Arial"/>
              </a:rPr>
              <a:t>1n</a:t>
            </a:r>
            <a:r>
              <a:rPr sz="2071" b="1" spc="-9" dirty="0">
                <a:solidFill>
                  <a:srgbClr val="000080"/>
                </a:solidFill>
                <a:latin typeface="Arial"/>
                <a:cs typeface="Arial"/>
              </a:rPr>
              <a:t>/I</a:t>
            </a:r>
            <a:r>
              <a:rPr sz="2071" b="1" spc="-12" baseline="-10416" dirty="0">
                <a:solidFill>
                  <a:srgbClr val="000080"/>
                </a:solidFill>
                <a:latin typeface="Arial"/>
                <a:cs typeface="Arial"/>
              </a:rPr>
              <a:t>2n</a:t>
            </a:r>
            <a:r>
              <a:rPr sz="2071" spc="-9" dirty="0">
                <a:latin typeface="Arial"/>
                <a:cs typeface="Arial"/>
              </a:rPr>
              <a:t>,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 </a:t>
            </a:r>
            <a:r>
              <a:rPr sz="2071" b="1" spc="-9" dirty="0">
                <a:solidFill>
                  <a:srgbClr val="000080"/>
                </a:solidFill>
                <a:latin typeface="Arial"/>
                <a:cs typeface="Arial"/>
              </a:rPr>
              <a:t>U</a:t>
            </a:r>
            <a:r>
              <a:rPr sz="2071" b="1" spc="-12" baseline="-10416" dirty="0">
                <a:solidFill>
                  <a:srgbClr val="000080"/>
                </a:solidFill>
                <a:latin typeface="Arial"/>
                <a:cs typeface="Arial"/>
              </a:rPr>
              <a:t>1n</a:t>
            </a:r>
            <a:r>
              <a:rPr sz="2071" b="1" spc="-9" dirty="0">
                <a:solidFill>
                  <a:srgbClr val="000080"/>
                </a:solidFill>
                <a:latin typeface="Arial"/>
                <a:cs typeface="Arial"/>
              </a:rPr>
              <a:t>/U</a:t>
            </a:r>
            <a:r>
              <a:rPr sz="2071" b="1" spc="-12" baseline="-10416" dirty="0">
                <a:solidFill>
                  <a:srgbClr val="000080"/>
                </a:solidFill>
                <a:latin typeface="Arial"/>
                <a:cs typeface="Arial"/>
              </a:rPr>
              <a:t>2n</a:t>
            </a:r>
            <a:r>
              <a:rPr sz="2071" spc="-9" dirty="0">
                <a:latin typeface="Arial"/>
                <a:cs typeface="Arial"/>
              </a:rPr>
              <a:t>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(100/5</a:t>
            </a:r>
            <a:r>
              <a:rPr sz="2071" dirty="0">
                <a:latin typeface="Arial"/>
                <a:cs typeface="Arial"/>
              </a:rPr>
              <a:t> A; </a:t>
            </a:r>
            <a:r>
              <a:rPr sz="2071" spc="-9" dirty="0">
                <a:latin typeface="Arial"/>
                <a:cs typeface="Arial"/>
              </a:rPr>
              <a:t>6000/100</a:t>
            </a:r>
            <a:r>
              <a:rPr sz="2071" dirty="0">
                <a:latin typeface="Arial"/>
                <a:cs typeface="Arial"/>
              </a:rPr>
              <a:t> V).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338917" y="5456516"/>
            <a:ext cx="7868123" cy="52593"/>
            <a:chOff x="2514599" y="5276849"/>
            <a:chExt cx="4559935" cy="30480"/>
          </a:xfrm>
        </p:grpSpPr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276849"/>
              <a:ext cx="4559806" cy="3047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062215" y="529208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842507" y="7013704"/>
            <a:ext cx="2205616" cy="15820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Grafica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de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 Comportamiento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los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Transformadores 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Medida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4338917" y="6889674"/>
            <a:ext cx="7868123" cy="52593"/>
            <a:chOff x="2514599" y="6107429"/>
            <a:chExt cx="4559935" cy="30480"/>
          </a:xfrm>
        </p:grpSpPr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107429"/>
              <a:ext cx="4559806" cy="3047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062215" y="612266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37" name="object 3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3139" y="12523693"/>
            <a:ext cx="7909977" cy="52591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28104" y="7054027"/>
            <a:ext cx="7111879" cy="5108088"/>
          </a:xfrm>
          <a:prstGeom prst="rect">
            <a:avLst/>
          </a:prstGeom>
        </p:spPr>
      </p:pic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21</a:t>
            </a:fld>
            <a:r>
              <a:rPr spc="-17" dirty="0"/>
              <a:t>-99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93931"/>
            <a:ext cx="1432060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Barras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80570"/>
            <a:ext cx="7654464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En </a:t>
            </a:r>
            <a:r>
              <a:rPr sz="2071" dirty="0">
                <a:latin typeface="Arial"/>
                <a:cs typeface="Arial"/>
              </a:rPr>
              <a:t>forma </a:t>
            </a:r>
            <a:r>
              <a:rPr sz="2071" spc="-9" dirty="0">
                <a:latin typeface="Arial"/>
                <a:cs typeface="Arial"/>
              </a:rPr>
              <a:t>genérica se designa al nodo que </a:t>
            </a:r>
            <a:r>
              <a:rPr sz="2071" dirty="0">
                <a:latin typeface="Arial"/>
                <a:cs typeface="Arial"/>
              </a:rPr>
              <a:t>se </a:t>
            </a:r>
            <a:r>
              <a:rPr sz="2071" spc="-9" dirty="0">
                <a:latin typeface="Arial"/>
                <a:cs typeface="Arial"/>
              </a:rPr>
              <a:t>utiliza para </a:t>
            </a:r>
            <a:r>
              <a:rPr sz="2071" spc="-17" dirty="0">
                <a:latin typeface="Arial"/>
                <a:cs typeface="Arial"/>
              </a:rPr>
              <a:t>hacer </a:t>
            </a:r>
            <a:r>
              <a:rPr sz="2071" spc="-9" dirty="0">
                <a:latin typeface="Arial"/>
                <a:cs typeface="Arial"/>
              </a:rPr>
              <a:t> las derivaciones y/o conexión entre los diferentes elementos </a:t>
            </a:r>
            <a:r>
              <a:rPr sz="2071" spc="-17" dirty="0">
                <a:latin typeface="Arial"/>
                <a:cs typeface="Arial"/>
              </a:rPr>
              <a:t>que </a:t>
            </a:r>
            <a:r>
              <a:rPr sz="2071" spc="-9" dirty="0">
                <a:latin typeface="Arial"/>
                <a:cs typeface="Arial"/>
              </a:rPr>
              <a:t> componen 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subestación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eléctrica.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653905"/>
            <a:ext cx="1796925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Componentes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6" y="652592"/>
            <a:ext cx="2413797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dirty="0">
                <a:latin typeface="Arial"/>
                <a:cs typeface="Arial"/>
              </a:rPr>
              <a:t>Están</a:t>
            </a:r>
            <a:r>
              <a:rPr sz="2071" spc="-7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formadas</a:t>
            </a:r>
            <a:r>
              <a:rPr sz="2071" spc="-7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por: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42507" y="1104888"/>
            <a:ext cx="10267676" cy="334969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3283790" marR="8766" indent="-466765" algn="just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3284886" algn="l"/>
              </a:tabLst>
            </a:pPr>
            <a:r>
              <a:rPr sz="2071" spc="-9" dirty="0">
                <a:latin typeface="Arial"/>
                <a:cs typeface="Arial"/>
              </a:rPr>
              <a:t>Conductores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(barras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macizas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tubulares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conductores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flexibles).</a:t>
            </a:r>
            <a:endParaRPr sz="2071">
              <a:latin typeface="Arial"/>
              <a:cs typeface="Arial"/>
            </a:endParaRPr>
          </a:p>
          <a:p>
            <a:pPr marL="3283790" marR="8766" indent="-466765" algn="just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3284886" algn="l"/>
              </a:tabLst>
            </a:pPr>
            <a:r>
              <a:rPr sz="2071" spc="-9" dirty="0">
                <a:latin typeface="Arial"/>
                <a:cs typeface="Arial"/>
              </a:rPr>
              <a:t>Aislador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sirve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soporte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mecánico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adecuado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esfuerzos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electrodinámicos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producto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cortocircuito.</a:t>
            </a:r>
            <a:endParaRPr sz="2071">
              <a:latin typeface="Arial"/>
              <a:cs typeface="Arial"/>
            </a:endParaRPr>
          </a:p>
          <a:p>
            <a:pPr marL="3283790" indent="-467861" algn="just">
              <a:spcBef>
                <a:spcPts val="1009"/>
              </a:spcBef>
              <a:buFont typeface="Sylfaen"/>
              <a:buChar char="-"/>
              <a:tabLst>
                <a:tab pos="3284886" algn="l"/>
              </a:tabLst>
            </a:pPr>
            <a:r>
              <a:rPr sz="2071" spc="-9" dirty="0">
                <a:latin typeface="Arial"/>
                <a:cs typeface="Arial"/>
              </a:rPr>
              <a:t>Conectores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herrajes.</a:t>
            </a:r>
            <a:endParaRPr sz="2071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16">
              <a:latin typeface="Arial"/>
              <a:cs typeface="Arial"/>
            </a:endParaRPr>
          </a:p>
          <a:p>
            <a:pPr marL="21914" marR="8069775">
              <a:lnSpc>
                <a:spcPts val="2381"/>
              </a:lnSpc>
              <a:spcBef>
                <a:spcPts val="1432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Barras</a:t>
            </a:r>
            <a:r>
              <a:rPr sz="2071" b="1" spc="-12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Tubulares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Alta</a:t>
            </a:r>
            <a:r>
              <a:rPr sz="2071" b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Tensión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38917" y="531187"/>
            <a:ext cx="7868123" cy="52593"/>
            <a:chOff x="2514599" y="2422397"/>
            <a:chExt cx="4559935" cy="3048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422397"/>
              <a:ext cx="4559806" cy="3047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62215" y="243763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53373" y="3785376"/>
            <a:ext cx="4260166" cy="3543448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4338917" y="3622337"/>
            <a:ext cx="7868123" cy="52593"/>
            <a:chOff x="2514599" y="4213859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213859"/>
              <a:ext cx="4559806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422909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842506" y="7817061"/>
            <a:ext cx="2191373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Barras</a:t>
            </a:r>
            <a:r>
              <a:rPr sz="2071" b="1" spc="-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6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Celdas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Alta</a:t>
            </a:r>
            <a:r>
              <a:rPr sz="2071" b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Tensión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13635" y="7857385"/>
            <a:ext cx="3718319" cy="4580843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4338917" y="7693031"/>
            <a:ext cx="7868123" cy="52593"/>
            <a:chOff x="2514599" y="6573011"/>
            <a:chExt cx="4559935" cy="3048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573011"/>
              <a:ext cx="4559806" cy="3047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062215" y="658825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8" name="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23139" y="12802436"/>
            <a:ext cx="7888939" cy="52591"/>
          </a:xfrm>
          <a:prstGeom prst="rect">
            <a:avLst/>
          </a:prstGeom>
        </p:spPr>
      </p:pic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22</a:t>
            </a:fld>
            <a:r>
              <a:rPr spc="-17" dirty="0"/>
              <a:t>-99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5352427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Interruptores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Potencia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55584"/>
            <a:ext cx="7654464" cy="201804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disyuntor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interruptor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dispositivo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maniobra cuya función consiste en interrumpir la conducción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corriente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circuito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bajo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carga,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condiciones </a:t>
            </a:r>
            <a:r>
              <a:rPr sz="2071" spc="-9" dirty="0">
                <a:latin typeface="Arial"/>
                <a:cs typeface="Arial"/>
              </a:rPr>
              <a:t> normales, </a:t>
            </a:r>
            <a:r>
              <a:rPr sz="2071" dirty="0">
                <a:latin typeface="Arial"/>
                <a:cs typeface="Arial"/>
              </a:rPr>
              <a:t>así como, </a:t>
            </a:r>
            <a:r>
              <a:rPr sz="2071" spc="-9" dirty="0">
                <a:latin typeface="Arial"/>
                <a:cs typeface="Arial"/>
              </a:rPr>
              <a:t>bajo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condiciones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cortocircuito.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Su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comportamiento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determina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nivel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confiabilidad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sistema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1717594"/>
            <a:ext cx="1796925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Componentes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6" y="1716281"/>
            <a:ext cx="7653369" cy="109279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parte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activa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formada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cámara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extinción</a:t>
            </a:r>
            <a:r>
              <a:rPr sz="2071" spc="483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que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soportan los</a:t>
            </a:r>
            <a:r>
              <a:rPr sz="2071" dirty="0">
                <a:latin typeface="Arial"/>
                <a:cs typeface="Arial"/>
              </a:rPr>
              <a:t> contactos.</a:t>
            </a:r>
            <a:endParaRPr sz="2071">
              <a:latin typeface="Arial"/>
              <a:cs typeface="Arial"/>
            </a:endParaRPr>
          </a:p>
          <a:p>
            <a:pPr marL="21914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La parte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pasiva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estructura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 aloja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parte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activa.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1594881"/>
            <a:ext cx="7868123" cy="52593"/>
            <a:chOff x="2514599" y="3038856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038856"/>
              <a:ext cx="4559806" cy="3047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305409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6" y="3282236"/>
            <a:ext cx="745067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Tipos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56376" y="3280924"/>
            <a:ext cx="7653369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Dependiendo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usado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extinguir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arco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producido por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apertura de 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 de falla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tenemos:</a:t>
            </a:r>
            <a:endParaRPr sz="2071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93993" y="4332781"/>
            <a:ext cx="4046369" cy="2318068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532507" indent="-467861">
              <a:spcBef>
                <a:spcPts val="1251"/>
              </a:spcBef>
              <a:buFont typeface="Sylfaen"/>
              <a:buChar char="-"/>
              <a:tabLst>
                <a:tab pos="531411" algn="l"/>
                <a:tab pos="533602" algn="l"/>
              </a:tabLst>
            </a:pPr>
            <a:r>
              <a:rPr sz="2071" spc="-9" dirty="0">
                <a:latin typeface="Arial"/>
                <a:cs typeface="Arial"/>
              </a:rPr>
              <a:t>Gran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volumen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aceite.</a:t>
            </a:r>
            <a:endParaRPr sz="2071">
              <a:latin typeface="Arial"/>
              <a:cs typeface="Arial"/>
            </a:endParaRPr>
          </a:p>
          <a:p>
            <a:pPr marL="532507" indent="-467861">
              <a:spcBef>
                <a:spcPts val="1070"/>
              </a:spcBef>
              <a:buFont typeface="Sylfaen"/>
              <a:buChar char="-"/>
              <a:tabLst>
                <a:tab pos="531411" algn="l"/>
                <a:tab pos="533602" algn="l"/>
              </a:tabLst>
            </a:pPr>
            <a:r>
              <a:rPr sz="2071" spc="-9" dirty="0">
                <a:latin typeface="Arial"/>
                <a:cs typeface="Arial"/>
              </a:rPr>
              <a:t>Pequeño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volumen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aceite.</a:t>
            </a:r>
            <a:endParaRPr sz="2071">
              <a:latin typeface="Arial"/>
              <a:cs typeface="Arial"/>
            </a:endParaRPr>
          </a:p>
          <a:p>
            <a:pPr marL="532507" indent="-467861">
              <a:spcBef>
                <a:spcPts val="1078"/>
              </a:spcBef>
              <a:buFont typeface="Sylfaen"/>
              <a:buChar char="-"/>
              <a:tabLst>
                <a:tab pos="531411" algn="l"/>
                <a:tab pos="533602" algn="l"/>
              </a:tabLst>
            </a:pPr>
            <a:r>
              <a:rPr sz="2071" spc="-9" dirty="0">
                <a:latin typeface="Arial"/>
                <a:cs typeface="Arial"/>
              </a:rPr>
              <a:t>Neumático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(aire</a:t>
            </a:r>
            <a:r>
              <a:rPr sz="2071" spc="-17" dirty="0">
                <a:latin typeface="Arial"/>
                <a:cs typeface="Arial"/>
              </a:rPr>
              <a:t> comprimido).</a:t>
            </a:r>
            <a:endParaRPr sz="2071">
              <a:latin typeface="Arial"/>
              <a:cs typeface="Arial"/>
            </a:endParaRPr>
          </a:p>
          <a:p>
            <a:pPr marL="532507" indent="-467861">
              <a:spcBef>
                <a:spcPts val="1070"/>
              </a:spcBef>
              <a:buFont typeface="Sylfaen"/>
              <a:buChar char="-"/>
              <a:tabLst>
                <a:tab pos="531411" algn="l"/>
                <a:tab pos="533602" algn="l"/>
              </a:tabLst>
            </a:pPr>
            <a:r>
              <a:rPr sz="2071" dirty="0">
                <a:latin typeface="Arial"/>
                <a:cs typeface="Arial"/>
              </a:rPr>
              <a:t>Vacío.</a:t>
            </a:r>
            <a:endParaRPr sz="2071">
              <a:latin typeface="Arial"/>
              <a:cs typeface="Arial"/>
            </a:endParaRPr>
          </a:p>
          <a:p>
            <a:pPr marL="532507" indent="-467861">
              <a:spcBef>
                <a:spcPts val="1078"/>
              </a:spcBef>
              <a:buFont typeface="Sylfaen"/>
              <a:buChar char="-"/>
              <a:tabLst>
                <a:tab pos="531411" algn="l"/>
                <a:tab pos="533602" algn="l"/>
              </a:tabLst>
            </a:pPr>
            <a:r>
              <a:rPr sz="2071" spc="-9" dirty="0">
                <a:latin typeface="Arial"/>
                <a:cs typeface="Arial"/>
              </a:rPr>
              <a:t>SF</a:t>
            </a:r>
            <a:r>
              <a:rPr sz="2071" spc="-12" baseline="-10416" dirty="0">
                <a:latin typeface="Arial"/>
                <a:cs typeface="Arial"/>
              </a:rPr>
              <a:t>6</a:t>
            </a:r>
            <a:r>
              <a:rPr sz="2071" spc="271" baseline="-104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(hexafluoruro de </a:t>
            </a:r>
            <a:r>
              <a:rPr sz="2071" dirty="0">
                <a:latin typeface="Arial"/>
                <a:cs typeface="Arial"/>
              </a:rPr>
              <a:t>azufre).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338917" y="3159519"/>
            <a:ext cx="7868123" cy="52593"/>
            <a:chOff x="2514599" y="3945635"/>
            <a:chExt cx="4559935" cy="30480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945635"/>
              <a:ext cx="4559806" cy="304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062215" y="396087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4338917" y="6984341"/>
            <a:ext cx="7868123" cy="52593"/>
            <a:chOff x="2514599" y="6162293"/>
            <a:chExt cx="4559935" cy="30480"/>
          </a:xfrm>
        </p:grpSpPr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162293"/>
              <a:ext cx="4559806" cy="3047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062215" y="617753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23</a:t>
            </a:fld>
            <a:r>
              <a:rPr spc="-17" dirty="0"/>
              <a:t>-99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42651"/>
            <a:ext cx="8105887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Interruptor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Gran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Volumen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Aceite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27974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29290"/>
            <a:ext cx="765446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Fueron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11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primeros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interruptores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se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empelaron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alta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que utilizaron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aceite para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extinción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arco.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52007"/>
            <a:ext cx="7868123" cy="52593"/>
            <a:chOff x="2514599" y="1620773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20773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3601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7" y="402774"/>
            <a:ext cx="1125270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Ventajas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7819" y="284438"/>
            <a:ext cx="7470389" cy="2165814"/>
          </a:xfrm>
          <a:prstGeom prst="rect">
            <a:avLst/>
          </a:prstGeom>
        </p:spPr>
        <p:txBody>
          <a:bodyPr vert="horz" wrap="square" lIns="0" tIns="156683" rIns="0" bIns="0" rtlCol="0">
            <a:spAutoFit/>
          </a:bodyPr>
          <a:lstStyle/>
          <a:p>
            <a:pPr marL="488679" indent="-467861">
              <a:spcBef>
                <a:spcPts val="1234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Construcción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sencilla.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Alta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capacidad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ruptura.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Pueden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usarse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manual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automática.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Pueden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conectarse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transformadores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bushings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entrada.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278743"/>
            <a:ext cx="7868123" cy="52593"/>
            <a:chOff x="2514599" y="2276094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276094"/>
              <a:ext cx="4559806" cy="3047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229133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6" y="2907511"/>
            <a:ext cx="157778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Desventajas</a:t>
            </a:r>
            <a:endParaRPr sz="2071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37819" y="2789178"/>
            <a:ext cx="7472580" cy="3829090"/>
          </a:xfrm>
          <a:prstGeom prst="rect">
            <a:avLst/>
          </a:prstGeom>
        </p:spPr>
        <p:txBody>
          <a:bodyPr vert="horz" wrap="square" lIns="0" tIns="156683" rIns="0" bIns="0" rtlCol="0">
            <a:spAutoFit/>
          </a:bodyPr>
          <a:lstStyle/>
          <a:p>
            <a:pPr marL="488679" indent="-467861">
              <a:spcBef>
                <a:spcPts val="1234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Posibilidad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incendio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explosión.</a:t>
            </a:r>
            <a:endParaRPr sz="2071" dirty="0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34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Necesidad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periódica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calidad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cantidad </a:t>
            </a:r>
            <a:r>
              <a:rPr sz="2071" spc="-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aceite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estanque.</a:t>
            </a:r>
            <a:endParaRPr sz="2071" dirty="0">
              <a:latin typeface="Arial"/>
              <a:cs typeface="Arial"/>
            </a:endParaRPr>
          </a:p>
          <a:p>
            <a:pPr marL="488679" indent="-467861">
              <a:spcBef>
                <a:spcPts val="101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Ocupan una gran cantidad de aceite mineral de alto costo.</a:t>
            </a:r>
            <a:endParaRPr sz="2071" dirty="0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No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usarse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interiores.</a:t>
            </a:r>
            <a:endParaRPr sz="2071" dirty="0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No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emplearse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conexión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automática.</a:t>
            </a:r>
          </a:p>
          <a:p>
            <a:pPr marL="488679" marR="8766" indent="-466765">
              <a:lnSpc>
                <a:spcPts val="2381"/>
              </a:lnSpc>
              <a:spcBef>
                <a:spcPts val="1234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contactos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grandes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pesados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requieren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frecuentes</a:t>
            </a:r>
            <a:r>
              <a:rPr sz="2071" spc="-17" dirty="0">
                <a:latin typeface="Arial"/>
                <a:cs typeface="Arial"/>
              </a:rPr>
              <a:t> cambios.</a:t>
            </a:r>
            <a:endParaRPr sz="2071" dirty="0">
              <a:latin typeface="Arial"/>
              <a:cs typeface="Arial"/>
            </a:endParaRPr>
          </a:p>
          <a:p>
            <a:pPr marL="488679" indent="-467861">
              <a:spcBef>
                <a:spcPts val="101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Son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grandes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pesados.</a:t>
            </a:r>
            <a:endParaRPr sz="2071" dirty="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338917" y="2783480"/>
            <a:ext cx="7868123" cy="52593"/>
            <a:chOff x="2514599" y="3727703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727703"/>
              <a:ext cx="4559806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374294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842506" y="7070245"/>
            <a:ext cx="2222052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Interruptor de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Gran</a:t>
            </a:r>
            <a:r>
              <a:rPr sz="2071" b="1" spc="-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Volumen</a:t>
            </a:r>
            <a:r>
              <a:rPr sz="2071" b="1" spc="-6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Aceite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15318" y="7110566"/>
            <a:ext cx="4533510" cy="5063385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4338917" y="6946211"/>
            <a:ext cx="7868123" cy="52593"/>
            <a:chOff x="2514599" y="6140195"/>
            <a:chExt cx="4559935" cy="3048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140195"/>
              <a:ext cx="4559806" cy="3047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062215" y="61554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3139" y="12536842"/>
            <a:ext cx="7888939" cy="52591"/>
          </a:xfrm>
          <a:prstGeom prst="rect">
            <a:avLst/>
          </a:prstGeom>
        </p:spPr>
      </p:pic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24</a:t>
            </a:fld>
            <a:r>
              <a:rPr spc="-17" dirty="0"/>
              <a:t>-99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93931"/>
            <a:ext cx="8934226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Interruptor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Pequeño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Volumen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Aceite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80570"/>
            <a:ext cx="7654464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Tienen forma de columna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son </a:t>
            </a:r>
            <a:r>
              <a:rPr sz="2071" dirty="0">
                <a:latin typeface="Arial"/>
                <a:cs typeface="Arial"/>
              </a:rPr>
              <a:t>muy </a:t>
            </a:r>
            <a:r>
              <a:rPr sz="2071" spc="-9" dirty="0">
                <a:latin typeface="Arial"/>
                <a:cs typeface="Arial"/>
              </a:rPr>
              <a:t>utilizados en Europa en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230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kV.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usan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7" y="653905"/>
            <a:ext cx="1125270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Ventajas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99184" y="2631399"/>
            <a:ext cx="281153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988315" algn="l"/>
                <a:tab pos="2146462" algn="l"/>
              </a:tabLst>
            </a:pPr>
            <a:r>
              <a:rPr sz="2071" spc="-9" dirty="0">
                <a:latin typeface="Arial"/>
                <a:cs typeface="Arial"/>
              </a:rPr>
              <a:t>forma	manual	</a:t>
            </a:r>
            <a:r>
              <a:rPr sz="2071" spc="-17" dirty="0">
                <a:latin typeface="Arial"/>
                <a:cs typeface="Arial"/>
              </a:rPr>
              <a:t>como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37819" y="670997"/>
            <a:ext cx="7472580" cy="3091420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7583" marR="8766" indent="-466765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Comparativamente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usan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16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menor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cantidad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(5%).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Menor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tamaño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peso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comparación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gran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volumen.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09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Menor</a:t>
            </a:r>
            <a:r>
              <a:rPr sz="2071" spc="-60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costo.</a:t>
            </a:r>
            <a:endParaRPr sz="2071">
              <a:latin typeface="Arial"/>
              <a:cs typeface="Arial"/>
            </a:endParaRPr>
          </a:p>
          <a:p>
            <a:pPr marL="488679" marR="3071226" indent="-466765">
              <a:lnSpc>
                <a:spcPts val="2381"/>
              </a:lnSpc>
              <a:spcBef>
                <a:spcPts val="1234"/>
              </a:spcBef>
              <a:buFont typeface="Sylfaen"/>
              <a:buChar char="-"/>
              <a:tabLst>
                <a:tab pos="487583" algn="l"/>
                <a:tab pos="489775" algn="l"/>
                <a:tab pos="1689556" algn="l"/>
                <a:tab pos="3212570" algn="l"/>
                <a:tab pos="4094603" algn="l"/>
              </a:tabLst>
            </a:pPr>
            <a:r>
              <a:rPr sz="2071" spc="-17" dirty="0">
                <a:latin typeface="Arial"/>
                <a:cs typeface="Arial"/>
              </a:rPr>
              <a:t>Puede</a:t>
            </a:r>
            <a:r>
              <a:rPr sz="2071" spc="-9" dirty="0">
                <a:latin typeface="Arial"/>
                <a:cs typeface="Arial"/>
              </a:rPr>
              <a:t>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emplears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tant</a:t>
            </a:r>
            <a:r>
              <a:rPr sz="2071" dirty="0">
                <a:latin typeface="Arial"/>
                <a:cs typeface="Arial"/>
              </a:rPr>
              <a:t>o	</a:t>
            </a:r>
            <a:r>
              <a:rPr sz="2071" spc="-17" dirty="0">
                <a:latin typeface="Arial"/>
                <a:cs typeface="Arial"/>
              </a:rPr>
              <a:t>en  </a:t>
            </a:r>
            <a:r>
              <a:rPr sz="2071" dirty="0">
                <a:latin typeface="Arial"/>
                <a:cs typeface="Arial"/>
              </a:rPr>
              <a:t>automática.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1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Fácil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acceso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38917" y="531187"/>
            <a:ext cx="7868123" cy="52593"/>
            <a:chOff x="2514599" y="2422397"/>
            <a:chExt cx="4559935" cy="3048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422397"/>
              <a:ext cx="4559806" cy="3047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62215" y="243763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842506" y="4215762"/>
            <a:ext cx="157778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Desventajas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37819" y="4096113"/>
            <a:ext cx="7472580" cy="2613838"/>
          </a:xfrm>
          <a:prstGeom prst="rect">
            <a:avLst/>
          </a:prstGeom>
        </p:spPr>
        <p:txBody>
          <a:bodyPr vert="horz" wrap="square" lIns="0" tIns="157779" rIns="0" bIns="0" rtlCol="0">
            <a:spAutoFit/>
          </a:bodyPr>
          <a:lstStyle/>
          <a:p>
            <a:pPr marL="488679" indent="-467861"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Peligro de incendio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explosión aunque en menor </a:t>
            </a:r>
            <a:r>
              <a:rPr sz="2071" spc="-17" dirty="0">
                <a:latin typeface="Arial"/>
                <a:cs typeface="Arial"/>
              </a:rPr>
              <a:t>grado.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comparados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los de gran</a:t>
            </a:r>
            <a:r>
              <a:rPr sz="2071" spc="-17" dirty="0">
                <a:latin typeface="Arial"/>
                <a:cs typeface="Arial"/>
              </a:rPr>
              <a:t> volumen.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No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usarse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reconexión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automática.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  <a:tab pos="1929514" algn="l"/>
                <a:tab pos="2451064" algn="l"/>
                <a:tab pos="4404684" algn="l"/>
                <a:tab pos="5729376" algn="l"/>
                <a:tab pos="6089857" algn="l"/>
              </a:tabLst>
            </a:pPr>
            <a:r>
              <a:rPr sz="2071" spc="-9" dirty="0">
                <a:latin typeface="Arial"/>
                <a:cs typeface="Arial"/>
              </a:rPr>
              <a:t>Requieren	un	mantenimiento	frecuente	y	reemplazos  periódicos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09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Sufren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mayor daño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contactos </a:t>
            </a:r>
            <a:r>
              <a:rPr sz="2071" spc="-17" dirty="0">
                <a:latin typeface="Arial"/>
                <a:cs typeface="Arial"/>
              </a:rPr>
              <a:t>principales.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338917" y="4093044"/>
            <a:ext cx="7868123" cy="52593"/>
            <a:chOff x="2514599" y="4486655"/>
            <a:chExt cx="4559935" cy="30480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4486655"/>
              <a:ext cx="4559806" cy="304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062215" y="450189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842506" y="7172797"/>
            <a:ext cx="2338195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Interruptor de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Pequeño</a:t>
            </a:r>
            <a:r>
              <a:rPr sz="2071" b="1" spc="-12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Volumen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Aceite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96035" y="7213121"/>
            <a:ext cx="5774703" cy="4883253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4338917" y="7048767"/>
            <a:ext cx="7868123" cy="52593"/>
            <a:chOff x="2514599" y="6199631"/>
            <a:chExt cx="4559935" cy="30480"/>
          </a:xfrm>
        </p:grpSpPr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6199631"/>
              <a:ext cx="4559806" cy="3047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062215" y="621487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9" name="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23139" y="12459267"/>
            <a:ext cx="7888939" cy="52591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851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25</a:t>
            </a:fld>
            <a:r>
              <a:rPr spc="-17" dirty="0"/>
              <a:t>-99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1"/>
            <a:ext cx="4646805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Interruptor</a:t>
            </a:r>
            <a:r>
              <a:rPr sz="3451" b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Neumático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80570"/>
            <a:ext cx="7654464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Su diseño se origina ante la necesidad de eliminar el peligro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inflamación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explosión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extinción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arco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se </a:t>
            </a:r>
            <a:r>
              <a:rPr sz="2071" spc="-9" dirty="0">
                <a:latin typeface="Arial"/>
                <a:cs typeface="Arial"/>
              </a:rPr>
              <a:t> produce por la acción violenta de un chorro de aire que barre 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aire ionizado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efecto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arco.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7" y="956315"/>
            <a:ext cx="1125270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Ventajas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7819" y="836665"/>
            <a:ext cx="7472580" cy="1398586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No hay riesgos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incendio o </a:t>
            </a:r>
            <a:r>
              <a:rPr sz="2071" spc="-17" dirty="0">
                <a:latin typeface="Arial"/>
                <a:cs typeface="Arial"/>
              </a:rPr>
              <a:t>explosión.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Operación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muy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rápida.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  <a:tab pos="1752012" algn="l"/>
                <a:tab pos="3336384" algn="l"/>
                <a:tab pos="3986129" algn="l"/>
                <a:tab pos="5383137" algn="l"/>
                <a:tab pos="6164366" algn="l"/>
              </a:tabLst>
            </a:pPr>
            <a:r>
              <a:rPr sz="2071" spc="-9" dirty="0">
                <a:latin typeface="Arial"/>
                <a:cs typeface="Arial"/>
              </a:rPr>
              <a:t>Pueden	emplearse	en	sistemas	con	</a:t>
            </a:r>
            <a:r>
              <a:rPr sz="2071" spc="-17" dirty="0">
                <a:latin typeface="Arial"/>
                <a:cs typeface="Arial"/>
              </a:rPr>
              <a:t>reconexión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37819" y="2042360"/>
            <a:ext cx="7472580" cy="3073579"/>
          </a:xfrm>
          <a:prstGeom prst="rect">
            <a:avLst/>
          </a:prstGeom>
        </p:spPr>
        <p:txBody>
          <a:bodyPr vert="horz" wrap="square" lIns="0" tIns="157779" rIns="0" bIns="0" rtlCol="0">
            <a:spAutoFit/>
          </a:bodyPr>
          <a:lstStyle/>
          <a:p>
            <a:pPr marL="487583">
              <a:spcBef>
                <a:spcPts val="1242"/>
              </a:spcBef>
            </a:pPr>
            <a:r>
              <a:rPr sz="2071" dirty="0">
                <a:latin typeface="Arial"/>
                <a:cs typeface="Arial"/>
              </a:rPr>
              <a:t>automática.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Alta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capacidad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ruptura.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interrupción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corrientes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altamente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capacitivas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no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presenta mayores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dificultades.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1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Menor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daño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Fácil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acceso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6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Comparativamente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menor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peso.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38917" y="833598"/>
            <a:ext cx="7868123" cy="52593"/>
            <a:chOff x="2514599" y="2597658"/>
            <a:chExt cx="4559935" cy="3048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597658"/>
              <a:ext cx="4559806" cy="3047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62215" y="261289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842506" y="5571344"/>
            <a:ext cx="157778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Desventajas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37819" y="5588438"/>
            <a:ext cx="7470389" cy="20251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8766" indent="-466765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Poseen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36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compleja</a:t>
            </a:r>
            <a:r>
              <a:rPr sz="2071" spc="36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instalación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debido</a:t>
            </a:r>
            <a:r>
              <a:rPr sz="2071" spc="36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36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red</a:t>
            </a:r>
            <a:r>
              <a:rPr sz="2071" spc="36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6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aire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comprimido,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incluye motor,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compresor, tuberías,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etc.,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1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Construcción</a:t>
            </a:r>
            <a:r>
              <a:rPr sz="2071" dirty="0">
                <a:latin typeface="Arial"/>
                <a:cs typeface="Arial"/>
              </a:rPr>
              <a:t> más </a:t>
            </a:r>
            <a:r>
              <a:rPr sz="2071" spc="-9" dirty="0">
                <a:latin typeface="Arial"/>
                <a:cs typeface="Arial"/>
              </a:rPr>
              <a:t>compleja,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Mayor</a:t>
            </a:r>
            <a:r>
              <a:rPr sz="2071" spc="-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costo.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Niveles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ruido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altos al </a:t>
            </a:r>
            <a:r>
              <a:rPr sz="2071" spc="-17" dirty="0">
                <a:latin typeface="Arial"/>
                <a:cs typeface="Arial"/>
              </a:rPr>
              <a:t>operar.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338917" y="5448627"/>
            <a:ext cx="7868123" cy="52593"/>
            <a:chOff x="2514599" y="5272277"/>
            <a:chExt cx="4559935" cy="30480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272277"/>
              <a:ext cx="4559806" cy="304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062215" y="528751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842506" y="8076082"/>
            <a:ext cx="1768438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Interruptor de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Neumático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67324" y="8122979"/>
            <a:ext cx="2833443" cy="4344175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4338917" y="7953366"/>
            <a:ext cx="7868123" cy="52593"/>
            <a:chOff x="2514599" y="6723887"/>
            <a:chExt cx="4559935" cy="30480"/>
          </a:xfrm>
        </p:grpSpPr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4599" y="6723887"/>
              <a:ext cx="4559806" cy="3047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062215" y="673912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9" name="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23139" y="12836621"/>
            <a:ext cx="7888939" cy="52591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26</a:t>
            </a:fld>
            <a:r>
              <a:rPr spc="-17" dirty="0"/>
              <a:t>-99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93931"/>
            <a:ext cx="4209627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Interruptor</a:t>
            </a:r>
            <a:r>
              <a:rPr sz="3451" b="1" spc="-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Vacio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912053"/>
            <a:ext cx="7654464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dirty="0">
                <a:latin typeface="Arial"/>
                <a:cs typeface="Arial"/>
              </a:rPr>
              <a:t>Esta </a:t>
            </a:r>
            <a:r>
              <a:rPr sz="2071" spc="-9" dirty="0">
                <a:latin typeface="Arial"/>
                <a:cs typeface="Arial"/>
              </a:rPr>
              <a:t>tecnología aparece en los años </a:t>
            </a:r>
            <a:r>
              <a:rPr sz="2071" dirty="0">
                <a:latin typeface="Arial"/>
                <a:cs typeface="Arial"/>
              </a:rPr>
              <a:t>60. </a:t>
            </a:r>
            <a:r>
              <a:rPr sz="2071" spc="-9" dirty="0">
                <a:latin typeface="Arial"/>
                <a:cs typeface="Arial"/>
              </a:rPr>
              <a:t>Los </a:t>
            </a:r>
            <a:r>
              <a:rPr sz="2071" dirty="0">
                <a:latin typeface="Arial"/>
                <a:cs typeface="Arial"/>
              </a:rPr>
              <a:t>contactos </a:t>
            </a:r>
            <a:r>
              <a:rPr sz="2071" spc="-9" dirty="0">
                <a:latin typeface="Arial"/>
                <a:cs typeface="Arial"/>
              </a:rPr>
              <a:t>están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dentro de una botella especial en las que se ha hecho el vacio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casi absoluto. Se usan principalmente en sistemas de baja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media </a:t>
            </a:r>
            <a:r>
              <a:rPr sz="2071" spc="-17" dirty="0">
                <a:latin typeface="Arial"/>
                <a:cs typeface="Arial"/>
              </a:rPr>
              <a:t>tensión.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7" y="693350"/>
            <a:ext cx="1125270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Ventajas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7819" y="710442"/>
            <a:ext cx="7474772" cy="3104244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8766" indent="-466765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Tiempo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operación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muy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rápida,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corriente </a:t>
            </a:r>
            <a:r>
              <a:rPr sz="2071" spc="-9" dirty="0">
                <a:latin typeface="Arial"/>
                <a:cs typeface="Arial"/>
              </a:rPr>
              <a:t>se </a:t>
            </a:r>
            <a:r>
              <a:rPr sz="2071" spc="-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anula 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primera pasada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cero.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1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No hay riesgos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incendio o </a:t>
            </a:r>
            <a:r>
              <a:rPr sz="2071" spc="-17" dirty="0">
                <a:latin typeface="Arial"/>
                <a:cs typeface="Arial"/>
              </a:rPr>
              <a:t>explosión.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Son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menos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pesados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más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baratos.</a:t>
            </a:r>
            <a:endParaRPr sz="2071">
              <a:latin typeface="Arial"/>
              <a:cs typeface="Arial"/>
            </a:endParaRPr>
          </a:p>
          <a:p>
            <a:pPr marL="488679" marR="10957" indent="-466765">
              <a:lnSpc>
                <a:spcPts val="2381"/>
              </a:lnSpc>
              <a:spcBef>
                <a:spcPts val="1234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Prácticamente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requieren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tienen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una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útil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mucho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mayor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interruptores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convencionales.</a:t>
            </a:r>
            <a:endParaRPr sz="2071">
              <a:latin typeface="Arial"/>
              <a:cs typeface="Arial"/>
            </a:endParaRPr>
          </a:p>
          <a:p>
            <a:pPr marL="487583" marR="8766" indent="-466765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7583" algn="l"/>
                <a:tab pos="489775" algn="l"/>
                <a:tab pos="1589850" algn="l"/>
                <a:tab pos="2998910" algn="l"/>
                <a:tab pos="3823967" algn="l"/>
                <a:tab pos="4384961" algn="l"/>
                <a:tab pos="5734855" algn="l"/>
                <a:tab pos="6237776" algn="l"/>
              </a:tabLst>
            </a:pPr>
            <a:r>
              <a:rPr sz="2071" spc="-17" dirty="0">
                <a:latin typeface="Arial"/>
                <a:cs typeface="Arial"/>
              </a:rPr>
              <a:t>Rigide</a:t>
            </a:r>
            <a:r>
              <a:rPr sz="2071" spc="-9" dirty="0">
                <a:latin typeface="Arial"/>
                <a:cs typeface="Arial"/>
              </a:rPr>
              <a:t>z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dieléctric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entr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	contactos	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restablece  rápidamente impidiendo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reignición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arco.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570633"/>
            <a:ext cx="7868123" cy="52593"/>
            <a:chOff x="2514599" y="2445258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445258"/>
              <a:ext cx="4559806" cy="3047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246049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6" y="4255205"/>
            <a:ext cx="157778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Desventajas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37820" y="4135557"/>
            <a:ext cx="6638763" cy="1398586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Dificultad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mantener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condición 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vacío.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Generan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sobre-tensiones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producto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elevado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di/dt.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Tienen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capacidad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interrupción</a:t>
            </a:r>
            <a:r>
              <a:rPr sz="2071" spc="-17" dirty="0">
                <a:latin typeface="Arial"/>
                <a:cs typeface="Arial"/>
              </a:rPr>
              <a:t> limitada.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338917" y="4132489"/>
            <a:ext cx="7868123" cy="52593"/>
            <a:chOff x="2514599" y="4509515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509515"/>
              <a:ext cx="4559806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452475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842507" y="6005237"/>
            <a:ext cx="2076325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Botella</a:t>
            </a:r>
            <a:r>
              <a:rPr sz="2071" b="1" spc="-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Vacio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30735" y="6052131"/>
            <a:ext cx="7110566" cy="5644537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4338917" y="5882519"/>
            <a:ext cx="7868123" cy="52593"/>
            <a:chOff x="2514599" y="5523737"/>
            <a:chExt cx="4559935" cy="3048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523737"/>
              <a:ext cx="4559806" cy="3047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062215" y="553897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3139" y="12066135"/>
            <a:ext cx="7888939" cy="52591"/>
          </a:xfrm>
          <a:prstGeom prst="rect">
            <a:avLst/>
          </a:prstGeom>
        </p:spPr>
      </p:pic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27</a:t>
            </a:fld>
            <a:r>
              <a:rPr spc="-17" dirty="0"/>
              <a:t>-99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798679" y="-2293931"/>
            <a:ext cx="3845859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65742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Interruptor</a:t>
            </a:r>
            <a:r>
              <a:rPr sz="3451" b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-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SF</a:t>
            </a:r>
            <a:r>
              <a:rPr sz="3365" b="1" spc="-12" baseline="-12820" dirty="0">
                <a:solidFill>
                  <a:srgbClr val="000065"/>
                </a:solidFill>
                <a:latin typeface="Arial"/>
                <a:cs typeface="Arial"/>
              </a:rPr>
              <a:t>6</a:t>
            </a:r>
            <a:endParaRPr sz="3365" baseline="-1282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2548" y="-912052"/>
            <a:ext cx="7741024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65742" marR="52593" algn="just">
              <a:lnSpc>
                <a:spcPts val="2381"/>
              </a:lnSpc>
              <a:spcBef>
                <a:spcPts val="336"/>
              </a:spcBef>
            </a:pPr>
            <a:r>
              <a:rPr sz="2071" dirty="0">
                <a:latin typeface="Arial"/>
                <a:cs typeface="Arial"/>
              </a:rPr>
              <a:t>Esta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tecnología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desarrollada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finales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años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60.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contactos están dentro de un </a:t>
            </a:r>
            <a:r>
              <a:rPr sz="2071" dirty="0">
                <a:latin typeface="Arial"/>
                <a:cs typeface="Arial"/>
              </a:rPr>
              <a:t>gas </a:t>
            </a:r>
            <a:r>
              <a:rPr sz="2071" spc="-9" dirty="0">
                <a:latin typeface="Arial"/>
                <a:cs typeface="Arial"/>
              </a:rPr>
              <a:t>llamado hexafluoruro de </a:t>
            </a:r>
            <a:r>
              <a:rPr sz="2071" spc="-17" dirty="0">
                <a:latin typeface="Arial"/>
                <a:cs typeface="Arial"/>
              </a:rPr>
              <a:t>azufre </a:t>
            </a:r>
            <a:r>
              <a:rPr sz="2071" spc="-9" dirty="0">
                <a:latin typeface="Arial"/>
                <a:cs typeface="Arial"/>
              </a:rPr>
              <a:t> (SF</a:t>
            </a:r>
            <a:r>
              <a:rPr sz="2071" spc="-12" baseline="-10416" dirty="0">
                <a:latin typeface="Arial"/>
                <a:cs typeface="Arial"/>
              </a:rPr>
              <a:t>6</a:t>
            </a:r>
            <a:r>
              <a:rPr sz="2071" spc="-9" dirty="0">
                <a:latin typeface="Arial"/>
                <a:cs typeface="Arial"/>
              </a:rPr>
              <a:t>) que tiene una capacidad dieléctrica superior a otros </a:t>
            </a:r>
            <a:r>
              <a:rPr sz="2071" spc="-17" dirty="0">
                <a:latin typeface="Arial"/>
                <a:cs typeface="Arial"/>
              </a:rPr>
              <a:t>fluidos </a:t>
            </a:r>
            <a:r>
              <a:rPr sz="2071" spc="-9" dirty="0">
                <a:latin typeface="Arial"/>
                <a:cs typeface="Arial"/>
              </a:rPr>
              <a:t> dieléctricos conocidos.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compactos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muy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durables.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7" y="693350"/>
            <a:ext cx="1125270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Ventajas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7820" y="710441"/>
            <a:ext cx="7471485" cy="294458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8766" indent="-466765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Alta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rigidez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dieléctrica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hace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sea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excelente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aislante.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1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dirty="0">
                <a:latin typeface="Arial"/>
                <a:cs typeface="Arial"/>
              </a:rPr>
              <a:t>Altamente </a:t>
            </a:r>
            <a:r>
              <a:rPr sz="2071" spc="-9" dirty="0">
                <a:latin typeface="Arial"/>
                <a:cs typeface="Arial"/>
              </a:rPr>
              <a:t>estable,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inerte,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inodoro.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No hay riesgos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incendio o </a:t>
            </a:r>
            <a:r>
              <a:rPr sz="2071" spc="-17" dirty="0">
                <a:latin typeface="Arial"/>
                <a:cs typeface="Arial"/>
              </a:rPr>
              <a:t>explosión.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Son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menos</a:t>
            </a:r>
            <a:r>
              <a:rPr sz="2071" spc="-17" dirty="0">
                <a:latin typeface="Arial"/>
                <a:cs typeface="Arial"/>
              </a:rPr>
              <a:t> pesados.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Bajo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mantenimiento.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Bajo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nivel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ruido.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570633"/>
            <a:ext cx="7868123" cy="52593"/>
            <a:chOff x="2514599" y="2445258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445258"/>
              <a:ext cx="4559806" cy="3047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246049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6" y="4102688"/>
            <a:ext cx="157778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Desventajas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72078" y="4119781"/>
            <a:ext cx="7625976" cy="1738131"/>
          </a:xfrm>
          <a:prstGeom prst="rect">
            <a:avLst/>
          </a:prstGeom>
        </p:spPr>
        <p:txBody>
          <a:bodyPr vert="horz" wrap="square" lIns="0" tIns="44921" rIns="0" bIns="0" rtlCol="0">
            <a:spAutoFit/>
          </a:bodyPr>
          <a:lstStyle/>
          <a:p>
            <a:pPr marL="553325" marR="96421" indent="-466765" algn="just">
              <a:lnSpc>
                <a:spcPts val="2364"/>
              </a:lnSpc>
              <a:spcBef>
                <a:spcPts val="352"/>
              </a:spcBef>
              <a:buFont typeface="Sylfaen"/>
              <a:buChar char="-"/>
              <a:tabLst>
                <a:tab pos="555516" algn="l"/>
              </a:tabLst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SF</a:t>
            </a:r>
            <a:r>
              <a:rPr sz="2071" spc="-12" baseline="-10416" dirty="0">
                <a:latin typeface="Arial"/>
                <a:cs typeface="Arial"/>
              </a:rPr>
              <a:t>6</a:t>
            </a:r>
            <a:r>
              <a:rPr sz="2071" baseline="-104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2.500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veces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más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</a:t>
            </a:r>
            <a:r>
              <a:rPr sz="2071" spc="-12" baseline="-10416" dirty="0">
                <a:latin typeface="Arial"/>
                <a:cs typeface="Arial"/>
              </a:rPr>
              <a:t>2</a:t>
            </a:r>
            <a:r>
              <a:rPr sz="2071" spc="556" baseline="-1041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para </a:t>
            </a:r>
            <a:r>
              <a:rPr sz="2071" spc="-9" dirty="0">
                <a:latin typeface="Arial"/>
                <a:cs typeface="Arial"/>
              </a:rPr>
              <a:t> producir efecto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invernadero.</a:t>
            </a:r>
            <a:endParaRPr sz="2071">
              <a:latin typeface="Arial"/>
              <a:cs typeface="Arial"/>
            </a:endParaRPr>
          </a:p>
          <a:p>
            <a:pPr marL="553325" marR="96421" indent="-466765" algn="just">
              <a:lnSpc>
                <a:spcPts val="2381"/>
              </a:lnSpc>
              <a:spcBef>
                <a:spcPts val="1191"/>
              </a:spcBef>
              <a:buFont typeface="Sylfaen"/>
              <a:buChar char="-"/>
              <a:tabLst>
                <a:tab pos="555516" algn="l"/>
              </a:tabLst>
            </a:pPr>
            <a:r>
              <a:rPr sz="2071" spc="-9" dirty="0">
                <a:latin typeface="Arial"/>
                <a:cs typeface="Arial"/>
              </a:rPr>
              <a:t>Pueden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altamente</a:t>
            </a:r>
            <a:r>
              <a:rPr sz="2071" dirty="0">
                <a:latin typeface="Arial"/>
                <a:cs typeface="Arial"/>
              </a:rPr>
              <a:t> tóxicos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durante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extinción </a:t>
            </a:r>
            <a:r>
              <a:rPr sz="2071" spc="-9" dirty="0">
                <a:latin typeface="Arial"/>
                <a:cs typeface="Arial"/>
              </a:rPr>
              <a:t>del arco, sin embargo dada su alta </a:t>
            </a:r>
            <a:r>
              <a:rPr sz="2071" spc="-17" dirty="0">
                <a:latin typeface="Arial"/>
                <a:cs typeface="Arial"/>
              </a:rPr>
              <a:t>estabilidad </a:t>
            </a:r>
            <a:r>
              <a:rPr sz="2071" spc="-9" dirty="0">
                <a:latin typeface="Arial"/>
                <a:cs typeface="Arial"/>
              </a:rPr>
              <a:t> estos producto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tienen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vida.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338917" y="3978654"/>
            <a:ext cx="7868123" cy="52593"/>
            <a:chOff x="2514599" y="4420361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420361"/>
              <a:ext cx="4559806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443560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798678" y="6307645"/>
            <a:ext cx="2362300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65742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Interruptor</a:t>
            </a:r>
            <a:r>
              <a:rPr sz="2071" b="1" spc="-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sz="2071" b="1" spc="-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SF</a:t>
            </a:r>
            <a:r>
              <a:rPr sz="2071" b="1" spc="-26" baseline="-10416" dirty="0">
                <a:solidFill>
                  <a:srgbClr val="000065"/>
                </a:solidFill>
                <a:latin typeface="Arial"/>
                <a:cs typeface="Arial"/>
              </a:rPr>
              <a:t>6</a:t>
            </a:r>
            <a:endParaRPr sz="2071" baseline="-10416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79236" y="6346651"/>
            <a:ext cx="6606987" cy="5143590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4338917" y="6184928"/>
            <a:ext cx="7868123" cy="52593"/>
            <a:chOff x="2514599" y="5698997"/>
            <a:chExt cx="4559935" cy="3048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698997"/>
              <a:ext cx="4559806" cy="3047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062215" y="571423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3139" y="11854448"/>
            <a:ext cx="7888939" cy="52591"/>
          </a:xfrm>
          <a:prstGeom prst="rect">
            <a:avLst/>
          </a:prstGeom>
        </p:spPr>
      </p:pic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28</a:t>
            </a:fld>
            <a:r>
              <a:rPr spc="-17" dirty="0"/>
              <a:t>-99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0"/>
            <a:ext cx="10267676" cy="1082346"/>
          </a:xfrm>
          <a:prstGeom prst="rect">
            <a:avLst/>
          </a:prstGeom>
        </p:spPr>
        <p:txBody>
          <a:bodyPr vert="horz" wrap="square" lIns="0" tIns="55878" rIns="0" bIns="0" rtlCol="0">
            <a:spAutoFit/>
          </a:bodyPr>
          <a:lstStyle/>
          <a:p>
            <a:pPr marL="21914" marR="8766">
              <a:lnSpc>
                <a:spcPts val="3969"/>
              </a:lnSpc>
              <a:spcBef>
                <a:spcPts val="438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Relación</a:t>
            </a:r>
            <a:r>
              <a:rPr sz="3451" b="1" spc="69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entre</a:t>
            </a:r>
            <a:r>
              <a:rPr sz="3451" b="1" spc="69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Tensiones</a:t>
            </a:r>
            <a:r>
              <a:rPr sz="3451" b="1" spc="70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Nominales</a:t>
            </a:r>
            <a:r>
              <a:rPr sz="3451" b="1" spc="69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y</a:t>
            </a:r>
            <a:r>
              <a:rPr sz="3451" b="1" spc="70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Tipo</a:t>
            </a:r>
            <a:r>
              <a:rPr sz="3451" b="1" spc="69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17" dirty="0">
                <a:solidFill>
                  <a:srgbClr val="000065"/>
                </a:solidFill>
                <a:latin typeface="Arial"/>
                <a:cs typeface="Arial"/>
              </a:rPr>
              <a:t>de </a:t>
            </a:r>
            <a:r>
              <a:rPr sz="3451" b="1" spc="-93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Interruptor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730823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Tabla</a:t>
            </a:r>
            <a:endParaRPr sz="2071">
              <a:latin typeface="Arial"/>
              <a:cs typeface="Arial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478289" y="-568004"/>
          <a:ext cx="7604055" cy="34930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7238"/>
                <a:gridCol w="504014"/>
                <a:gridCol w="504016"/>
                <a:gridCol w="504016"/>
                <a:gridCol w="582903"/>
                <a:gridCol w="581809"/>
                <a:gridCol w="582903"/>
                <a:gridCol w="699046"/>
                <a:gridCol w="659603"/>
                <a:gridCol w="658507"/>
              </a:tblGrid>
              <a:tr h="393351">
                <a:tc gridSpan="10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700" b="1" spc="-5" dirty="0">
                          <a:latin typeface="Arial"/>
                          <a:cs typeface="Arial"/>
                        </a:rPr>
                        <a:t>Tensiones</a:t>
                      </a:r>
                      <a:r>
                        <a:rPr sz="17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Nominales </a:t>
                      </a:r>
                      <a:r>
                        <a:rPr sz="1700" b="1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7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Tipos</a:t>
                      </a:r>
                      <a:r>
                        <a:rPr sz="17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7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Interruptores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697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9444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61925">
                        <a:lnSpc>
                          <a:spcPct val="100000"/>
                        </a:lnSpc>
                      </a:pPr>
                      <a:r>
                        <a:rPr sz="1700" b="1" spc="-5" dirty="0">
                          <a:latin typeface="Arial"/>
                          <a:cs typeface="Arial"/>
                        </a:rPr>
                        <a:t>Técnica</a:t>
                      </a:r>
                      <a:r>
                        <a:rPr sz="17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7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Corte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19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700" b="1" spc="-5" dirty="0">
                          <a:latin typeface="Arial"/>
                          <a:cs typeface="Arial"/>
                        </a:rPr>
                        <a:t>Tensiones</a:t>
                      </a:r>
                      <a:r>
                        <a:rPr sz="17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7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kV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697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944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700" b="1" dirty="0">
                          <a:latin typeface="Arial"/>
                          <a:cs typeface="Arial"/>
                        </a:rPr>
                        <a:t>0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697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700" b="1" dirty="0">
                          <a:latin typeface="Arial"/>
                          <a:cs typeface="Arial"/>
                        </a:rPr>
                        <a:t>1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697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700" b="1" dirty="0">
                          <a:latin typeface="Arial"/>
                          <a:cs typeface="Arial"/>
                        </a:rPr>
                        <a:t>3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697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700" b="1" dirty="0">
                          <a:latin typeface="Arial"/>
                          <a:cs typeface="Arial"/>
                        </a:rPr>
                        <a:t>12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697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700" b="1" dirty="0">
                          <a:latin typeface="Arial"/>
                          <a:cs typeface="Arial"/>
                        </a:rPr>
                        <a:t>24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697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700" b="1" dirty="0">
                          <a:latin typeface="Arial"/>
                          <a:cs typeface="Arial"/>
                        </a:rPr>
                        <a:t>36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697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700" b="1" spc="-5" dirty="0">
                          <a:latin typeface="Arial"/>
                          <a:cs typeface="Arial"/>
                        </a:rPr>
                        <a:t>72,5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697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700" b="1" dirty="0">
                          <a:latin typeface="Arial"/>
                          <a:cs typeface="Arial"/>
                        </a:rPr>
                        <a:t>245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697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700" b="1" dirty="0">
                          <a:latin typeface="Arial"/>
                          <a:cs typeface="Arial"/>
                        </a:rPr>
                        <a:t>765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697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</a:tr>
              <a:tr h="388969">
                <a:tc row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Aire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Aceite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200660" marR="193675" algn="ctr">
                        <a:lnSpc>
                          <a:spcPct val="146000"/>
                        </a:lnSpc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Aire</a:t>
                      </a:r>
                      <a:r>
                        <a:rPr sz="17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Comprimido </a:t>
                      </a:r>
                      <a:r>
                        <a:rPr sz="17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SF6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183515" marR="176530" indent="328295">
                        <a:lnSpc>
                          <a:spcPts val="1750"/>
                        </a:lnSpc>
                        <a:spcBef>
                          <a:spcPts val="145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Vacío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Semic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58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834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834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823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</a:tr>
              <a:tr h="3834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8896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7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Desarrollo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82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pSp>
        <p:nvGrpSpPr>
          <p:cNvPr id="10" name="object 10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338917" y="3168723"/>
            <a:ext cx="7868123" cy="52593"/>
            <a:chOff x="2514599" y="3950969"/>
            <a:chExt cx="4559935" cy="3048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950969"/>
              <a:ext cx="4559806" cy="304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062215" y="396620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29</a:t>
            </a:fld>
            <a:r>
              <a:rPr spc="-17" dirty="0"/>
              <a:t>-99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2674570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Seccionador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55585"/>
            <a:ext cx="7654464" cy="319785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Los seccionadores o cuchillas son un dispositivo de </a:t>
            </a:r>
            <a:r>
              <a:rPr sz="2071" spc="-17" dirty="0">
                <a:latin typeface="Arial"/>
                <a:cs typeface="Arial"/>
              </a:rPr>
              <a:t>maniobra </a:t>
            </a:r>
            <a:r>
              <a:rPr sz="2071" spc="-9" dirty="0">
                <a:latin typeface="Arial"/>
                <a:cs typeface="Arial"/>
              </a:rPr>
              <a:t> para conectar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desconectar los diversos equipos que </a:t>
            </a:r>
            <a:r>
              <a:rPr sz="2071" spc="-17" dirty="0">
                <a:latin typeface="Arial"/>
                <a:cs typeface="Arial"/>
              </a:rPr>
              <a:t>componen </a:t>
            </a:r>
            <a:r>
              <a:rPr sz="2071" spc="-9" dirty="0">
                <a:latin typeface="Arial"/>
                <a:cs typeface="Arial"/>
              </a:rPr>
              <a:t> una </a:t>
            </a:r>
            <a:r>
              <a:rPr sz="2071" spc="-17" dirty="0">
                <a:latin typeface="Arial"/>
                <a:cs typeface="Arial"/>
              </a:rPr>
              <a:t>subestación.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Su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circuitos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energizados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pero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sin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carga.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Algunos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vienen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equipados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dispositivos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ser </a:t>
            </a:r>
            <a:r>
              <a:rPr sz="2071" spc="-9" dirty="0">
                <a:latin typeface="Arial"/>
                <a:cs typeface="Arial"/>
              </a:rPr>
              <a:t> operados bajo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carga.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Pueden ser operados con pértigas o con mandos manuales </a:t>
            </a:r>
            <a:r>
              <a:rPr sz="2071" dirty="0">
                <a:latin typeface="Arial"/>
                <a:cs typeface="Arial"/>
              </a:rPr>
              <a:t>y/o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eléctricos.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2887789"/>
            <a:ext cx="1796925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Componentes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6" y="2886476"/>
            <a:ext cx="7655560" cy="5036824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dirty="0">
                <a:latin typeface="Arial"/>
                <a:cs typeface="Arial"/>
              </a:rPr>
              <a:t>Está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formado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base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metálica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donde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fijan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dos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tres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columnas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aisladores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-9" dirty="0">
                <a:latin typeface="Arial"/>
                <a:cs typeface="Arial"/>
              </a:rPr>
              <a:t> sobre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 encuentra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cuchilla.</a:t>
            </a:r>
            <a:endParaRPr sz="2071">
              <a:latin typeface="Arial"/>
              <a:cs typeface="Arial"/>
            </a:endParaRPr>
          </a:p>
          <a:p>
            <a:pPr marL="21914" marR="9861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cuchilla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formada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parte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móvil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parte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fija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que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 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mordaza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 recibe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9" dirty="0">
                <a:latin typeface="Arial"/>
                <a:cs typeface="Arial"/>
              </a:rPr>
              <a:t>presionan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parte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móvil.</a:t>
            </a:r>
            <a:endParaRPr sz="2071">
              <a:latin typeface="Arial"/>
              <a:cs typeface="Arial"/>
            </a:endParaRPr>
          </a:p>
          <a:p>
            <a:pPr marL="21914" marR="12053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Dependiendo</a:t>
            </a:r>
            <a:r>
              <a:rPr sz="2071" spc="5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5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5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posición</a:t>
            </a:r>
            <a:r>
              <a:rPr sz="2071" spc="5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5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guarde</a:t>
            </a:r>
            <a:r>
              <a:rPr sz="2071" spc="5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parte</a:t>
            </a:r>
            <a:r>
              <a:rPr sz="2071" spc="5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móvil</a:t>
            </a:r>
            <a:r>
              <a:rPr sz="2071" spc="5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53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la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cuchilla 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respecto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base puede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ser: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09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17" dirty="0">
                <a:latin typeface="Arial"/>
                <a:cs typeface="Arial"/>
              </a:rPr>
              <a:t>Horizontal.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Horizontal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invertida.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dirty="0">
                <a:latin typeface="Arial"/>
                <a:cs typeface="Arial"/>
              </a:rPr>
              <a:t>Vertical.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0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Pantógrafo.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96"/>
              </a:spcBef>
            </a:pPr>
            <a:r>
              <a:rPr sz="2071" spc="-9" dirty="0">
                <a:latin typeface="Arial"/>
                <a:cs typeface="Arial"/>
              </a:rPr>
              <a:t>Tienen generalmente asociado </a:t>
            </a:r>
            <a:r>
              <a:rPr sz="2071" dirty="0">
                <a:latin typeface="Arial"/>
                <a:cs typeface="Arial"/>
              </a:rPr>
              <a:t>sistemas </a:t>
            </a:r>
            <a:r>
              <a:rPr sz="2071" spc="-9" dirty="0">
                <a:latin typeface="Arial"/>
                <a:cs typeface="Arial"/>
              </a:rPr>
              <a:t>de enclavamientos con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componentes asociados para evitar su apertura mientras </a:t>
            </a:r>
            <a:r>
              <a:rPr sz="2071" spc="-17" dirty="0">
                <a:latin typeface="Arial"/>
                <a:cs typeface="Arial"/>
              </a:rPr>
              <a:t>se </a:t>
            </a:r>
            <a:r>
              <a:rPr sz="2071" spc="-9" dirty="0">
                <a:latin typeface="Arial"/>
                <a:cs typeface="Arial"/>
              </a:rPr>
              <a:t> encuentre bajo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carga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circuito.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2765072"/>
            <a:ext cx="7868123" cy="52593"/>
            <a:chOff x="2514599" y="3717035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717035"/>
              <a:ext cx="4559806" cy="304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373227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7" y="8337731"/>
            <a:ext cx="162271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Seccionador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23134" y="8376740"/>
            <a:ext cx="4319194" cy="3930008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4338917" y="8215016"/>
            <a:ext cx="7868123" cy="52593"/>
            <a:chOff x="2514599" y="6875525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875525"/>
              <a:ext cx="4559806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689076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3139" y="12670954"/>
            <a:ext cx="7888939" cy="52591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30</a:t>
            </a:fld>
            <a:r>
              <a:rPr spc="-17" dirty="0"/>
              <a:t>-99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2334907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Pararrayos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-755585"/>
            <a:ext cx="7653369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pararrayos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dispositivo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formado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una </a:t>
            </a:r>
            <a:r>
              <a:rPr sz="2071" spc="-9" dirty="0">
                <a:latin typeface="Arial"/>
                <a:cs typeface="Arial"/>
              </a:rPr>
              <a:t> serie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elementos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resistivos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lineales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5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explosores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limitan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amplitud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sobretensiones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originadas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por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56375" y="151642"/>
            <a:ext cx="7654464" cy="293945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  <a:tabLst>
                <a:tab pos="1587658" algn="l"/>
                <a:tab pos="3502929" algn="l"/>
                <a:tab pos="5011697" algn="l"/>
                <a:tab pos="5657059" algn="l"/>
                <a:tab pos="7485771" algn="l"/>
              </a:tabLst>
            </a:pPr>
            <a:r>
              <a:rPr sz="2071" spc="-17" dirty="0">
                <a:latin typeface="Arial"/>
                <a:cs typeface="Arial"/>
              </a:rPr>
              <a:t>descarga</a:t>
            </a:r>
            <a:r>
              <a:rPr sz="2071" spc="-9" dirty="0">
                <a:latin typeface="Arial"/>
                <a:cs typeface="Arial"/>
              </a:rPr>
              <a:t>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atmosféricas</a:t>
            </a:r>
            <a:r>
              <a:rPr sz="2071" dirty="0">
                <a:latin typeface="Arial"/>
                <a:cs typeface="Arial"/>
              </a:rPr>
              <a:t>,	</a:t>
            </a:r>
            <a:r>
              <a:rPr sz="2071" spc="-17" dirty="0">
                <a:latin typeface="Arial"/>
                <a:cs typeface="Arial"/>
              </a:rPr>
              <a:t>ope</a:t>
            </a:r>
            <a:r>
              <a:rPr sz="2071" dirty="0">
                <a:latin typeface="Arial"/>
                <a:cs typeface="Arial"/>
              </a:rPr>
              <a:t>r</a:t>
            </a:r>
            <a:r>
              <a:rPr sz="2071" spc="-9" dirty="0">
                <a:latin typeface="Arial"/>
                <a:cs typeface="Arial"/>
              </a:rPr>
              <a:t>ación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interruptores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o  desbalance de</a:t>
            </a:r>
            <a:r>
              <a:rPr sz="2071" dirty="0">
                <a:latin typeface="Arial"/>
                <a:cs typeface="Arial"/>
              </a:rPr>
              <a:t> sistemas.</a:t>
            </a:r>
            <a:endParaRPr sz="2071">
              <a:latin typeface="Arial"/>
              <a:cs typeface="Arial"/>
            </a:endParaRPr>
          </a:p>
          <a:p>
            <a:pPr marL="21914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funciones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especificas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pararrayos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son:</a:t>
            </a:r>
            <a:endParaRPr sz="2071">
              <a:latin typeface="Arial"/>
              <a:cs typeface="Arial"/>
            </a:endParaRPr>
          </a:p>
          <a:p>
            <a:pPr marL="669468" marR="8766" indent="-466765" algn="just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Reducir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sobretensiones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peligrosas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valores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no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dañen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cumplir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lo </a:t>
            </a:r>
            <a:r>
              <a:rPr sz="2071" spc="-9" dirty="0">
                <a:latin typeface="Arial"/>
                <a:cs typeface="Arial"/>
              </a:rPr>
              <a:t> anterior 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debe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seleccionar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apropiado.</a:t>
            </a:r>
            <a:endParaRPr sz="2071">
              <a:latin typeface="Arial"/>
              <a:cs typeface="Arial"/>
            </a:endParaRPr>
          </a:p>
          <a:p>
            <a:pPr marL="669468" marR="8766" indent="-466765" algn="just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Operar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sufrir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daño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sistema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corrientes 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circulen 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este.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842506" y="3529423"/>
            <a:ext cx="1796925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Componentes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56375" y="3528110"/>
            <a:ext cx="7654464" cy="352358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10957" algn="just">
              <a:lnSpc>
                <a:spcPts val="2381"/>
              </a:lnSpc>
              <a:spcBef>
                <a:spcPts val="336"/>
              </a:spcBef>
            </a:pPr>
            <a:r>
              <a:rPr sz="2071" dirty="0">
                <a:latin typeface="Arial"/>
                <a:cs typeface="Arial"/>
              </a:rPr>
              <a:t>Está </a:t>
            </a:r>
            <a:r>
              <a:rPr sz="2071" spc="-9" dirty="0">
                <a:latin typeface="Arial"/>
                <a:cs typeface="Arial"/>
              </a:rPr>
              <a:t>formado por varias piezas de distancia no lineal apiladas </a:t>
            </a:r>
            <a:r>
              <a:rPr sz="2071" dirty="0">
                <a:latin typeface="Arial"/>
                <a:cs typeface="Arial"/>
              </a:rPr>
              <a:t>en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 columna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hueca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porcelana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material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polimérico,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En uno de los </a:t>
            </a:r>
            <a:r>
              <a:rPr sz="2071" dirty="0">
                <a:latin typeface="Arial"/>
                <a:cs typeface="Arial"/>
              </a:rPr>
              <a:t>extremos </a:t>
            </a:r>
            <a:r>
              <a:rPr sz="2071" spc="-9" dirty="0">
                <a:latin typeface="Arial"/>
                <a:cs typeface="Arial"/>
              </a:rPr>
              <a:t>tiene una placa relevadora de presión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 en caso de sobrepresión interna libera los gases evitando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ruptura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porcelana.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Los pararrayos 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 considerar divididos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tres </a:t>
            </a:r>
            <a:r>
              <a:rPr sz="2071" spc="-17" dirty="0">
                <a:latin typeface="Arial"/>
                <a:cs typeface="Arial"/>
              </a:rPr>
              <a:t>grupos: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Cuernos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arqueo.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61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Pararrayos</a:t>
            </a:r>
            <a:r>
              <a:rPr sz="2071" spc="-17" dirty="0">
                <a:latin typeface="Arial"/>
                <a:cs typeface="Arial"/>
              </a:rPr>
              <a:t> autovalvulares.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Pararrayos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oxido</a:t>
            </a:r>
            <a:r>
              <a:rPr sz="2071" spc="-17" dirty="0">
                <a:latin typeface="Arial"/>
                <a:cs typeface="Arial"/>
              </a:rPr>
              <a:t> metálico.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38917" y="3405391"/>
            <a:ext cx="7868123" cy="52593"/>
            <a:chOff x="2514599" y="4088129"/>
            <a:chExt cx="4559935" cy="3048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088129"/>
              <a:ext cx="4559806" cy="30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62215" y="410336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842506" y="7488355"/>
            <a:ext cx="141781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Pararrayos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10931" y="7537881"/>
            <a:ext cx="3352800" cy="4688661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4338917" y="7365640"/>
            <a:ext cx="7868123" cy="52593"/>
            <a:chOff x="2514599" y="6383273"/>
            <a:chExt cx="4559935" cy="30480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383273"/>
              <a:ext cx="4559806" cy="304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062215" y="639851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3139" y="12596009"/>
            <a:ext cx="7888939" cy="52591"/>
          </a:xfrm>
          <a:prstGeom prst="rect">
            <a:avLst/>
          </a:prstGeom>
        </p:spPr>
      </p:pic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31</a:t>
            </a:fld>
            <a:r>
              <a:rPr spc="-17" dirty="0"/>
              <a:t>-99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7"/>
            <a:ext cx="3186256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Puesta</a:t>
            </a:r>
            <a:r>
              <a:rPr sz="3451" b="1" spc="-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</a:t>
            </a:r>
            <a:r>
              <a:rPr sz="3451" b="1" spc="-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Tierra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-755585"/>
            <a:ext cx="7655560" cy="35569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dirty="0">
                <a:latin typeface="Arial"/>
                <a:cs typeface="Arial"/>
              </a:rPr>
              <a:t>Es </a:t>
            </a:r>
            <a:r>
              <a:rPr sz="2071" spc="-9" dirty="0">
                <a:latin typeface="Arial"/>
                <a:cs typeface="Arial"/>
              </a:rPr>
              <a:t>el conjunto de elementos conductores que están en contacto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directo con el suelo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que proveen caminos de baja impedancia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 el retorno de la corriente de falla, proporcionando </a:t>
            </a:r>
            <a:r>
              <a:rPr sz="2071" spc="-17" dirty="0">
                <a:latin typeface="Arial"/>
                <a:cs typeface="Arial"/>
              </a:rPr>
              <a:t>seguridad </a:t>
            </a:r>
            <a:r>
              <a:rPr sz="2071" spc="-9" dirty="0">
                <a:latin typeface="Arial"/>
                <a:cs typeface="Arial"/>
              </a:rPr>
              <a:t> 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cualquier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viviente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pudiera</a:t>
            </a:r>
            <a:r>
              <a:rPr sz="2071" dirty="0">
                <a:latin typeface="Arial"/>
                <a:cs typeface="Arial"/>
              </a:rPr>
              <a:t> estar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dentro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subestación 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momento.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En general, existen diversos sistemas (o subsistemas) de puesta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tierra en una misma instalación o planta, con características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requerimientos </a:t>
            </a:r>
            <a:r>
              <a:rPr sz="2071" dirty="0">
                <a:latin typeface="Arial"/>
                <a:cs typeface="Arial"/>
              </a:rPr>
              <a:t>diferentes, </a:t>
            </a:r>
            <a:r>
              <a:rPr sz="2071" spc="-9" dirty="0">
                <a:latin typeface="Arial"/>
                <a:cs typeface="Arial"/>
              </a:rPr>
              <a:t>siendo los </a:t>
            </a:r>
            <a:r>
              <a:rPr sz="2071" dirty="0">
                <a:latin typeface="Arial"/>
                <a:cs typeface="Arial"/>
              </a:rPr>
              <a:t>más frecuentes: </a:t>
            </a:r>
            <a:r>
              <a:rPr sz="2071" spc="-9" dirty="0">
                <a:latin typeface="Arial"/>
                <a:cs typeface="Arial"/>
              </a:rPr>
              <a:t>la puesta 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tierra de potencia, la puesta a tierra para descargas atmosféricas 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tierra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instrumentos,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electrónicos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computadoras.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3229645"/>
            <a:ext cx="1549300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Advertencia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6" y="3229646"/>
            <a:ext cx="7653369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latin typeface="Arial"/>
                <a:cs typeface="Arial"/>
              </a:rPr>
              <a:t>Todos</a:t>
            </a:r>
            <a:r>
              <a:rPr sz="2071" b="1" spc="69" dirty="0">
                <a:latin typeface="Arial"/>
                <a:cs typeface="Arial"/>
              </a:rPr>
              <a:t> </a:t>
            </a:r>
            <a:r>
              <a:rPr sz="2071" b="1" spc="-9" dirty="0">
                <a:latin typeface="Arial"/>
                <a:cs typeface="Arial"/>
              </a:rPr>
              <a:t>los</a:t>
            </a:r>
            <a:r>
              <a:rPr sz="2071" b="1" spc="69" dirty="0">
                <a:latin typeface="Arial"/>
                <a:cs typeface="Arial"/>
              </a:rPr>
              <a:t> </a:t>
            </a:r>
            <a:r>
              <a:rPr sz="2071" b="1" spc="-9" dirty="0">
                <a:latin typeface="Arial"/>
                <a:cs typeface="Arial"/>
              </a:rPr>
              <a:t>sistemas</a:t>
            </a:r>
            <a:r>
              <a:rPr sz="2071" b="1" spc="69" dirty="0">
                <a:latin typeface="Arial"/>
                <a:cs typeface="Arial"/>
              </a:rPr>
              <a:t> </a:t>
            </a:r>
            <a:r>
              <a:rPr sz="2071" b="1" spc="-9" dirty="0">
                <a:latin typeface="Arial"/>
                <a:cs typeface="Arial"/>
              </a:rPr>
              <a:t>existentes</a:t>
            </a:r>
            <a:r>
              <a:rPr sz="2071" b="1" spc="69" dirty="0">
                <a:latin typeface="Arial"/>
                <a:cs typeface="Arial"/>
              </a:rPr>
              <a:t> </a:t>
            </a:r>
            <a:r>
              <a:rPr sz="2071" b="1" spc="-9" dirty="0">
                <a:latin typeface="Arial"/>
                <a:cs typeface="Arial"/>
              </a:rPr>
              <a:t>de</a:t>
            </a:r>
            <a:r>
              <a:rPr sz="2071" b="1" spc="69" dirty="0">
                <a:latin typeface="Arial"/>
                <a:cs typeface="Arial"/>
              </a:rPr>
              <a:t> </a:t>
            </a:r>
            <a:r>
              <a:rPr sz="2071" b="1" spc="-9" dirty="0">
                <a:latin typeface="Arial"/>
                <a:cs typeface="Arial"/>
              </a:rPr>
              <a:t>puestas</a:t>
            </a:r>
            <a:r>
              <a:rPr sz="2071" b="1" spc="69" dirty="0">
                <a:latin typeface="Arial"/>
                <a:cs typeface="Arial"/>
              </a:rPr>
              <a:t> </a:t>
            </a:r>
            <a:r>
              <a:rPr sz="2071" b="1" spc="-9" dirty="0">
                <a:latin typeface="Arial"/>
                <a:cs typeface="Arial"/>
              </a:rPr>
              <a:t>a</a:t>
            </a:r>
            <a:r>
              <a:rPr sz="2071" b="1" spc="69" dirty="0">
                <a:latin typeface="Arial"/>
                <a:cs typeface="Arial"/>
              </a:rPr>
              <a:t> </a:t>
            </a:r>
            <a:r>
              <a:rPr sz="2071" b="1" spc="-9" dirty="0">
                <a:latin typeface="Arial"/>
                <a:cs typeface="Arial"/>
              </a:rPr>
              <a:t>tierra</a:t>
            </a:r>
            <a:r>
              <a:rPr sz="2071" b="1" spc="69" dirty="0">
                <a:latin typeface="Arial"/>
                <a:cs typeface="Arial"/>
              </a:rPr>
              <a:t> </a:t>
            </a:r>
            <a:r>
              <a:rPr sz="2071" b="1" spc="-9" dirty="0">
                <a:latin typeface="Arial"/>
                <a:cs typeface="Arial"/>
              </a:rPr>
              <a:t>en</a:t>
            </a:r>
            <a:r>
              <a:rPr sz="2071" b="1" spc="69" dirty="0">
                <a:latin typeface="Arial"/>
                <a:cs typeface="Arial"/>
              </a:rPr>
              <a:t> </a:t>
            </a:r>
            <a:r>
              <a:rPr sz="2071" b="1" dirty="0">
                <a:latin typeface="Arial"/>
                <a:cs typeface="Arial"/>
              </a:rPr>
              <a:t>la </a:t>
            </a:r>
            <a:r>
              <a:rPr sz="2071" b="1" spc="-552" dirty="0">
                <a:latin typeface="Arial"/>
                <a:cs typeface="Arial"/>
              </a:rPr>
              <a:t> </a:t>
            </a:r>
            <a:r>
              <a:rPr sz="2071" b="1" dirty="0">
                <a:latin typeface="Arial"/>
                <a:cs typeface="Arial"/>
              </a:rPr>
              <a:t>instalación</a:t>
            </a:r>
            <a:r>
              <a:rPr sz="2071" b="1" spc="-9" dirty="0">
                <a:latin typeface="Arial"/>
                <a:cs typeface="Arial"/>
              </a:rPr>
              <a:t> </a:t>
            </a:r>
            <a:r>
              <a:rPr sz="2071" b="1" dirty="0">
                <a:latin typeface="Arial"/>
                <a:cs typeface="Arial"/>
              </a:rPr>
              <a:t>deben </a:t>
            </a:r>
            <a:r>
              <a:rPr sz="2071" b="1" spc="-9" dirty="0">
                <a:latin typeface="Arial"/>
                <a:cs typeface="Arial"/>
              </a:rPr>
              <a:t>estar interconectados</a:t>
            </a:r>
            <a:r>
              <a:rPr sz="2071" b="1" dirty="0">
                <a:latin typeface="Arial"/>
                <a:cs typeface="Arial"/>
              </a:rPr>
              <a:t> </a:t>
            </a:r>
            <a:r>
              <a:rPr sz="2071" b="1" spc="-9" dirty="0">
                <a:latin typeface="Arial"/>
                <a:cs typeface="Arial"/>
              </a:rPr>
              <a:t>entre si.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3106926"/>
            <a:ext cx="7868123" cy="52593"/>
            <a:chOff x="2514599" y="3915155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915155"/>
              <a:ext cx="4559806" cy="304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393039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6" y="4360393"/>
            <a:ext cx="1796925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Componentes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56375" y="4359078"/>
            <a:ext cx="7652273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850256" algn="l"/>
                <a:tab pos="2117974" algn="l"/>
                <a:tab pos="2801686" algn="l"/>
                <a:tab pos="4536167" algn="l"/>
                <a:tab pos="5979194" algn="l"/>
                <a:tab pos="6415280" algn="l"/>
              </a:tabLst>
            </a:pPr>
            <a:r>
              <a:rPr sz="2071" spc="-9" dirty="0">
                <a:latin typeface="Arial"/>
                <a:cs typeface="Arial"/>
              </a:rPr>
              <a:t>Está	formado	por	conductores	desnudos	</a:t>
            </a:r>
            <a:r>
              <a:rPr sz="2071" dirty="0">
                <a:latin typeface="Arial"/>
                <a:cs typeface="Arial"/>
              </a:rPr>
              <a:t>y	</a:t>
            </a:r>
            <a:r>
              <a:rPr sz="2071" spc="-9" dirty="0">
                <a:latin typeface="Arial"/>
                <a:cs typeface="Arial"/>
              </a:rPr>
              <a:t>electrodos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56376" y="4543154"/>
            <a:ext cx="7655560" cy="1524689"/>
          </a:xfrm>
          <a:prstGeom prst="rect">
            <a:avLst/>
          </a:prstGeom>
        </p:spPr>
        <p:txBody>
          <a:bodyPr vert="horz" wrap="square" lIns="0" tIns="140248" rIns="0" bIns="0" rtlCol="0">
            <a:spAutoFit/>
          </a:bodyPr>
          <a:lstStyle/>
          <a:p>
            <a:pPr marL="21914" algn="just">
              <a:spcBef>
                <a:spcPts val="1104"/>
              </a:spcBef>
            </a:pPr>
            <a:r>
              <a:rPr sz="2071" spc="-9" dirty="0">
                <a:latin typeface="Arial"/>
                <a:cs typeface="Arial"/>
              </a:rPr>
              <a:t>directamente</a:t>
            </a:r>
            <a:r>
              <a:rPr sz="2071" spc="-8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enterrados.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96"/>
              </a:spcBef>
            </a:pPr>
            <a:r>
              <a:rPr sz="2071" spc="-9" dirty="0">
                <a:latin typeface="Arial"/>
                <a:cs typeface="Arial"/>
              </a:rPr>
              <a:t>La unión entre los equipos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los conductores desnudos de tierra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y/o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electrodos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realizan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conectores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compresión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soldadura auto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fundente.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338917" y="4237674"/>
            <a:ext cx="7868123" cy="52593"/>
            <a:chOff x="2514599" y="4570475"/>
            <a:chExt cx="4559935" cy="30480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570475"/>
              <a:ext cx="4559806" cy="304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062215" y="458571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842507" y="6529852"/>
            <a:ext cx="1066103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Función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56376" y="6528538"/>
            <a:ext cx="7655560" cy="232582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Limitar los tensións de paso (entre los dos pies)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dirty="0">
                <a:latin typeface="Arial"/>
                <a:cs typeface="Arial"/>
              </a:rPr>
              <a:t>contacto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(entre mano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pies) a valores tolerables, dando de esta forma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seguridad al personal que en el momento de una falla pudiera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encontrarse dentro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subestación.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Limitar el potencial entre las partes no </a:t>
            </a:r>
            <a:r>
              <a:rPr sz="2071" dirty="0">
                <a:latin typeface="Arial"/>
                <a:cs typeface="Arial"/>
              </a:rPr>
              <a:t>conductoras </a:t>
            </a:r>
            <a:r>
              <a:rPr sz="2071" spc="-9" dirty="0">
                <a:latin typeface="Arial"/>
                <a:cs typeface="Arial"/>
              </a:rPr>
              <a:t>de corriente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valor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seguridad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bajo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todas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condiciones de operación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normal 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anormal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sistema.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338917" y="6407133"/>
            <a:ext cx="7868123" cy="52593"/>
            <a:chOff x="2514599" y="5827775"/>
            <a:chExt cx="4559935" cy="30480"/>
          </a:xfrm>
        </p:grpSpPr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5827775"/>
              <a:ext cx="4559806" cy="3047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062215" y="584301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842507" y="8908367"/>
            <a:ext cx="10267676" cy="213237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635140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Reducir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sobretensións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durante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condiciones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falla, </a:t>
            </a:r>
            <a:r>
              <a:rPr sz="2071" spc="-9" dirty="0">
                <a:latin typeface="Arial"/>
                <a:cs typeface="Arial"/>
              </a:rPr>
              <a:t> proporcionando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así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efectiva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relés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protección.</a:t>
            </a:r>
            <a:endParaRPr sz="2071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43">
              <a:latin typeface="Arial"/>
              <a:cs typeface="Arial"/>
            </a:endParaRPr>
          </a:p>
          <a:p>
            <a:pPr marL="21914" marR="8375473">
              <a:lnSpc>
                <a:spcPts val="2381"/>
              </a:lnSpc>
              <a:spcBef>
                <a:spcPts val="1570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Conexión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Auto Fundente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78937" y="10383161"/>
            <a:ext cx="2207587" cy="2056384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4338917" y="10220122"/>
            <a:ext cx="7868123" cy="52593"/>
            <a:chOff x="2514599" y="8037575"/>
            <a:chExt cx="4559935" cy="30480"/>
          </a:xfrm>
        </p:grpSpPr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8037575"/>
              <a:ext cx="4559806" cy="3047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7062215" y="805281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34" name="object 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23139" y="12802436"/>
            <a:ext cx="7888939" cy="52591"/>
          </a:xfrm>
          <a:prstGeom prst="rect">
            <a:avLst/>
          </a:prstGeom>
        </p:spPr>
      </p:pic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32</a:t>
            </a:fld>
            <a:r>
              <a:rPr spc="-17" dirty="0"/>
              <a:t>-99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8792882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Propósitos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del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Sistema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Puesta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Tierra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69"/>
            <a:ext cx="1769533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Referencia</a:t>
            </a:r>
            <a:r>
              <a:rPr sz="2071" b="1" spc="-8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 </a:t>
            </a:r>
            <a:r>
              <a:rPr sz="2071" b="1" spc="-56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Tensión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-755585"/>
            <a:ext cx="7657751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tierra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sistema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provee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una </a:t>
            </a:r>
            <a:r>
              <a:rPr sz="2071" spc="-9" dirty="0">
                <a:latin typeface="Arial"/>
                <a:cs typeface="Arial"/>
              </a:rPr>
              <a:t> referencia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otros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circuitos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son </a:t>
            </a:r>
            <a:r>
              <a:rPr sz="2071" spc="-9" dirty="0">
                <a:latin typeface="Arial"/>
                <a:cs typeface="Arial"/>
              </a:rPr>
              <a:t> comparados.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2309" y="740682"/>
            <a:ext cx="5230806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i="1" spc="-9" dirty="0">
                <a:solidFill>
                  <a:srgbClr val="000065"/>
                </a:solidFill>
                <a:latin typeface="Arial"/>
                <a:cs typeface="Arial"/>
              </a:rPr>
              <a:t>NO</a:t>
            </a:r>
            <a:r>
              <a:rPr sz="2071" b="1" i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i="1" spc="-9" dirty="0">
                <a:solidFill>
                  <a:srgbClr val="000065"/>
                </a:solidFill>
                <a:latin typeface="Arial"/>
                <a:cs typeface="Arial"/>
              </a:rPr>
              <a:t>SIEMPRE SE CONECTA A LA TIERRA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38916" y="-876989"/>
            <a:ext cx="7888941" cy="52593"/>
            <a:chOff x="2514599" y="1606295"/>
            <a:chExt cx="4572000" cy="304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71999" cy="304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74407" y="162153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842506" y="1546671"/>
            <a:ext cx="1330163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Seguridad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56376" y="1545357"/>
            <a:ext cx="7657751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conexión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tierra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partes </a:t>
            </a:r>
            <a:r>
              <a:rPr sz="2071" spc="-9" dirty="0">
                <a:latin typeface="Arial"/>
                <a:cs typeface="Arial"/>
              </a:rPr>
              <a:t> metálicas (chasis, armaduras, pantallas, tuberías, otros) evita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presencia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peligrosas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accesibles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que </a:t>
            </a:r>
            <a:r>
              <a:rPr sz="2071" spc="-9" dirty="0">
                <a:latin typeface="Arial"/>
                <a:cs typeface="Arial"/>
              </a:rPr>
              <a:t> puedan poner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peligro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seguridad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personal.</a:t>
            </a:r>
            <a:endParaRPr sz="2071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26349" y="3344035"/>
            <a:ext cx="476294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i="1" spc="-9" dirty="0">
                <a:solidFill>
                  <a:srgbClr val="000065"/>
                </a:solidFill>
                <a:latin typeface="Arial"/>
                <a:cs typeface="Arial"/>
              </a:rPr>
              <a:t>SIEMPRE SE</a:t>
            </a:r>
            <a:r>
              <a:rPr sz="2071" b="1" i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i="1" spc="-9" dirty="0">
                <a:solidFill>
                  <a:srgbClr val="000065"/>
                </a:solidFill>
                <a:latin typeface="Arial"/>
                <a:cs typeface="Arial"/>
              </a:rPr>
              <a:t>CONECTA A</a:t>
            </a:r>
            <a:r>
              <a:rPr sz="2071" b="1" i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i="1" spc="-9" dirty="0">
                <a:solidFill>
                  <a:srgbClr val="000065"/>
                </a:solidFill>
                <a:latin typeface="Arial"/>
                <a:cs typeface="Arial"/>
              </a:rPr>
              <a:t>LA TIERRA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338916" y="1423954"/>
            <a:ext cx="7888941" cy="52593"/>
            <a:chOff x="2514599" y="2939796"/>
            <a:chExt cx="4572000" cy="3048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939796"/>
              <a:ext cx="4571999" cy="3047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074407" y="295503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842506" y="4150021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544030" y="4214010"/>
            <a:ext cx="7549278" cy="1878006"/>
            <a:chOff x="2633472" y="4556760"/>
            <a:chExt cx="4375150" cy="1088390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33472" y="4556760"/>
              <a:ext cx="4183379" cy="32003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61987" y="4870703"/>
              <a:ext cx="22859" cy="609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42615" y="4870703"/>
              <a:ext cx="4041647" cy="1219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33472" y="4867655"/>
              <a:ext cx="4224527" cy="21640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33472" y="5068823"/>
              <a:ext cx="4247386" cy="16459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869429" y="522427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FD2B2B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81243" y="5230367"/>
              <a:ext cx="22860" cy="609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869429" y="523036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FD2B2B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79107" y="5230367"/>
              <a:ext cx="219455" cy="1219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42615" y="5230367"/>
              <a:ext cx="2496311" cy="1828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869429" y="5236463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FD2B2B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33472" y="5233415"/>
              <a:ext cx="4374641" cy="411480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4338916" y="4027303"/>
            <a:ext cx="7888941" cy="52593"/>
            <a:chOff x="2514599" y="4448555"/>
            <a:chExt cx="4572000" cy="30480"/>
          </a:xfrm>
        </p:grpSpPr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448555"/>
              <a:ext cx="4571999" cy="3047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074407" y="446379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37" name="object 3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323139" y="6837082"/>
            <a:ext cx="7888939" cy="52591"/>
          </a:xfrm>
          <a:prstGeom prst="rect">
            <a:avLst/>
          </a:prstGeom>
        </p:spPr>
      </p:pic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33</a:t>
            </a:fld>
            <a:r>
              <a:rPr spc="-17" dirty="0"/>
              <a:t>-99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4697207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Conductores</a:t>
            </a:r>
            <a:r>
              <a:rPr sz="3451" b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Aislados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-755585"/>
            <a:ext cx="7653369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Conductor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envuelto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dentro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material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composición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espesor adecuado como aislamiento eléctrico para los niveles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trabajo.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678886"/>
            <a:ext cx="150766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Pantalla del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conductor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5" y="677571"/>
            <a:ext cx="7654464" cy="188980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conductores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sólidos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trenzados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cables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energía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aislados con material termoestable o termoplástico, para uso </a:t>
            </a:r>
            <a:r>
              <a:rPr sz="2071" dirty="0">
                <a:latin typeface="Arial"/>
                <a:cs typeface="Arial"/>
              </a:rPr>
              <a:t>de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tensiones superiores a 2.000 V, debe usarse una pantalla del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conductor,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deberá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constituida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material </a:t>
            </a:r>
            <a:r>
              <a:rPr sz="2071" spc="-9" dirty="0">
                <a:latin typeface="Arial"/>
                <a:cs typeface="Arial"/>
              </a:rPr>
              <a:t> semiconductivo aplicado sobre el conductor firmemente ligado 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vulcanizado 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aislante.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556170"/>
            <a:ext cx="7868123" cy="52593"/>
            <a:chOff x="2514599" y="2436876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436876"/>
              <a:ext cx="4559806" cy="3047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245211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6" y="3019272"/>
            <a:ext cx="1067198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Material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Aislante</a:t>
            </a:r>
            <a:endParaRPr sz="2071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56376" y="3017959"/>
            <a:ext cx="7651177" cy="1565361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casos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cables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energía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control,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básicamente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dos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tipos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aislante:</a:t>
            </a:r>
            <a:endParaRPr sz="2071">
              <a:latin typeface="Arial"/>
              <a:cs typeface="Arial"/>
            </a:endParaRPr>
          </a:p>
          <a:p>
            <a:pPr marL="797664" indent="-382397">
              <a:spcBef>
                <a:spcPts val="1018"/>
              </a:spcBef>
              <a:buFont typeface="Sylfaen"/>
              <a:buChar char="-"/>
              <a:tabLst>
                <a:tab pos="796568" algn="l"/>
                <a:tab pos="798760" algn="l"/>
              </a:tabLst>
            </a:pPr>
            <a:r>
              <a:rPr sz="2071" spc="-9" dirty="0">
                <a:latin typeface="Arial"/>
                <a:cs typeface="Arial"/>
              </a:rPr>
              <a:t>Termoplásticos.</a:t>
            </a:r>
            <a:endParaRPr sz="2071">
              <a:latin typeface="Arial"/>
              <a:cs typeface="Arial"/>
            </a:endParaRPr>
          </a:p>
          <a:p>
            <a:pPr marL="797664" indent="-382397">
              <a:spcBef>
                <a:spcPts val="1070"/>
              </a:spcBef>
              <a:buFont typeface="Sylfaen"/>
              <a:buChar char="-"/>
              <a:tabLst>
                <a:tab pos="796568" algn="l"/>
                <a:tab pos="798760" algn="l"/>
              </a:tabLst>
            </a:pPr>
            <a:r>
              <a:rPr sz="2071" spc="-9" dirty="0">
                <a:latin typeface="Arial"/>
                <a:cs typeface="Arial"/>
              </a:rPr>
              <a:t>Termoestable.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338917" y="2896554"/>
            <a:ext cx="7868123" cy="52593"/>
            <a:chOff x="2514599" y="3793235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793235"/>
              <a:ext cx="4559806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380847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842507" y="5054620"/>
            <a:ext cx="184184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Termoplástico</a:t>
            </a:r>
            <a:endParaRPr sz="2071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56375" y="5053305"/>
            <a:ext cx="7654464" cy="26336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Son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compuestos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plastifican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deformando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diseño </a:t>
            </a:r>
            <a:r>
              <a:rPr sz="2071" spc="-9" dirty="0">
                <a:latin typeface="Arial"/>
                <a:cs typeface="Arial"/>
              </a:rPr>
              <a:t> original al existir una elevación de temperatura sobre el limite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temperatura de cortocircuito. Posteriormente, una vez </a:t>
            </a:r>
            <a:r>
              <a:rPr sz="2071" spc="-17" dirty="0">
                <a:latin typeface="Arial"/>
                <a:cs typeface="Arial"/>
              </a:rPr>
              <a:t>enfriados, </a:t>
            </a:r>
            <a:r>
              <a:rPr sz="2071" spc="-9" dirty="0">
                <a:latin typeface="Arial"/>
                <a:cs typeface="Arial"/>
              </a:rPr>
              <a:t> adquieren nuevamente sus cualidades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características físicas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eléctricas, conservando las deformaciones ocasionadas por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calor.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Entre los aislantes termoplásticos encontramos el Polietileno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Cloruro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polivinilo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(PVC).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338917" y="4930586"/>
            <a:ext cx="7868123" cy="52593"/>
            <a:chOff x="2514599" y="4972049"/>
            <a:chExt cx="4559935" cy="3048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972049"/>
              <a:ext cx="4559806" cy="3047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062215" y="498728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842506" y="7878857"/>
            <a:ext cx="175309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Termoestable</a:t>
            </a:r>
            <a:endParaRPr sz="2071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56375" y="7877542"/>
            <a:ext cx="7654464" cy="171027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Son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compuestos</a:t>
            </a:r>
            <a:r>
              <a:rPr sz="2071" spc="5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5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</a:t>
            </a:r>
            <a:r>
              <a:rPr sz="2071" spc="5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5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deforma</a:t>
            </a:r>
            <a:r>
              <a:rPr sz="2071" spc="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ni</a:t>
            </a:r>
            <a:r>
              <a:rPr sz="2071" spc="5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altera</a:t>
            </a:r>
            <a:r>
              <a:rPr sz="2071" spc="5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</a:t>
            </a:r>
            <a:r>
              <a:rPr sz="2071" spc="5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alcanzar</a:t>
            </a:r>
            <a:r>
              <a:rPr sz="2071" spc="5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rango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temperatura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límite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temperatura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cortocircuito.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Entre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aislantes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termoestable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encontramos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</a:t>
            </a:r>
            <a:r>
              <a:rPr sz="2071" spc="-9" dirty="0">
                <a:latin typeface="Arial"/>
                <a:cs typeface="Arial"/>
              </a:rPr>
              <a:t> Polietileno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Vulcanizado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Etilen Propileno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(EPR).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338917" y="7756142"/>
            <a:ext cx="7868123" cy="52593"/>
            <a:chOff x="2514599" y="6609587"/>
            <a:chExt cx="4559935" cy="30480"/>
          </a:xfrm>
        </p:grpSpPr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609587"/>
              <a:ext cx="4559806" cy="3047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062215" y="662482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842506" y="9795870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36647" y="9834878"/>
            <a:ext cx="5294794" cy="2039291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4338917" y="9673155"/>
            <a:ext cx="7868123" cy="52593"/>
            <a:chOff x="2514599" y="7720583"/>
            <a:chExt cx="4559935" cy="30480"/>
          </a:xfrm>
        </p:grpSpPr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7720583"/>
              <a:ext cx="4559806" cy="3047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062215" y="7735822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38" name="object 3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3139" y="12237062"/>
            <a:ext cx="7888939" cy="52591"/>
          </a:xfrm>
          <a:prstGeom prst="rect">
            <a:avLst/>
          </a:prstGeom>
        </p:spPr>
      </p:pic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34</a:t>
            </a:fld>
            <a:r>
              <a:rPr spc="-17" dirty="0"/>
              <a:t>-99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8641678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Copas,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Empalmes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y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Codos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Rompe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Arcos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76170" y="-755584"/>
            <a:ext cx="7817722" cy="15820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copas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terminales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codos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rompe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arco,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terminaciones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conductores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aislados.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Generalmente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material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polimérico, contraíbles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permite hacer el arreglo para la conexión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las parte viva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de la pantalla de tierra del conductor aislado 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diferentes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equipos.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60027" y="-876989"/>
            <a:ext cx="8036200" cy="5258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842506" y="1283706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38623" y="1324026"/>
            <a:ext cx="1792103" cy="481619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72288" y="1629065"/>
            <a:ext cx="4733363" cy="4207435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4260027" y="1160989"/>
            <a:ext cx="8042337" cy="52593"/>
            <a:chOff x="2468879" y="2787396"/>
            <a:chExt cx="4660900" cy="3048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68879" y="2787396"/>
              <a:ext cx="4660391" cy="3047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117079" y="280263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919191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842506" y="6627149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48848" y="6666155"/>
            <a:ext cx="6269077" cy="337515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60027" y="6503116"/>
            <a:ext cx="8036200" cy="52591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4244249" y="10404197"/>
            <a:ext cx="8057677" cy="52593"/>
            <a:chOff x="2459735" y="8144255"/>
            <a:chExt cx="4669790" cy="30480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59735" y="8144255"/>
              <a:ext cx="4669535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117079" y="815949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5">
              <a:solidFill>
                <a:srgbClr val="919191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35</a:t>
            </a:fld>
            <a:r>
              <a:rPr spc="-17" dirty="0"/>
              <a:t>-99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6"/>
            <a:ext cx="7766224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Baterías,</a:t>
            </a:r>
            <a:r>
              <a:rPr sz="3451" b="1" spc="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Rectificador/Cargador,</a:t>
            </a:r>
            <a:r>
              <a:rPr sz="3451" b="1" spc="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UPS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66653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Servicios</a:t>
            </a:r>
            <a:r>
              <a:rPr sz="2071" b="1" spc="-10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CC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55585"/>
            <a:ext cx="7656656" cy="383136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Los equipos de los servicios en CC provee la energía </a:t>
            </a:r>
            <a:r>
              <a:rPr sz="2071" spc="-17" dirty="0">
                <a:latin typeface="Arial"/>
                <a:cs typeface="Arial"/>
              </a:rPr>
              <a:t>requerida </a:t>
            </a:r>
            <a:r>
              <a:rPr sz="2071" spc="-9" dirty="0">
                <a:latin typeface="Arial"/>
                <a:cs typeface="Arial"/>
              </a:rPr>
              <a:t>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confiable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protección,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alarma,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monitoreo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control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cumplir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funciones.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Los servicios auxiliares deben ser diseñados de tal </a:t>
            </a:r>
            <a:r>
              <a:rPr sz="2071" dirty="0">
                <a:latin typeface="Arial"/>
                <a:cs typeface="Arial"/>
              </a:rPr>
              <a:t>forma </a:t>
            </a:r>
            <a:r>
              <a:rPr sz="2071" spc="-9" dirty="0">
                <a:latin typeface="Arial"/>
                <a:cs typeface="Arial"/>
              </a:rPr>
              <a:t>que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tengan a lo menos la misma confiabilidad que se exige a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subestación 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sirven.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Típicamente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conformado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por:</a:t>
            </a:r>
            <a:endParaRPr sz="2071">
              <a:latin typeface="Arial"/>
              <a:cs typeface="Arial"/>
            </a:endParaRPr>
          </a:p>
          <a:p>
            <a:pPr marL="669468" indent="-467861" algn="just">
              <a:spcBef>
                <a:spcPts val="1078"/>
              </a:spcBef>
              <a:buFont typeface="Sylfaen"/>
              <a:buChar char="-"/>
              <a:tabLst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Banco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batería.</a:t>
            </a:r>
            <a:endParaRPr sz="2071">
              <a:latin typeface="Arial"/>
              <a:cs typeface="Arial"/>
            </a:endParaRPr>
          </a:p>
          <a:p>
            <a:pPr marL="669468" indent="-467861" algn="just">
              <a:spcBef>
                <a:spcPts val="1070"/>
              </a:spcBef>
              <a:buFont typeface="Sylfaen"/>
              <a:buChar char="-"/>
              <a:tabLst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Rectificador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/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Cargador.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UPS.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3508387"/>
            <a:ext cx="935716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Batería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5" y="3507073"/>
            <a:ext cx="7654464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Es una fuente independiente de energía, formada por un numero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determinado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celdas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conectadas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serie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obtener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tensión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CC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requerida,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plomo-acido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níquel-cadmio.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3384354"/>
            <a:ext cx="7868123" cy="52593"/>
            <a:chOff x="2514599" y="4075937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075937"/>
              <a:ext cx="4559806" cy="304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409117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7" y="5242639"/>
            <a:ext cx="1712558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Rectificador /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Cargador</a:t>
            </a:r>
            <a:endParaRPr sz="2071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56375" y="5241324"/>
            <a:ext cx="7652273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dirty="0">
                <a:latin typeface="Arial"/>
                <a:cs typeface="Arial"/>
              </a:rPr>
              <a:t>Dispositivo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estado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sólido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conectado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red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se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utiliza 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cargar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9" dirty="0">
                <a:latin typeface="Arial"/>
                <a:cs typeface="Arial"/>
              </a:rPr>
              <a:t>mantener 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flotación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banco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batería.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338917" y="5119921"/>
            <a:ext cx="7868123" cy="52593"/>
            <a:chOff x="2514599" y="5081777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081777"/>
              <a:ext cx="4559806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509701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842506" y="6373387"/>
            <a:ext cx="582905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UPS</a:t>
            </a:r>
            <a:endParaRPr sz="2071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56375" y="6372072"/>
            <a:ext cx="765446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Dispositivo</a:t>
            </a:r>
            <a:r>
              <a:rPr sz="2071" spc="36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estado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sólido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conectado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36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banco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batería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 suministra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energía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AC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apagón.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338917" y="6250669"/>
            <a:ext cx="7868123" cy="52593"/>
            <a:chOff x="2514599" y="5737097"/>
            <a:chExt cx="4559935" cy="3048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737097"/>
              <a:ext cx="4559806" cy="3047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062215" y="575233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842506" y="7504133"/>
            <a:ext cx="1227169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Banc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Baterías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13414" y="7544456"/>
            <a:ext cx="2941259" cy="4700494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4338917" y="7381418"/>
            <a:ext cx="7868123" cy="52593"/>
            <a:chOff x="2514599" y="6392417"/>
            <a:chExt cx="4559935" cy="30480"/>
          </a:xfrm>
        </p:grpSpPr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392417"/>
              <a:ext cx="4559806" cy="3047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062215" y="64076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33" name="object 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3139" y="12607842"/>
            <a:ext cx="7888939" cy="52591"/>
          </a:xfrm>
          <a:prstGeom prst="rect">
            <a:avLst/>
          </a:prstGeom>
        </p:spPr>
      </p:pic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36</a:t>
            </a:fld>
            <a:r>
              <a:rPr spc="-17" dirty="0"/>
              <a:t>-99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1"/>
            <a:ext cx="5231902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Sistema</a:t>
            </a:r>
            <a:r>
              <a:rPr sz="345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Protecciones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-780570"/>
            <a:ext cx="765336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670564" algn="l"/>
                <a:tab pos="1977725" algn="l"/>
                <a:tab pos="2583643" algn="l"/>
                <a:tab pos="4256765" algn="l"/>
                <a:tab pos="5008410" algn="l"/>
                <a:tab pos="6548954" algn="l"/>
              </a:tabLst>
            </a:pPr>
            <a:r>
              <a:rPr sz="2071" spc="-9" dirty="0">
                <a:latin typeface="Arial"/>
                <a:cs typeface="Arial"/>
              </a:rPr>
              <a:t>Un	conjunto	de	dispositivos	que	mantienen	vigilancia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56375" y="-478160"/>
            <a:ext cx="7654464" cy="3699278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permanente de todos los parámetros eléctricos de importancia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cuya función es actuar de forma sensible, confiable, selectiva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rápida ante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falla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sistema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Típicamente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conformado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por: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Sistema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CC.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0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Cables de control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comunicación.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Interruptores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0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Transformadores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corriente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de </a:t>
            </a:r>
            <a:r>
              <a:rPr sz="2071" spc="-17" dirty="0">
                <a:latin typeface="Arial"/>
                <a:cs typeface="Arial"/>
              </a:rPr>
              <a:t>tensión.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Relé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protección.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842506" y="3650388"/>
            <a:ext cx="1607370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Relé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Relevado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r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56375" y="3649073"/>
            <a:ext cx="7654464" cy="26336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Son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dispositivos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electromagnéticos,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electrónicos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numéricos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debidamente ajustados y/o coordinados, encargados de censar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parámetros eléctricos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9" dirty="0">
                <a:latin typeface="Arial"/>
                <a:cs typeface="Arial"/>
              </a:rPr>
              <a:t>enviar señales de apertura y/o </a:t>
            </a:r>
            <a:r>
              <a:rPr sz="2071" spc="-17" dirty="0">
                <a:latin typeface="Arial"/>
                <a:cs typeface="Arial"/>
              </a:rPr>
              <a:t>cierre </a:t>
            </a:r>
            <a:r>
              <a:rPr sz="2071" spc="-9" dirty="0">
                <a:latin typeface="Arial"/>
                <a:cs typeface="Arial"/>
              </a:rPr>
              <a:t> en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caso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perturbaciones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sistema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finalidad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proteger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y/o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reducir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daños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una </a:t>
            </a:r>
            <a:r>
              <a:rPr sz="2071" spc="-9" dirty="0">
                <a:latin typeface="Arial"/>
                <a:cs typeface="Arial"/>
              </a:rPr>
              <a:t> instalación eléctrica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efectos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destructivos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 </a:t>
            </a:r>
            <a:r>
              <a:rPr sz="2071" spc="-17" dirty="0">
                <a:latin typeface="Arial"/>
                <a:cs typeface="Arial"/>
              </a:rPr>
              <a:t>falla.</a:t>
            </a:r>
            <a:endParaRPr sz="2071">
              <a:latin typeface="Arial"/>
              <a:cs typeface="Arial"/>
            </a:endParaRPr>
          </a:p>
          <a:p>
            <a:pPr marL="21914" marR="10957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más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usados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relés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sobrecorriente,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diferencial,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distancia,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direccional.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38917" y="3527670"/>
            <a:ext cx="7868123" cy="52593"/>
            <a:chOff x="2514599" y="4158995"/>
            <a:chExt cx="4559935" cy="3048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158995"/>
              <a:ext cx="4559806" cy="30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62215" y="41742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842507" y="6727076"/>
            <a:ext cx="1256752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Relé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Numérico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626709" y="6922544"/>
            <a:ext cx="3282676" cy="3944471"/>
            <a:chOff x="3840479" y="6126479"/>
            <a:chExt cx="1902460" cy="2286000"/>
          </a:xfrm>
        </p:grpSpPr>
        <p:sp>
          <p:nvSpPr>
            <p:cNvPr id="21" name="object 21"/>
            <p:cNvSpPr/>
            <p:nvPr/>
          </p:nvSpPr>
          <p:spPr>
            <a:xfrm>
              <a:off x="4553711" y="6135623"/>
              <a:ext cx="292735" cy="0"/>
            </a:xfrm>
            <a:custGeom>
              <a:avLst/>
              <a:gdLst/>
              <a:ahLst/>
              <a:cxnLst/>
              <a:rect l="l" t="t" r="r" b="b"/>
              <a:pathLst>
                <a:path w="292735">
                  <a:moveTo>
                    <a:pt x="0" y="0"/>
                  </a:moveTo>
                  <a:lnTo>
                    <a:pt x="292607" y="0"/>
                  </a:lnTo>
                </a:path>
              </a:pathLst>
            </a:custGeom>
            <a:ln w="18287">
              <a:solidFill>
                <a:srgbClr val="C5BCCD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77055" y="6144767"/>
              <a:ext cx="1865376" cy="14630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931919" y="6245351"/>
              <a:ext cx="182880" cy="18415"/>
            </a:xfrm>
            <a:custGeom>
              <a:avLst/>
              <a:gdLst/>
              <a:ahLst/>
              <a:cxnLst/>
              <a:rect l="l" t="t" r="r" b="b"/>
              <a:pathLst>
                <a:path w="182879" h="18414">
                  <a:moveTo>
                    <a:pt x="0" y="0"/>
                  </a:moveTo>
                  <a:lnTo>
                    <a:pt x="91439" y="0"/>
                  </a:lnTo>
                </a:path>
                <a:path w="182879" h="18414">
                  <a:moveTo>
                    <a:pt x="0" y="18287"/>
                  </a:moveTo>
                  <a:lnTo>
                    <a:pt x="182879" y="18287"/>
                  </a:lnTo>
                </a:path>
              </a:pathLst>
            </a:custGeom>
            <a:ln w="18287">
              <a:solidFill>
                <a:srgbClr val="C5BCCD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0479" y="6291071"/>
              <a:ext cx="1901952" cy="34747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58767" y="6638543"/>
              <a:ext cx="1883663" cy="148132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58767" y="8119871"/>
              <a:ext cx="1591056" cy="27432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157215" y="8403335"/>
              <a:ext cx="165100" cy="0"/>
            </a:xfrm>
            <a:custGeom>
              <a:avLst/>
              <a:gdLst/>
              <a:ahLst/>
              <a:cxnLst/>
              <a:rect l="l" t="t" r="r" b="b"/>
              <a:pathLst>
                <a:path w="165100">
                  <a:moveTo>
                    <a:pt x="0" y="0"/>
                  </a:moveTo>
                  <a:lnTo>
                    <a:pt x="164592" y="0"/>
                  </a:lnTo>
                </a:path>
              </a:pathLst>
            </a:custGeom>
            <a:ln w="18287">
              <a:solidFill>
                <a:srgbClr val="C5BCCD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4338917" y="6603042"/>
            <a:ext cx="7868123" cy="52593"/>
            <a:chOff x="2514599" y="5941313"/>
            <a:chExt cx="4559935" cy="30480"/>
          </a:xfrm>
        </p:grpSpPr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941313"/>
              <a:ext cx="4559806" cy="3047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062215" y="595655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4338917" y="11287758"/>
            <a:ext cx="7868123" cy="52593"/>
            <a:chOff x="2514599" y="8656319"/>
            <a:chExt cx="4559935" cy="30480"/>
          </a:xfrm>
        </p:grpSpPr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14599" y="8656319"/>
              <a:ext cx="4559806" cy="3047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7062215" y="867155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37</a:t>
            </a:fld>
            <a:r>
              <a:rPr spc="-17" dirty="0"/>
              <a:t>-99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7"/>
            <a:ext cx="6865570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Sistema de Protecciones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55585"/>
            <a:ext cx="7654464" cy="4159020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Un conjunto de dispositivos interconectados cuya función es la </a:t>
            </a:r>
            <a:r>
              <a:rPr sz="2071" dirty="0">
                <a:latin typeface="Arial"/>
                <a:cs typeface="Arial"/>
              </a:rPr>
              <a:t> efectuar </a:t>
            </a:r>
            <a:r>
              <a:rPr sz="2071" spc="-9" dirty="0">
                <a:latin typeface="Arial"/>
                <a:cs typeface="Arial"/>
              </a:rPr>
              <a:t>maniobras en </a:t>
            </a:r>
            <a:r>
              <a:rPr sz="2071" dirty="0">
                <a:latin typeface="Arial"/>
                <a:cs typeface="Arial"/>
              </a:rPr>
              <a:t>forma </a:t>
            </a:r>
            <a:r>
              <a:rPr sz="2071" spc="-9" dirty="0">
                <a:latin typeface="Arial"/>
                <a:cs typeface="Arial"/>
              </a:rPr>
              <a:t>manual o </a:t>
            </a:r>
            <a:r>
              <a:rPr sz="2071" dirty="0">
                <a:latin typeface="Arial"/>
                <a:cs typeface="Arial"/>
              </a:rPr>
              <a:t>automática. </a:t>
            </a:r>
            <a:r>
              <a:rPr sz="2071" spc="-9" dirty="0">
                <a:latin typeface="Arial"/>
                <a:cs typeface="Arial"/>
              </a:rPr>
              <a:t>El control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 ser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local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remoto.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Típicamente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conformado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por: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0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Elementos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ejecutores.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Dispositivos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control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automático.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Dispositivos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alarma.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Dispositivos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protección.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61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Dispositivos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medición.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Dispositivos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mando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señalización.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7" y="3825259"/>
            <a:ext cx="1679687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Despach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Carga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5" y="3823946"/>
            <a:ext cx="7654464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objetivo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principal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Despacho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Carga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control,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operación segura a distancia de manera confiable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dirty="0">
                <a:latin typeface="Arial"/>
                <a:cs typeface="Arial"/>
              </a:rPr>
              <a:t>costo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mínimo del sistema eléctrico (líneas de transmisión, circuitos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distribución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9" dirty="0">
                <a:latin typeface="Arial"/>
                <a:cs typeface="Arial"/>
              </a:rPr>
              <a:t>subestaciones).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3702541"/>
            <a:ext cx="7868123" cy="52593"/>
            <a:chOff x="2514599" y="4260341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260341"/>
              <a:ext cx="4559806" cy="304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427558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6" y="5560827"/>
            <a:ext cx="1974427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Sala</a:t>
            </a:r>
            <a:r>
              <a:rPr sz="2071" b="1" spc="-6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6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Control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47166" y="5601148"/>
            <a:ext cx="5272441" cy="5273755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4338917" y="5436794"/>
            <a:ext cx="7868123" cy="52593"/>
            <a:chOff x="2514599" y="5265419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265419"/>
              <a:ext cx="4559806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528065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4338917" y="11237795"/>
            <a:ext cx="7868123" cy="52593"/>
            <a:chOff x="2514599" y="8627363"/>
            <a:chExt cx="4559935" cy="30480"/>
          </a:xfrm>
        </p:grpSpPr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8627363"/>
              <a:ext cx="4559806" cy="3047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062215" y="864260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38</a:t>
            </a:fld>
            <a:r>
              <a:rPr spc="-17" dirty="0"/>
              <a:t>-99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1178967"/>
            <a:ext cx="2127823" cy="298255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91454" algn="ctr">
              <a:lnSpc>
                <a:spcPts val="2951"/>
              </a:lnSpc>
              <a:spcBef>
                <a:spcPts val="173"/>
              </a:spcBef>
            </a:pPr>
            <a:r>
              <a:rPr sz="2761" b="1" spc="-9" dirty="0">
                <a:solidFill>
                  <a:srgbClr val="000065"/>
                </a:solidFill>
                <a:latin typeface="Arial"/>
                <a:cs typeface="Arial"/>
              </a:rPr>
              <a:t>CAPÍTULO</a:t>
            </a:r>
            <a:endParaRPr sz="2761">
              <a:latin typeface="Arial"/>
              <a:cs typeface="Arial"/>
            </a:endParaRPr>
          </a:p>
          <a:p>
            <a:pPr marL="294741" algn="ctr">
              <a:lnSpc>
                <a:spcPts val="14546"/>
              </a:lnSpc>
            </a:pPr>
            <a:r>
              <a:rPr sz="12424" b="1" dirty="0">
                <a:solidFill>
                  <a:srgbClr val="000065"/>
                </a:solidFill>
                <a:latin typeface="Arial"/>
                <a:cs typeface="Arial"/>
              </a:rPr>
              <a:t>III</a:t>
            </a:r>
            <a:endParaRPr sz="12424">
              <a:latin typeface="Arial"/>
              <a:cs typeface="Arial"/>
            </a:endParaRPr>
          </a:p>
          <a:p>
            <a:pPr marL="21914">
              <a:spcBef>
                <a:spcPts val="3115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Introducción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59956" y="-1133379"/>
            <a:ext cx="7846209" cy="1298093"/>
          </a:xfrm>
          <a:prstGeom prst="rect">
            <a:avLst/>
          </a:prstGeom>
          <a:solidFill>
            <a:srgbClr val="C0C0C0"/>
          </a:solidFill>
        </p:spPr>
        <p:txBody>
          <a:bodyPr vert="horz" wrap="square" lIns="0" tIns="269539" rIns="0" bIns="0" rtlCol="0">
            <a:spAutoFit/>
          </a:bodyPr>
          <a:lstStyle/>
          <a:p>
            <a:pPr marL="118335" marR="102995">
              <a:lnSpc>
                <a:spcPts val="3969"/>
              </a:lnSpc>
              <a:spcBef>
                <a:spcPts val="2122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Elementos</a:t>
            </a:r>
            <a:r>
              <a:rPr sz="3451" b="1" spc="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Seguridad</a:t>
            </a:r>
            <a:r>
              <a:rPr sz="3451" b="1" spc="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Industrial</a:t>
            </a:r>
            <a:r>
              <a:rPr sz="3451" b="1" spc="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 </a:t>
            </a:r>
            <a:r>
              <a:rPr sz="3451" b="1" spc="-93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Considerar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Mantenimiento</a:t>
            </a:r>
            <a:endParaRPr sz="345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1437539"/>
            <a:ext cx="7654464" cy="26336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ejecución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cualquier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actividad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trabajadores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encuentran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expuestos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directa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indirectamente con partes energizadas, existiendo la </a:t>
            </a:r>
            <a:r>
              <a:rPr sz="2071" spc="-17" dirty="0">
                <a:latin typeface="Arial"/>
                <a:cs typeface="Arial"/>
              </a:rPr>
              <a:t>posibilidad </a:t>
            </a:r>
            <a:r>
              <a:rPr sz="2071" spc="-9" dirty="0">
                <a:latin typeface="Arial"/>
                <a:cs typeface="Arial"/>
              </a:rPr>
              <a:t> de la circulación de una corriente eléctrica a través del cuerpo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humano 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consabidas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consecuencias.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Dado el riesgo originado por la energía eléctrica es necesario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implantar normativas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procedimientos de trabajo seguro para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preservar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integridad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trabajadores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área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eléctrica.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1316137"/>
            <a:ext cx="7868123" cy="52593"/>
            <a:chOff x="2514599" y="2877311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877311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289255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4515540"/>
            <a:ext cx="1345503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Contenido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7819" y="4397206"/>
            <a:ext cx="4266602" cy="2775596"/>
          </a:xfrm>
          <a:prstGeom prst="rect">
            <a:avLst/>
          </a:prstGeom>
        </p:spPr>
        <p:txBody>
          <a:bodyPr vert="horz" wrap="square" lIns="0" tIns="156683" rIns="0" bIns="0" rtlCol="0">
            <a:spAutoFit/>
          </a:bodyPr>
          <a:lstStyle/>
          <a:p>
            <a:pPr marL="488679" indent="-467861">
              <a:spcBef>
                <a:spcPts val="1234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Accidentes</a:t>
            </a:r>
            <a:r>
              <a:rPr sz="2071" spc="-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17" dirty="0">
                <a:latin typeface="Arial"/>
                <a:cs typeface="Arial"/>
              </a:rPr>
              <a:t>Electrocución.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dirty="0">
                <a:latin typeface="Arial"/>
                <a:cs typeface="Arial"/>
              </a:rPr>
              <a:t>Arco</a:t>
            </a:r>
            <a:r>
              <a:rPr sz="2071" spc="-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Equipos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seguridad</a:t>
            </a:r>
            <a:r>
              <a:rPr sz="2071" spc="-17" dirty="0">
                <a:latin typeface="Arial"/>
                <a:cs typeface="Arial"/>
              </a:rPr>
              <a:t> personal.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Cinco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reglas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oro.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Seguridad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el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sector </a:t>
            </a:r>
            <a:r>
              <a:rPr sz="2071" spc="-17" dirty="0">
                <a:latin typeface="Arial"/>
                <a:cs typeface="Arial"/>
              </a:rPr>
              <a:t>eléctrico.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4391509"/>
            <a:ext cx="7868123" cy="52593"/>
            <a:chOff x="2514599" y="4659629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4659629"/>
              <a:ext cx="4559806" cy="304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467486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3139" y="7498438"/>
            <a:ext cx="7888939" cy="52591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39</a:t>
            </a:fld>
            <a:r>
              <a:rPr spc="-17" dirty="0"/>
              <a:t>-99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7"/>
            <a:ext cx="4599691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Accidentes</a:t>
            </a:r>
            <a:r>
              <a:rPr sz="3451" b="1" spc="-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Eléctricos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54271"/>
            <a:ext cx="210590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Riesgo</a:t>
            </a:r>
            <a:r>
              <a:rPr sz="2071" b="1" spc="-13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Eléctrico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55585"/>
            <a:ext cx="7654464" cy="324915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 riesgo eléctrico se define como la posibilidad de circulación </a:t>
            </a:r>
            <a:r>
              <a:rPr sz="2071" dirty="0">
                <a:latin typeface="Arial"/>
                <a:cs typeface="Arial"/>
              </a:rPr>
              <a:t>de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través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cuerpo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humano,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siendo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ello necesario que el cuerpo sea </a:t>
            </a:r>
            <a:r>
              <a:rPr sz="2071" dirty="0">
                <a:latin typeface="Arial"/>
                <a:cs typeface="Arial"/>
              </a:rPr>
              <a:t>conductor, </a:t>
            </a:r>
            <a:r>
              <a:rPr sz="2071" spc="-9" dirty="0">
                <a:latin typeface="Arial"/>
                <a:cs typeface="Arial"/>
              </a:rPr>
              <a:t>que pueda </a:t>
            </a:r>
            <a:r>
              <a:rPr sz="2071" dirty="0">
                <a:latin typeface="Arial"/>
                <a:cs typeface="Arial"/>
              </a:rPr>
              <a:t>formar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parte del circuito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que exista una diferencia de tensiones entre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dos puntos de contacto. Debido a que la electricidad es el tipo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energía más utilizada, a veces caemos en la despreocupación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olvidándonos de las mínimas medidas de prevención 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 uso.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riesgo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daños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personas </a:t>
            </a:r>
            <a:r>
              <a:rPr sz="2071" spc="-9" dirty="0">
                <a:latin typeface="Arial"/>
                <a:cs typeface="Arial"/>
              </a:rPr>
              <a:t> (paro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cardiaco,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respiratorio,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quemaduras,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etc.)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5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bienes, debido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riesgo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asociado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incendios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17" dirty="0">
                <a:latin typeface="Arial"/>
                <a:cs typeface="Arial"/>
              </a:rPr>
              <a:t>explosiones.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2927234"/>
            <a:ext cx="1783777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Electrocución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6" y="2925920"/>
            <a:ext cx="7653369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Contacto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directa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indirecta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conductor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encuentra energizado.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2804517"/>
            <a:ext cx="7868123" cy="52593"/>
            <a:chOff x="2514599" y="3739895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739895"/>
              <a:ext cx="4559806" cy="304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37551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7" y="4057983"/>
            <a:ext cx="2367778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Caídas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por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Contacto</a:t>
            </a:r>
            <a:r>
              <a:rPr sz="2071" b="1" spc="-12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Eléctrico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56376" y="4056668"/>
            <a:ext cx="7653369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Cuando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sorprenden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trabajador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sin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cinturón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seguridad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anclado.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338917" y="3935265"/>
            <a:ext cx="7868123" cy="52593"/>
            <a:chOff x="2514599" y="4395215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4395215"/>
              <a:ext cx="4559806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441045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842507" y="5188731"/>
            <a:ext cx="1799115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Quemaduras /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Laceraciones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56375" y="5187418"/>
            <a:ext cx="765446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producen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5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altas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temperaturas</a:t>
            </a:r>
            <a:r>
              <a:rPr sz="2071" spc="52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5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5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onda</a:t>
            </a:r>
            <a:r>
              <a:rPr sz="2071" spc="5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expansiva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generadas 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arco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eléctrico.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338917" y="5066013"/>
            <a:ext cx="7868123" cy="52593"/>
            <a:chOff x="2514599" y="5050535"/>
            <a:chExt cx="4559935" cy="3048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050535"/>
              <a:ext cx="4559806" cy="3047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062215" y="506577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4338917" y="6196762"/>
            <a:ext cx="7868123" cy="52593"/>
            <a:chOff x="2514599" y="5705855"/>
            <a:chExt cx="4559935" cy="30480"/>
          </a:xfrm>
        </p:grpSpPr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5705855"/>
              <a:ext cx="4559806" cy="3047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062215" y="572109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40</a:t>
            </a:fld>
            <a:r>
              <a:rPr spc="-17" dirty="0"/>
              <a:t>-99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6"/>
            <a:ext cx="10269867" cy="1082346"/>
          </a:xfrm>
          <a:prstGeom prst="rect">
            <a:avLst/>
          </a:prstGeom>
        </p:spPr>
        <p:txBody>
          <a:bodyPr vert="horz" wrap="square" lIns="0" tIns="55878" rIns="0" bIns="0" rtlCol="0">
            <a:spAutoFit/>
          </a:bodyPr>
          <a:lstStyle/>
          <a:p>
            <a:pPr marL="21914" marR="8766">
              <a:lnSpc>
                <a:spcPts val="3969"/>
              </a:lnSpc>
              <a:spcBef>
                <a:spcPts val="438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Factores</a:t>
            </a:r>
            <a:r>
              <a:rPr sz="3451" b="1" spc="41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Técnicos</a:t>
            </a:r>
            <a:r>
              <a:rPr sz="3451" b="1" spc="42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que</a:t>
            </a:r>
            <a:r>
              <a:rPr sz="3451" b="1" spc="42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Intervienen</a:t>
            </a:r>
            <a:r>
              <a:rPr sz="3451" b="1" spc="42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sz="3451" b="1" spc="42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</a:t>
            </a:r>
            <a:r>
              <a:rPr sz="3451" b="1" spc="42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Riesgo </a:t>
            </a:r>
            <a:r>
              <a:rPr sz="3451" b="1" spc="-93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Lesiones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por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Electricidad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54270"/>
            <a:ext cx="203359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Intensidad</a:t>
            </a:r>
            <a:r>
              <a:rPr sz="2071" b="1" spc="-8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8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la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Corriente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-755585"/>
            <a:ext cx="7653369" cy="140057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9861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Se ha demostrado experimentalmente que es la intensidad </a:t>
            </a:r>
            <a:r>
              <a:rPr sz="2071" spc="-17" dirty="0">
                <a:latin typeface="Arial"/>
                <a:cs typeface="Arial"/>
              </a:rPr>
              <a:t>que </a:t>
            </a:r>
            <a:r>
              <a:rPr sz="2071" spc="-9" dirty="0">
                <a:latin typeface="Arial"/>
                <a:cs typeface="Arial"/>
              </a:rPr>
              <a:t> atraviesa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cuerpo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humano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puede </a:t>
            </a:r>
            <a:r>
              <a:rPr sz="2071" spc="-9" dirty="0">
                <a:latin typeface="Arial"/>
                <a:cs typeface="Arial"/>
              </a:rPr>
              <a:t> ocasionar lesiones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debido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accidente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eléctrico.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este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sentido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dice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partir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1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mA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alterna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56376" y="585533"/>
            <a:ext cx="7655560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ya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comienzan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percibir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hormigueos,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5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hasta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intensidades de 10 mA del mismo tipo de corriente, la </a:t>
            </a:r>
            <a:r>
              <a:rPr sz="2071" spc="-17" dirty="0">
                <a:latin typeface="Arial"/>
                <a:cs typeface="Arial"/>
              </a:rPr>
              <a:t>persona </a:t>
            </a:r>
            <a:r>
              <a:rPr sz="2071" spc="-9" dirty="0">
                <a:latin typeface="Arial"/>
                <a:cs typeface="Arial"/>
              </a:rPr>
              <a:t> aún 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capaz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soltar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conductor.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842507" y="2020004"/>
            <a:ext cx="1741045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Nivel de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Exposición al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Riesgo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56375" y="2018690"/>
            <a:ext cx="7654464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No se puede hablar de valores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intensidad sin relacionarlos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5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tiempo</a:t>
            </a:r>
            <a:r>
              <a:rPr sz="2071" spc="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544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circulación</a:t>
            </a:r>
            <a:r>
              <a:rPr sz="2071" spc="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cuerpo</a:t>
            </a:r>
            <a:r>
              <a:rPr sz="2071" spc="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humano.</a:t>
            </a:r>
            <a:r>
              <a:rPr sz="2071" spc="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544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esta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forma, para cada intensidad de corriente se establecen, según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tiempo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niveles: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7820" y="3378216"/>
            <a:ext cx="7473676" cy="3736468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7583" marR="8766" indent="-466765" algn="just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Nivel de seguridad: Abarca desde la </a:t>
            </a:r>
            <a:r>
              <a:rPr sz="2071" dirty="0">
                <a:latin typeface="Arial"/>
                <a:cs typeface="Arial"/>
              </a:rPr>
              <a:t>mínima </a:t>
            </a:r>
            <a:r>
              <a:rPr sz="2071" spc="-9" dirty="0">
                <a:latin typeface="Arial"/>
                <a:cs typeface="Arial"/>
              </a:rPr>
              <a:t>percepción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 hasta el momento en que no es posible soltarse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voluntariamente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conductor.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dicho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periodo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se </a:t>
            </a:r>
            <a:r>
              <a:rPr sz="2071" spc="-9" dirty="0">
                <a:latin typeface="Arial"/>
                <a:cs typeface="Arial"/>
              </a:rPr>
              <a:t> produce afectación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cardiaca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ni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nerviosa.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Nivel de intensidad soportable: Se </a:t>
            </a:r>
            <a:r>
              <a:rPr sz="2071" dirty="0">
                <a:latin typeface="Arial"/>
                <a:cs typeface="Arial"/>
              </a:rPr>
              <a:t>produce </a:t>
            </a:r>
            <a:r>
              <a:rPr sz="2071" spc="-9" dirty="0">
                <a:latin typeface="Arial"/>
                <a:cs typeface="Arial"/>
              </a:rPr>
              <a:t>aumento de la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sanguínea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alteraciones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ritmo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cardiaco,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pudiéndose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llegar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paro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cardiaco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reversible.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Además,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nivel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consciencia</a:t>
            </a:r>
            <a:r>
              <a:rPr sz="2071" dirty="0">
                <a:latin typeface="Arial"/>
                <a:cs typeface="Arial"/>
              </a:rPr>
              <a:t> va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disminuyendo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llegándose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coma 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encima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50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mA.</a:t>
            </a:r>
            <a:endParaRPr sz="2071">
              <a:latin typeface="Arial"/>
              <a:cs typeface="Arial"/>
            </a:endParaRPr>
          </a:p>
          <a:p>
            <a:pPr marL="487583" marR="9861" indent="-466765" algn="just">
              <a:lnSpc>
                <a:spcPts val="2364"/>
              </a:lnSpc>
              <a:spcBef>
                <a:spcPts val="1191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Nivel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intensidad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insoportable: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coma </a:t>
            </a:r>
            <a:r>
              <a:rPr sz="2071" spc="-9" dirty="0">
                <a:latin typeface="Arial"/>
                <a:cs typeface="Arial"/>
              </a:rPr>
              <a:t> persistente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paro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cardiaco.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338917" y="1897290"/>
            <a:ext cx="7868123" cy="52593"/>
            <a:chOff x="2514599" y="3214116"/>
            <a:chExt cx="4559935" cy="3048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214116"/>
              <a:ext cx="4559806" cy="3047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062215" y="322935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842506" y="7530433"/>
            <a:ext cx="2384213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Recorrido de la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Corriente Eléctrica</a:t>
            </a:r>
            <a:endParaRPr sz="2071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56375" y="7529117"/>
            <a:ext cx="7654464" cy="3560138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Las consecuencias del contacto dependerán de los órganos </a:t>
            </a:r>
            <a:r>
              <a:rPr sz="2071" dirty="0">
                <a:latin typeface="Arial"/>
                <a:cs typeface="Arial"/>
              </a:rPr>
              <a:t>del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cuerpo humano que atraviese la corriente. Las mayores </a:t>
            </a:r>
            <a:r>
              <a:rPr sz="2071" spc="-17" dirty="0">
                <a:latin typeface="Arial"/>
                <a:cs typeface="Arial"/>
              </a:rPr>
              <a:t>lesiones </a:t>
            </a:r>
            <a:r>
              <a:rPr sz="2071" spc="-9" dirty="0">
                <a:latin typeface="Arial"/>
                <a:cs typeface="Arial"/>
              </a:rPr>
              <a:t> se</a:t>
            </a:r>
            <a:r>
              <a:rPr sz="2071" dirty="0">
                <a:latin typeface="Arial"/>
                <a:cs typeface="Arial"/>
              </a:rPr>
              <a:t> producen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circula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siguientes </a:t>
            </a:r>
            <a:r>
              <a:rPr sz="2071" dirty="0">
                <a:latin typeface="Arial"/>
                <a:cs typeface="Arial"/>
              </a:rPr>
              <a:t> direcciones: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1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Mano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izquierda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–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pie</a:t>
            </a:r>
            <a:r>
              <a:rPr sz="2071" spc="-17" dirty="0">
                <a:latin typeface="Arial"/>
                <a:cs typeface="Arial"/>
              </a:rPr>
              <a:t> derecho.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0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Mano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derecha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–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pie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izquierdo.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Manos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–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cabeza.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0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Mano derecha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–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tórax</a:t>
            </a:r>
            <a:r>
              <a:rPr sz="2071" spc="5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(corazón)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–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mano</a:t>
            </a:r>
            <a:r>
              <a:rPr sz="2071" spc="56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izquierda.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Pie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derecho – pie</a:t>
            </a:r>
            <a:r>
              <a:rPr sz="2071" spc="56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izquierdo.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338917" y="7407714"/>
            <a:ext cx="7868123" cy="52593"/>
            <a:chOff x="2514599" y="6407657"/>
            <a:chExt cx="4559935" cy="30480"/>
          </a:xfrm>
        </p:grpSpPr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407657"/>
              <a:ext cx="4559806" cy="3047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062215" y="642289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1286881" y="11528810"/>
            <a:ext cx="825052" cy="28771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1726" i="1" dirty="0">
                <a:latin typeface="Arial"/>
                <a:cs typeface="Arial"/>
              </a:rPr>
              <a:t>Sigue…</a:t>
            </a:r>
            <a:endParaRPr sz="1726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338917" y="11403463"/>
            <a:ext cx="7868123" cy="52593"/>
            <a:chOff x="2514599" y="8723375"/>
            <a:chExt cx="4559935" cy="30480"/>
          </a:xfrm>
        </p:grpSpPr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8723375"/>
              <a:ext cx="4559806" cy="3047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062215" y="873861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41</a:t>
            </a:fld>
            <a:r>
              <a:rPr spc="-17" dirty="0"/>
              <a:t>-99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0"/>
            <a:ext cx="10269867" cy="1082346"/>
          </a:xfrm>
          <a:prstGeom prst="rect">
            <a:avLst/>
          </a:prstGeom>
        </p:spPr>
        <p:txBody>
          <a:bodyPr vert="horz" wrap="square" lIns="0" tIns="55878" rIns="0" bIns="0" rtlCol="0">
            <a:spAutoFit/>
          </a:bodyPr>
          <a:lstStyle/>
          <a:p>
            <a:pPr marL="21914" marR="8766">
              <a:lnSpc>
                <a:spcPts val="3969"/>
              </a:lnSpc>
              <a:spcBef>
                <a:spcPts val="438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Factores</a:t>
            </a:r>
            <a:r>
              <a:rPr sz="3451" b="1" spc="41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Técnicos</a:t>
            </a:r>
            <a:r>
              <a:rPr sz="3451" b="1" spc="42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que</a:t>
            </a:r>
            <a:r>
              <a:rPr sz="3451" b="1" spc="42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Intervienen</a:t>
            </a:r>
            <a:r>
              <a:rPr sz="3451" b="1" spc="42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sz="3451" b="1" spc="42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</a:t>
            </a:r>
            <a:r>
              <a:rPr sz="3451" b="1" spc="42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Riesgo </a:t>
            </a:r>
            <a:r>
              <a:rPr sz="3451" b="1" spc="-93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Lesiones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por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Electricidad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79256"/>
            <a:ext cx="5055496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  <a:tabLst>
                <a:tab pos="2635140" algn="l"/>
                <a:tab pos="4082550" algn="l"/>
              </a:tabLst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Naturaleza de la	Corriente	alterna</a:t>
            </a:r>
            <a:r>
              <a:rPr sz="2071" b="1" dirty="0">
                <a:latin typeface="Arial"/>
                <a:cs typeface="Arial"/>
              </a:rPr>
              <a:t>: 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Corriente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33670" y="-780570"/>
            <a:ext cx="4976607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622353" algn="l"/>
                <a:tab pos="2465308" algn="l"/>
                <a:tab pos="4192120" algn="l"/>
                <a:tab pos="4748731" algn="l"/>
              </a:tabLst>
            </a:pPr>
            <a:r>
              <a:rPr sz="2071" spc="-9" dirty="0">
                <a:latin typeface="Arial"/>
                <a:cs typeface="Arial"/>
              </a:rPr>
              <a:t>Su	</a:t>
            </a:r>
            <a:r>
              <a:rPr sz="2071" spc="9" dirty="0">
                <a:latin typeface="Arial"/>
                <a:cs typeface="Arial"/>
              </a:rPr>
              <a:t>c</a:t>
            </a:r>
            <a:r>
              <a:rPr sz="2071" spc="-17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racterística	</a:t>
            </a:r>
            <a:r>
              <a:rPr sz="2071" spc="-9" dirty="0">
                <a:latin typeface="Arial"/>
                <a:cs typeface="Arial"/>
              </a:rPr>
              <a:t>fundamental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la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56376" y="-478161"/>
            <a:ext cx="7651177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frecuencia,</a:t>
            </a:r>
            <a:r>
              <a:rPr sz="2071" spc="7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7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tal</a:t>
            </a:r>
            <a:r>
              <a:rPr sz="2071" spc="7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modo</a:t>
            </a:r>
            <a:r>
              <a:rPr sz="2071" spc="7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7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esa</a:t>
            </a:r>
            <a:r>
              <a:rPr sz="2071" spc="76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alternancia</a:t>
            </a:r>
            <a:r>
              <a:rPr sz="2071" spc="76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7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76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sistema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56375" y="-175752"/>
            <a:ext cx="7654464" cy="26336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cardiaco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nervioso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espasmos,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convulsiones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alteraciones del ritmo cardiaco. Las altas frecuencias son </a:t>
            </a:r>
            <a:r>
              <a:rPr sz="2071" spc="-17" dirty="0">
                <a:latin typeface="Arial"/>
                <a:cs typeface="Arial"/>
              </a:rPr>
              <a:t>menos </a:t>
            </a:r>
            <a:r>
              <a:rPr sz="2071" spc="-9" dirty="0">
                <a:latin typeface="Arial"/>
                <a:cs typeface="Arial"/>
              </a:rPr>
              <a:t> peligrosas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bajas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(sólo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percepción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calor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frecuencias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superiores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10.000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Hz).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Por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debajo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10.000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Hz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efectos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similares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continua.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Corriente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continua</a:t>
            </a:r>
            <a:r>
              <a:rPr sz="2071" b="1" spc="-9" dirty="0">
                <a:latin typeface="Arial"/>
                <a:cs typeface="Arial"/>
              </a:rPr>
              <a:t>:</a:t>
            </a:r>
            <a:r>
              <a:rPr sz="2071" b="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Suele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actuar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calentamiento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generalmente no es tan peligrosa como la alterna, pero puede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inducir riesgo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embolia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muerte.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842506" y="2902254"/>
            <a:ext cx="2088378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Resistencia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 Eléctrica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del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Cuerp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Humano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56375" y="2900940"/>
            <a:ext cx="7654464" cy="4788038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valor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máximo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16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establece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3.000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Ohmios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mínimo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500</a:t>
            </a:r>
            <a:r>
              <a:rPr sz="2071" dirty="0">
                <a:latin typeface="Arial"/>
                <a:cs typeface="Arial"/>
              </a:rPr>
              <a:t> Ohmios.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piel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tiene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gran </a:t>
            </a:r>
            <a:r>
              <a:rPr sz="2071" spc="-9" dirty="0">
                <a:latin typeface="Arial"/>
                <a:cs typeface="Arial"/>
              </a:rPr>
              <a:t> resistencia, del orden de 4.000 Ohmios para la corriente alterna.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el caso de piel húmeda se reducen los niveles de </a:t>
            </a:r>
            <a:r>
              <a:rPr sz="2071" spc="-17" dirty="0">
                <a:latin typeface="Arial"/>
                <a:cs typeface="Arial"/>
              </a:rPr>
              <a:t>resistencia </a:t>
            </a:r>
            <a:r>
              <a:rPr sz="2071" spc="-9" dirty="0">
                <a:latin typeface="Arial"/>
                <a:cs typeface="Arial"/>
              </a:rPr>
              <a:t> hasta 1500 Ohmios, con lo que sólo con 100 </a:t>
            </a:r>
            <a:r>
              <a:rPr sz="2071" dirty="0">
                <a:latin typeface="Arial"/>
                <a:cs typeface="Arial"/>
              </a:rPr>
              <a:t>V </a:t>
            </a:r>
            <a:r>
              <a:rPr sz="2071" spc="-9" dirty="0">
                <a:latin typeface="Arial"/>
                <a:cs typeface="Arial"/>
              </a:rPr>
              <a:t>la intensidad </a:t>
            </a:r>
            <a:r>
              <a:rPr sz="2071" spc="-17" dirty="0">
                <a:latin typeface="Arial"/>
                <a:cs typeface="Arial"/>
              </a:rPr>
              <a:t>que </a:t>
            </a:r>
            <a:r>
              <a:rPr sz="2071" spc="-9" dirty="0">
                <a:latin typeface="Arial"/>
                <a:cs typeface="Arial"/>
              </a:rPr>
              <a:t> atraviesa el organismo puede producir la muerte. La </a:t>
            </a:r>
            <a:r>
              <a:rPr sz="2071" spc="-17" dirty="0">
                <a:latin typeface="Arial"/>
                <a:cs typeface="Arial"/>
              </a:rPr>
              <a:t>sudoración </a:t>
            </a:r>
            <a:r>
              <a:rPr sz="2071" spc="-9" dirty="0">
                <a:latin typeface="Arial"/>
                <a:cs typeface="Arial"/>
              </a:rPr>
              <a:t> también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4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factor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disminuir</a:t>
            </a:r>
            <a:r>
              <a:rPr sz="2071" spc="43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43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43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piel.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La resistencia en el interior del organismo es, en general, </a:t>
            </a:r>
            <a:r>
              <a:rPr sz="2071" spc="-17" dirty="0">
                <a:latin typeface="Arial"/>
                <a:cs typeface="Arial"/>
              </a:rPr>
              <a:t>1.000 </a:t>
            </a:r>
            <a:r>
              <a:rPr sz="2071" spc="-9" dirty="0">
                <a:latin typeface="Arial"/>
                <a:cs typeface="Arial"/>
              </a:rPr>
              <a:t> veces menor que la de la piel, siendo menor para la corriente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alterna. En el interior del organismo la resistencia disminuye </a:t>
            </a:r>
            <a:r>
              <a:rPr sz="2071" spc="-17" dirty="0">
                <a:latin typeface="Arial"/>
                <a:cs typeface="Arial"/>
              </a:rPr>
              <a:t>en </a:t>
            </a:r>
            <a:r>
              <a:rPr sz="2071" spc="-9" dirty="0">
                <a:latin typeface="Arial"/>
                <a:cs typeface="Arial"/>
              </a:rPr>
              <a:t> proporción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directa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cantidad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agua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presentan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distintos tejidos; </a:t>
            </a:r>
            <a:r>
              <a:rPr sz="2071" dirty="0">
                <a:latin typeface="Arial"/>
                <a:cs typeface="Arial"/>
              </a:rPr>
              <a:t>así, </a:t>
            </a:r>
            <a:r>
              <a:rPr sz="2071" spc="-9" dirty="0">
                <a:latin typeface="Arial"/>
                <a:cs typeface="Arial"/>
              </a:rPr>
              <a:t>de mayor a menor resistencia tenemos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huesos, el tendón, la grasa, la piel, los músculos, la sangre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nervios.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338917" y="2779535"/>
            <a:ext cx="7868123" cy="52593"/>
            <a:chOff x="2514599" y="3725417"/>
            <a:chExt cx="4559935" cy="3048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725417"/>
              <a:ext cx="4559806" cy="3047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062215" y="37406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842506" y="8095803"/>
            <a:ext cx="1330163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Tipos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Contactos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Eléctricos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56375" y="8094489"/>
            <a:ext cx="7654464" cy="171027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 contacto eléctrico se puede producir de dos formas: directo 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indirecto.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 Contacto directo </a:t>
            </a:r>
            <a:r>
              <a:rPr sz="2071" spc="-9" dirty="0">
                <a:latin typeface="Arial"/>
                <a:cs typeface="Arial"/>
              </a:rPr>
              <a:t>tiene lugar con las partes activas del equipo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aparato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están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diseñadas</a:t>
            </a:r>
            <a:r>
              <a:rPr sz="2071" dirty="0">
                <a:latin typeface="Arial"/>
                <a:cs typeface="Arial"/>
              </a:rPr>
              <a:t> para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llevar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(clavijas,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claves metálicos,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barras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distribución, etc.).</a:t>
            </a:r>
            <a:endParaRPr sz="2071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56375" y="9869501"/>
            <a:ext cx="7654464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El</a:t>
            </a:r>
            <a:r>
              <a:rPr sz="2071" b="1" spc="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indirecto</a:t>
            </a:r>
            <a:r>
              <a:rPr sz="2071" b="1" spc="56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tocar</a:t>
            </a:r>
            <a:r>
              <a:rPr sz="2071" spc="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ciertas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partes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habitualmente no están diseñadas para el paso de la </a:t>
            </a:r>
            <a:r>
              <a:rPr sz="2071" spc="-17" dirty="0">
                <a:latin typeface="Arial"/>
                <a:cs typeface="Arial"/>
              </a:rPr>
              <a:t>corriente </a:t>
            </a:r>
            <a:r>
              <a:rPr sz="2071" spc="-9" dirty="0">
                <a:latin typeface="Arial"/>
                <a:cs typeface="Arial"/>
              </a:rPr>
              <a:t> eléctrica,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pero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pueden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quedar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algún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defecto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deterioro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(partes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metálicas 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accesorios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conducción).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338917" y="7971773"/>
            <a:ext cx="7868123" cy="52593"/>
            <a:chOff x="2514599" y="6734555"/>
            <a:chExt cx="4559935" cy="30480"/>
          </a:xfrm>
        </p:grpSpPr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734555"/>
              <a:ext cx="4559806" cy="3047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062215" y="674979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4338917" y="11482352"/>
            <a:ext cx="7868123" cy="52593"/>
            <a:chOff x="2514599" y="8769095"/>
            <a:chExt cx="4559935" cy="30480"/>
          </a:xfrm>
        </p:grpSpPr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8769095"/>
              <a:ext cx="4559806" cy="3047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062215" y="87843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42</a:t>
            </a:fld>
            <a:r>
              <a:rPr spc="-17" dirty="0"/>
              <a:t>-99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57478" y="1494954"/>
            <a:ext cx="9786670" cy="7595297"/>
            <a:chOff x="1366266" y="2980944"/>
            <a:chExt cx="5671820" cy="44018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3124" y="4424172"/>
              <a:ext cx="1845564" cy="7924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30724" y="2980944"/>
              <a:ext cx="73151" cy="335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0430" y="3030728"/>
              <a:ext cx="2698242" cy="22225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3124" y="4424172"/>
              <a:ext cx="1845564" cy="7924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5936427" y="1494955"/>
            <a:ext cx="6191723" cy="3921461"/>
            <a:chOff x="3440429" y="2980944"/>
            <a:chExt cx="3588385" cy="2272665"/>
          </a:xfrm>
        </p:grpSpPr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3123" y="4424172"/>
              <a:ext cx="1845564" cy="79247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30723" y="2980944"/>
              <a:ext cx="73151" cy="3352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0429" y="3030728"/>
              <a:ext cx="2698242" cy="2222500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28" name="object 28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30" name="object 30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31" name="object 31"/>
          <p:cNvSpPr txBox="1"/>
          <p:nvPr/>
        </p:nvSpPr>
        <p:spPr>
          <a:xfrm>
            <a:off x="1842507" y="-2268947"/>
            <a:ext cx="2941918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Electrocución</a:t>
            </a:r>
            <a:endParaRPr sz="3451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42507" y="-754270"/>
            <a:ext cx="1667633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Efectos</a:t>
            </a:r>
            <a:r>
              <a:rPr sz="2071" b="1" spc="-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la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Corriente</a:t>
            </a:r>
            <a:endParaRPr sz="2071">
              <a:latin typeface="Arial"/>
              <a:cs typeface="Arial"/>
            </a:endParaRPr>
          </a:p>
        </p:txBody>
      </p:sp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4399398" y="-694227"/>
          <a:ext cx="7770607" cy="65083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4719"/>
                <a:gridCol w="5879453"/>
              </a:tblGrid>
              <a:tr h="576331"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2100" b="1" dirty="0">
                          <a:latin typeface="Arial"/>
                          <a:cs typeface="Arial"/>
                        </a:rPr>
                        <a:t>Intensidad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9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2100" b="1" spc="-5" dirty="0">
                          <a:latin typeface="Arial"/>
                          <a:cs typeface="Arial"/>
                        </a:rPr>
                        <a:t>Efecto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19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</a:tr>
              <a:tr h="59320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7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mA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mA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15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mA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15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20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mA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mA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mA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mA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17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más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368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 algn="just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produce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ninguna sensación.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0800" marR="18415" algn="just">
                        <a:lnSpc>
                          <a:spcPct val="95700"/>
                        </a:lnSpc>
                        <a:spcBef>
                          <a:spcPts val="605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Produce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choque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indoloro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y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individuo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puede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soltar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a 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voluntad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los conductores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por que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pierde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el control de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los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músculos.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0800" marR="17780" algn="just">
                        <a:lnSpc>
                          <a:spcPts val="1150"/>
                        </a:lnSpc>
                        <a:spcBef>
                          <a:spcPts val="630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Produce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choque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doloroso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pero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sin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pérdida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del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control 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muscular.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0800" marR="17145" algn="just">
                        <a:lnSpc>
                          <a:spcPct val="95700"/>
                        </a:lnSpc>
                        <a:spcBef>
                          <a:spcPts val="570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Choque doloroso,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con pérdida del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control de los músculos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afectados.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El individuo no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puede soltar los conductores.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Puede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perecer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prolonga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el tiempo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contacto.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0800" marR="18415" algn="just">
                        <a:lnSpc>
                          <a:spcPts val="1150"/>
                        </a:lnSpc>
                        <a:spcBef>
                          <a:spcPts val="64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Puede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causar choque doloroso, acompañado de fuertes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contracciones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musculares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dificultad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para respirar.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0800" marR="17145" algn="just">
                        <a:lnSpc>
                          <a:spcPts val="1150"/>
                        </a:lnSpc>
                        <a:spcBef>
                          <a:spcPts val="61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Puede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causar fibrilación ventricular,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es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decir, pérdida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coordinación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de las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contracciones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del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corazón.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No tiene 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remedio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mata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instantáneamente.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0800" algn="just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Mata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siempre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 la victima por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fibrilación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ventricular.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0800" marR="17780" algn="just">
                        <a:lnSpc>
                          <a:spcPct val="95800"/>
                        </a:lnSpc>
                        <a:spcBef>
                          <a:spcPts val="770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Produce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quemaduras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graves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y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fuertes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contracciones </a:t>
                      </a:r>
                      <a:r>
                        <a:rPr sz="17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musculares que oprimen el corazón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y lo paralizan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durante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el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choque.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(Esta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circunstancia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evita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fibrilación </a:t>
                      </a:r>
                      <a:r>
                        <a:rPr sz="17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ventricular).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368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34" name="object 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253453" y="-876989"/>
            <a:ext cx="8036200" cy="52589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842506" y="6180107"/>
            <a:ext cx="2149736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Circulación</a:t>
            </a:r>
            <a:r>
              <a:rPr sz="2071" b="1" spc="-8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8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la </a:t>
            </a:r>
            <a:r>
              <a:rPr sz="2071" b="1" spc="-56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Corriente por el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Cuerpo</a:t>
            </a:r>
            <a:r>
              <a:rPr sz="2071" b="1" spc="-8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Humano</a:t>
            </a:r>
            <a:endParaRPr sz="2071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936868" y="11314495"/>
            <a:ext cx="11723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dirty="0">
                <a:latin typeface="Arial"/>
                <a:cs typeface="Arial"/>
              </a:rPr>
              <a:t>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253453" y="6057391"/>
            <a:ext cx="8036200" cy="52591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237675" y="12021431"/>
            <a:ext cx="8078274" cy="52591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032410" y="6221744"/>
            <a:ext cx="4574269" cy="5381571"/>
          </a:xfrm>
          <a:prstGeom prst="rect">
            <a:avLst/>
          </a:prstGeom>
        </p:spPr>
      </p:pic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43</a:t>
            </a:fld>
            <a:r>
              <a:rPr spc="-17" dirty="0"/>
              <a:t>-99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29"/>
            <a:ext cx="3016424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Arco</a:t>
            </a:r>
            <a:r>
              <a:rPr sz="3451" b="1" spc="-6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Eléctrico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1929504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Características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70912" y="-759533"/>
            <a:ext cx="7823200" cy="953156"/>
          </a:xfrm>
          <a:prstGeom prst="rect">
            <a:avLst/>
          </a:prstGeom>
        </p:spPr>
        <p:txBody>
          <a:bodyPr vert="horz" wrap="square" lIns="0" tIns="35062" rIns="0" bIns="0" rtlCol="0">
            <a:spAutoFit/>
          </a:bodyPr>
          <a:lstStyle/>
          <a:p>
            <a:pPr marL="21914" marR="8766" algn="just">
              <a:lnSpc>
                <a:spcPct val="95600"/>
              </a:lnSpc>
              <a:spcBef>
                <a:spcPts val="276"/>
              </a:spcBef>
            </a:pPr>
            <a:r>
              <a:rPr sz="2071" spc="-9" dirty="0">
                <a:latin typeface="Arial"/>
                <a:cs typeface="Arial"/>
              </a:rPr>
              <a:t>El arco eléctrico produce calor de hasta 15.000 </a:t>
            </a:r>
            <a:r>
              <a:rPr sz="2071" spc="-9" dirty="0">
                <a:latin typeface="Symbol"/>
                <a:cs typeface="Symbol"/>
              </a:rPr>
              <a:t></a:t>
            </a:r>
            <a:r>
              <a:rPr sz="2071" spc="-9" dirty="0">
                <a:latin typeface="Arial"/>
                <a:cs typeface="Arial"/>
              </a:rPr>
              <a:t>C, resultando una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exposición extremadamente intensa de calor al </a:t>
            </a:r>
            <a:r>
              <a:rPr sz="2071" dirty="0">
                <a:latin typeface="Arial"/>
                <a:cs typeface="Arial"/>
              </a:rPr>
              <a:t>cuerpo y </a:t>
            </a:r>
            <a:r>
              <a:rPr sz="2071" spc="-9" dirty="0">
                <a:latin typeface="Arial"/>
                <a:cs typeface="Arial"/>
              </a:rPr>
              <a:t>a la ropa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persona.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253452" y="-901969"/>
            <a:ext cx="8053294" cy="52593"/>
            <a:chOff x="2465069" y="1591818"/>
            <a:chExt cx="4667250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5069" y="1591818"/>
              <a:ext cx="4667249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120127" y="160705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673626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84862" y="712633"/>
            <a:ext cx="7591789" cy="741165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53453" y="550911"/>
            <a:ext cx="8036200" cy="5258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53453" y="8488500"/>
            <a:ext cx="8036200" cy="52591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44</a:t>
            </a:fld>
            <a:r>
              <a:rPr spc="-17" dirty="0"/>
              <a:t>-99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6"/>
            <a:ext cx="6644242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Equipos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Seguridad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Personal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2548" y="-755584"/>
            <a:ext cx="7742119" cy="3867914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65742" marR="52593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Con el fin de disminuir el riesgos eléctrico el personal que </a:t>
            </a:r>
            <a:r>
              <a:rPr sz="2071" dirty="0">
                <a:latin typeface="Arial"/>
                <a:cs typeface="Arial"/>
              </a:rPr>
              <a:t>labora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el área eléctrica debe usar equipos de protección personal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individual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adecuados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actividades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operación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 de equipos eléctricos, algunos de estos </a:t>
            </a:r>
            <a:r>
              <a:rPr sz="2071" spc="-17" dirty="0">
                <a:latin typeface="Arial"/>
                <a:cs typeface="Arial"/>
              </a:rPr>
              <a:t>equipos </a:t>
            </a:r>
            <a:r>
              <a:rPr sz="2071" spc="-9" dirty="0">
                <a:latin typeface="Arial"/>
                <a:cs typeface="Arial"/>
              </a:rPr>
              <a:t> básicos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protección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son:</a:t>
            </a:r>
            <a:endParaRPr sz="2071">
              <a:latin typeface="Arial"/>
              <a:cs typeface="Arial"/>
            </a:endParaRPr>
          </a:p>
          <a:p>
            <a:pPr marL="713294" indent="-467861">
              <a:spcBef>
                <a:spcPts val="1009"/>
              </a:spcBef>
              <a:buFont typeface="Sylfaen"/>
              <a:buChar char="-"/>
              <a:tabLst>
                <a:tab pos="713294" algn="l"/>
                <a:tab pos="714392" algn="l"/>
              </a:tabLst>
            </a:pPr>
            <a:r>
              <a:rPr sz="2071" spc="-9" dirty="0">
                <a:latin typeface="Arial"/>
                <a:cs typeface="Arial"/>
              </a:rPr>
              <a:t>Casco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dieléctrico.</a:t>
            </a:r>
            <a:endParaRPr sz="2071">
              <a:latin typeface="Arial"/>
              <a:cs typeface="Arial"/>
            </a:endParaRPr>
          </a:p>
          <a:p>
            <a:pPr marL="713294" indent="-467861">
              <a:spcBef>
                <a:spcPts val="1078"/>
              </a:spcBef>
              <a:buFont typeface="Sylfaen"/>
              <a:buChar char="-"/>
              <a:tabLst>
                <a:tab pos="713294" algn="l"/>
                <a:tab pos="714392" algn="l"/>
              </a:tabLst>
            </a:pPr>
            <a:r>
              <a:rPr sz="2071" spc="-9" dirty="0">
                <a:latin typeface="Arial"/>
                <a:cs typeface="Arial"/>
              </a:rPr>
              <a:t>Botas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seguridad </a:t>
            </a:r>
            <a:r>
              <a:rPr sz="2071" spc="-17" dirty="0">
                <a:latin typeface="Arial"/>
                <a:cs typeface="Arial"/>
              </a:rPr>
              <a:t>dieléctrica.</a:t>
            </a:r>
            <a:endParaRPr sz="2071">
              <a:latin typeface="Arial"/>
              <a:cs typeface="Arial"/>
            </a:endParaRPr>
          </a:p>
          <a:p>
            <a:pPr marL="713294" indent="-467861">
              <a:spcBef>
                <a:spcPts val="1078"/>
              </a:spcBef>
              <a:buFont typeface="Sylfaen"/>
              <a:buChar char="-"/>
              <a:tabLst>
                <a:tab pos="713294" algn="l"/>
                <a:tab pos="714392" algn="l"/>
              </a:tabLst>
            </a:pPr>
            <a:r>
              <a:rPr sz="2071" spc="-9" dirty="0">
                <a:latin typeface="Arial"/>
                <a:cs typeface="Arial"/>
              </a:rPr>
              <a:t>Bragas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camisas  ignífugas</a:t>
            </a:r>
            <a:r>
              <a:rPr sz="2071" spc="-17" dirty="0">
                <a:latin typeface="Arial"/>
                <a:cs typeface="Arial"/>
              </a:rPr>
              <a:t> (nomex</a:t>
            </a:r>
            <a:r>
              <a:rPr sz="2071" spc="-26" baseline="38194" dirty="0">
                <a:latin typeface="Arial"/>
                <a:cs typeface="Arial"/>
              </a:rPr>
              <a:t>®</a:t>
            </a:r>
            <a:r>
              <a:rPr sz="2071" spc="-17" dirty="0">
                <a:latin typeface="Arial"/>
                <a:cs typeface="Arial"/>
              </a:rPr>
              <a:t>)</a:t>
            </a:r>
            <a:endParaRPr sz="2071">
              <a:latin typeface="Arial"/>
              <a:cs typeface="Arial"/>
            </a:endParaRPr>
          </a:p>
          <a:p>
            <a:pPr marL="713294" indent="-467861">
              <a:spcBef>
                <a:spcPts val="1078"/>
              </a:spcBef>
              <a:buFont typeface="Sylfaen"/>
              <a:buChar char="-"/>
              <a:tabLst>
                <a:tab pos="713294" algn="l"/>
                <a:tab pos="714392" algn="l"/>
              </a:tabLst>
            </a:pPr>
            <a:r>
              <a:rPr sz="2071" spc="-9" dirty="0">
                <a:latin typeface="Arial"/>
                <a:cs typeface="Arial"/>
              </a:rPr>
              <a:t>Guantes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neopreno con protectores de </a:t>
            </a:r>
            <a:r>
              <a:rPr sz="2071" spc="-17" dirty="0">
                <a:latin typeface="Arial"/>
                <a:cs typeface="Arial"/>
              </a:rPr>
              <a:t>cuero.</a:t>
            </a:r>
            <a:endParaRPr sz="2071">
              <a:latin typeface="Arial"/>
              <a:cs typeface="Arial"/>
            </a:endParaRPr>
          </a:p>
          <a:p>
            <a:pPr marL="713294" indent="-467861">
              <a:spcBef>
                <a:spcPts val="1061"/>
              </a:spcBef>
              <a:buFont typeface="Sylfaen"/>
              <a:buChar char="-"/>
              <a:tabLst>
                <a:tab pos="713294" algn="l"/>
                <a:tab pos="714392" algn="l"/>
              </a:tabLst>
            </a:pPr>
            <a:r>
              <a:rPr sz="2071" spc="-9" dirty="0">
                <a:latin typeface="Arial"/>
                <a:cs typeface="Arial"/>
              </a:rPr>
              <a:t>Lentes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seguridad.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3543888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338917" y="3421169"/>
            <a:ext cx="7868123" cy="52593"/>
            <a:chOff x="2514599" y="4097273"/>
            <a:chExt cx="4559935" cy="3048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097273"/>
              <a:ext cx="4559806" cy="3047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062215" y="411251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4338917" y="8576592"/>
            <a:ext cx="7868123" cy="52593"/>
            <a:chOff x="2514599" y="7085075"/>
            <a:chExt cx="4559935" cy="3048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7085075"/>
              <a:ext cx="4559806" cy="3047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062215" y="710031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7497" y="3584208"/>
            <a:ext cx="6170465" cy="4629492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45</a:t>
            </a:fld>
            <a:r>
              <a:rPr spc="-17" dirty="0"/>
              <a:t>-99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6"/>
            <a:ext cx="4355353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Cinco</a:t>
            </a:r>
            <a:r>
              <a:rPr sz="345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Reglas de</a:t>
            </a:r>
            <a:r>
              <a:rPr sz="345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Oro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-755585"/>
            <a:ext cx="7653369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Con el fin de preservar la seguridad de los trabajadores del </a:t>
            </a:r>
            <a:r>
              <a:rPr sz="2071" spc="-17" dirty="0">
                <a:latin typeface="Arial"/>
                <a:cs typeface="Arial"/>
              </a:rPr>
              <a:t>área </a:t>
            </a:r>
            <a:r>
              <a:rPr sz="2071" spc="-9" dirty="0">
                <a:latin typeface="Arial"/>
                <a:cs typeface="Arial"/>
              </a:rPr>
              <a:t> eléctrica se elaboro una lista de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cinco reglas simples, </a:t>
            </a:r>
            <a:r>
              <a:rPr sz="2071" spc="-17" dirty="0">
                <a:latin typeface="Arial"/>
                <a:cs typeface="Arial"/>
              </a:rPr>
              <a:t>llamadas </a:t>
            </a:r>
            <a:r>
              <a:rPr sz="2071" spc="-9" dirty="0">
                <a:latin typeface="Arial"/>
                <a:cs typeface="Arial"/>
              </a:rPr>
              <a:t> las “Cinco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Reglas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Oro”.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7" y="678885"/>
            <a:ext cx="1997436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1ª</a:t>
            </a:r>
            <a:r>
              <a:rPr sz="2071" b="1" spc="-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Regla</a:t>
            </a:r>
            <a:r>
              <a:rPr sz="2071" b="1" spc="-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Oro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5" y="677572"/>
            <a:ext cx="765446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Abrir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corte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visible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todas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fuentes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5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mediante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interruptores</a:t>
            </a:r>
            <a:r>
              <a:rPr sz="2071" dirty="0">
                <a:latin typeface="Arial"/>
                <a:cs typeface="Arial"/>
              </a:rPr>
              <a:t> y/o </a:t>
            </a:r>
            <a:r>
              <a:rPr sz="2071" spc="-9" dirty="0">
                <a:latin typeface="Arial"/>
                <a:cs typeface="Arial"/>
              </a:rPr>
              <a:t>seccionadores.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556170"/>
            <a:ext cx="7868123" cy="52593"/>
            <a:chOff x="2514599" y="2436876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436876"/>
              <a:ext cx="4559806" cy="3047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245211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7" y="1809635"/>
            <a:ext cx="1999627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2ª</a:t>
            </a:r>
            <a:r>
              <a:rPr sz="207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Regla</a:t>
            </a:r>
            <a:r>
              <a:rPr sz="2071" b="1" spc="-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Oro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56376" y="1808321"/>
            <a:ext cx="7653369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  <a:tabLst>
                <a:tab pos="2005117" algn="l"/>
                <a:tab pos="2409428" algn="l"/>
                <a:tab pos="3676048" algn="l"/>
                <a:tab pos="4228277" algn="l"/>
                <a:tab pos="4823238" algn="l"/>
                <a:tab pos="6104103" algn="l"/>
                <a:tab pos="6655236" algn="l"/>
                <a:tab pos="7498919" algn="l"/>
              </a:tabLst>
            </a:pPr>
            <a:r>
              <a:rPr sz="2071" spc="-17" dirty="0">
                <a:latin typeface="Arial"/>
                <a:cs typeface="Arial"/>
              </a:rPr>
              <a:t>Enclava</a:t>
            </a:r>
            <a:r>
              <a:rPr sz="2071" dirty="0">
                <a:latin typeface="Arial"/>
                <a:cs typeface="Arial"/>
              </a:rPr>
              <a:t>m</a:t>
            </a:r>
            <a:r>
              <a:rPr sz="2071" spc="-17" dirty="0">
                <a:latin typeface="Arial"/>
                <a:cs typeface="Arial"/>
              </a:rPr>
              <a:t>ient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bloqueo</a:t>
            </a:r>
            <a:r>
              <a:rPr sz="2071" spc="-9" dirty="0">
                <a:latin typeface="Arial"/>
                <a:cs typeface="Arial"/>
              </a:rPr>
              <a:t>,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d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lo</a:t>
            </a:r>
            <a:r>
              <a:rPr sz="2071" spc="-9" dirty="0">
                <a:latin typeface="Arial"/>
                <a:cs typeface="Arial"/>
              </a:rPr>
              <a:t>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aparato</a:t>
            </a:r>
            <a:r>
              <a:rPr sz="2071" spc="-9" dirty="0">
                <a:latin typeface="Arial"/>
                <a:cs typeface="Arial"/>
              </a:rPr>
              <a:t>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d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cort</a:t>
            </a:r>
            <a:r>
              <a:rPr sz="2071" dirty="0">
                <a:latin typeface="Arial"/>
                <a:cs typeface="Arial"/>
              </a:rPr>
              <a:t>e	y  </a:t>
            </a:r>
            <a:r>
              <a:rPr sz="2071" spc="-9" dirty="0">
                <a:latin typeface="Arial"/>
                <a:cs typeface="Arial"/>
              </a:rPr>
              <a:t>señalización 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mando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éstos.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338917" y="1686919"/>
            <a:ext cx="7868123" cy="52593"/>
            <a:chOff x="2514599" y="3092196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092196"/>
              <a:ext cx="4559806" cy="3047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31074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842507" y="2940382"/>
            <a:ext cx="1999627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3ª</a:t>
            </a:r>
            <a:r>
              <a:rPr sz="207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Regla</a:t>
            </a:r>
            <a:r>
              <a:rPr sz="2071" b="1" spc="-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Oro</a:t>
            </a:r>
            <a:endParaRPr sz="2071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56376" y="2939067"/>
            <a:ext cx="4530663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Verificación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la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ausencia de </a:t>
            </a:r>
            <a:r>
              <a:rPr sz="2071" spc="-17" dirty="0">
                <a:latin typeface="Arial"/>
                <a:cs typeface="Arial"/>
              </a:rPr>
              <a:t>tensión.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338917" y="2817665"/>
            <a:ext cx="7868123" cy="52593"/>
            <a:chOff x="2514599" y="3747515"/>
            <a:chExt cx="4559935" cy="3048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747515"/>
              <a:ext cx="4559806" cy="3047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062215" y="376275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842507" y="3768722"/>
            <a:ext cx="1999627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4ª</a:t>
            </a:r>
            <a:r>
              <a:rPr sz="207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Regla</a:t>
            </a:r>
            <a:r>
              <a:rPr sz="2071" b="1" spc="-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Oro</a:t>
            </a:r>
            <a:endParaRPr sz="2071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56376" y="3767408"/>
            <a:ext cx="5540885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Puesta a tierra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todas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fuentes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17" dirty="0">
                <a:latin typeface="Arial"/>
                <a:cs typeface="Arial"/>
              </a:rPr>
              <a:t>tensión.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338917" y="3646004"/>
            <a:ext cx="7868123" cy="52593"/>
            <a:chOff x="2514599" y="4227575"/>
            <a:chExt cx="4559935" cy="30480"/>
          </a:xfrm>
        </p:grpSpPr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227575"/>
              <a:ext cx="4559806" cy="3047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062215" y="424281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842507" y="4597059"/>
            <a:ext cx="1999627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5ª</a:t>
            </a:r>
            <a:r>
              <a:rPr sz="207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Regla</a:t>
            </a:r>
            <a:r>
              <a:rPr sz="2071" b="1" spc="-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Oro</a:t>
            </a:r>
            <a:endParaRPr sz="2071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56376" y="4595747"/>
            <a:ext cx="7653369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Colocar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señales</a:t>
            </a:r>
            <a:r>
              <a:rPr sz="2071" spc="11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seguridad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adecuadas,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delimitando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zona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trabajo.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338917" y="4474343"/>
            <a:ext cx="7868123" cy="52593"/>
            <a:chOff x="2514599" y="4707635"/>
            <a:chExt cx="4559935" cy="30480"/>
          </a:xfrm>
        </p:grpSpPr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707635"/>
              <a:ext cx="4559806" cy="3047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062215" y="472287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842506" y="5727809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338917" y="5605091"/>
            <a:ext cx="7868123" cy="52593"/>
            <a:chOff x="2514599" y="5362955"/>
            <a:chExt cx="4559935" cy="30480"/>
          </a:xfrm>
        </p:grpSpPr>
        <p:pic>
          <p:nvPicPr>
            <p:cNvPr id="40" name="object 4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362955"/>
              <a:ext cx="4559806" cy="30479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7062215" y="537819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4338917" y="11541519"/>
            <a:ext cx="7868123" cy="52593"/>
            <a:chOff x="2514599" y="8803385"/>
            <a:chExt cx="4559935" cy="30480"/>
          </a:xfrm>
        </p:grpSpPr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8803385"/>
              <a:ext cx="4559806" cy="3047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7062215" y="881862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45" name="object 4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53232" y="5769444"/>
            <a:ext cx="7453735" cy="5406554"/>
          </a:xfrm>
          <a:prstGeom prst="rect">
            <a:avLst/>
          </a:prstGeom>
        </p:spPr>
      </p:pic>
      <p:sp>
        <p:nvSpPr>
          <p:cNvPr id="46" name="object 46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46</a:t>
            </a:fld>
            <a:r>
              <a:rPr spc="-17" dirty="0"/>
              <a:t>-99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7507" y="260604"/>
              <a:ext cx="1828038" cy="44348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1"/>
            <a:ext cx="6768054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Seguridad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Sector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Eléctrico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168187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Internacional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80570"/>
            <a:ext cx="6475506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Occupational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Safety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and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Health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Administration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(OSHA)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6" y="-901969"/>
            <a:ext cx="7952491" cy="52593"/>
            <a:chOff x="2514599" y="1591818"/>
            <a:chExt cx="4608830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608575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110982" y="160705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7" y="49085"/>
            <a:ext cx="113841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Nacional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5" y="47771"/>
            <a:ext cx="7722397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dirty="0">
                <a:latin typeface="Arial"/>
                <a:cs typeface="Arial"/>
              </a:rPr>
              <a:t>Instituto</a:t>
            </a:r>
            <a:r>
              <a:rPr sz="2071" spc="4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Nacional</a:t>
            </a:r>
            <a:r>
              <a:rPr sz="2071" spc="4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4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Prevención,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Salud</a:t>
            </a:r>
            <a:r>
              <a:rPr sz="2071" spc="43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45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Seguridad</a:t>
            </a:r>
            <a:r>
              <a:rPr sz="2071" spc="438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Laborales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(INPSASEL).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6" y="-73630"/>
            <a:ext cx="7952491" cy="52593"/>
            <a:chOff x="2514599" y="2071878"/>
            <a:chExt cx="4608830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071878"/>
              <a:ext cx="4608575" cy="3047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110982" y="208711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7" y="1179836"/>
            <a:ext cx="1811169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Publicaciones  Nacionales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37820" y="1060184"/>
            <a:ext cx="5948481" cy="1398586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Código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Nacional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(200)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Código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Seguridad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(746)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Seguridad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Mantenimiento de S/E </a:t>
            </a:r>
            <a:r>
              <a:rPr sz="2071" spc="-17" dirty="0">
                <a:latin typeface="Arial"/>
                <a:cs typeface="Arial"/>
              </a:rPr>
              <a:t>(3113-94)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338916" y="1057116"/>
            <a:ext cx="7952491" cy="52593"/>
            <a:chOff x="2514599" y="2727197"/>
            <a:chExt cx="4608830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727197"/>
              <a:ext cx="4608575" cy="3047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110982" y="274243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842507" y="2929866"/>
            <a:ext cx="1973331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Publicaciones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Internacionales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93992" y="2810217"/>
            <a:ext cx="6277187" cy="1397479"/>
          </a:xfrm>
          <a:prstGeom prst="rect">
            <a:avLst/>
          </a:prstGeom>
        </p:spPr>
        <p:txBody>
          <a:bodyPr vert="horz" wrap="square" lIns="0" tIns="157779" rIns="0" bIns="0" rtlCol="0">
            <a:spAutoFit/>
          </a:bodyPr>
          <a:lstStyle/>
          <a:p>
            <a:pPr marL="532507" indent="-467861">
              <a:spcBef>
                <a:spcPts val="1242"/>
              </a:spcBef>
              <a:buFont typeface="Sylfaen"/>
              <a:buChar char="-"/>
              <a:tabLst>
                <a:tab pos="531411" algn="l"/>
                <a:tab pos="533602" algn="l"/>
              </a:tabLst>
            </a:pPr>
            <a:r>
              <a:rPr sz="2071" spc="-9" dirty="0">
                <a:latin typeface="Arial"/>
                <a:cs typeface="Arial"/>
              </a:rPr>
              <a:t>National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Electrical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Code</a:t>
            </a:r>
            <a:r>
              <a:rPr sz="2071" spc="-12" baseline="38194" dirty="0">
                <a:latin typeface="Arial"/>
                <a:cs typeface="Arial"/>
              </a:rPr>
              <a:t>®</a:t>
            </a:r>
            <a:r>
              <a:rPr sz="2071" spc="245" baseline="3819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(NEC</a:t>
            </a:r>
            <a:r>
              <a:rPr sz="2071" spc="-12" baseline="38194" dirty="0">
                <a:latin typeface="Arial"/>
                <a:cs typeface="Arial"/>
              </a:rPr>
              <a:t>®</a:t>
            </a:r>
            <a:r>
              <a:rPr sz="2071" spc="-9" dirty="0">
                <a:latin typeface="Arial"/>
                <a:cs typeface="Arial"/>
              </a:rPr>
              <a:t>)</a:t>
            </a:r>
            <a:endParaRPr sz="2071">
              <a:latin typeface="Arial"/>
              <a:cs typeface="Arial"/>
            </a:endParaRPr>
          </a:p>
          <a:p>
            <a:pPr marL="532507" indent="-467861">
              <a:spcBef>
                <a:spcPts val="1078"/>
              </a:spcBef>
              <a:buFont typeface="Sylfaen"/>
              <a:buChar char="-"/>
              <a:tabLst>
                <a:tab pos="531411" algn="l"/>
                <a:tab pos="533602" algn="l"/>
              </a:tabLst>
            </a:pPr>
            <a:r>
              <a:rPr sz="2071" spc="-9" dirty="0">
                <a:latin typeface="Arial"/>
                <a:cs typeface="Arial"/>
              </a:rPr>
              <a:t>National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Electrical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Safety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Code</a:t>
            </a:r>
            <a:r>
              <a:rPr sz="2071" spc="-12" baseline="38194" dirty="0">
                <a:latin typeface="Arial"/>
                <a:cs typeface="Arial"/>
              </a:rPr>
              <a:t>®</a:t>
            </a:r>
            <a:r>
              <a:rPr sz="2071" spc="259" baseline="3819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(NESC</a:t>
            </a:r>
            <a:r>
              <a:rPr sz="2071" spc="-12" baseline="38194" dirty="0">
                <a:latin typeface="Arial"/>
                <a:cs typeface="Arial"/>
              </a:rPr>
              <a:t>®</a:t>
            </a:r>
            <a:r>
              <a:rPr sz="2071" spc="-9" dirty="0">
                <a:latin typeface="Arial"/>
                <a:cs typeface="Arial"/>
              </a:rPr>
              <a:t>)</a:t>
            </a:r>
            <a:endParaRPr sz="2071">
              <a:latin typeface="Arial"/>
              <a:cs typeface="Arial"/>
            </a:endParaRPr>
          </a:p>
          <a:p>
            <a:pPr marL="532507" indent="-467861">
              <a:spcBef>
                <a:spcPts val="1078"/>
              </a:spcBef>
              <a:buFont typeface="Sylfaen"/>
              <a:buChar char="-"/>
              <a:tabLst>
                <a:tab pos="531411" algn="l"/>
                <a:tab pos="533602" algn="l"/>
              </a:tabLst>
            </a:pPr>
            <a:r>
              <a:rPr sz="2071" spc="-9" dirty="0">
                <a:latin typeface="Arial"/>
                <a:cs typeface="Arial"/>
              </a:rPr>
              <a:t>National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Fire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Protection Association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(NFPA </a:t>
            </a:r>
            <a:r>
              <a:rPr sz="2071" spc="-17" dirty="0">
                <a:latin typeface="Arial"/>
                <a:cs typeface="Arial"/>
              </a:rPr>
              <a:t>70E)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338916" y="2807146"/>
            <a:ext cx="7952491" cy="52593"/>
            <a:chOff x="2514599" y="3741419"/>
            <a:chExt cx="4608830" cy="3048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741419"/>
              <a:ext cx="4608575" cy="3047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110982" y="3756659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4338916" y="4557177"/>
            <a:ext cx="7952491" cy="52593"/>
            <a:chOff x="2514599" y="4755641"/>
            <a:chExt cx="4608830" cy="30480"/>
          </a:xfrm>
        </p:grpSpPr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755641"/>
              <a:ext cx="4608575" cy="3047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110982" y="4770881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47</a:t>
            </a:fld>
            <a:r>
              <a:rPr spc="-17" dirty="0"/>
              <a:t>-99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1226724" y="12966697"/>
            <a:ext cx="88093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69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III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1076"/>
            <a:ext cx="10476952" cy="791085"/>
            <a:chOff x="1002791" y="265176"/>
            <a:chExt cx="6071870" cy="458470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5176"/>
              <a:ext cx="1830324" cy="44424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1178967"/>
            <a:ext cx="2127823" cy="298255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313368">
              <a:lnSpc>
                <a:spcPts val="2951"/>
              </a:lnSpc>
              <a:spcBef>
                <a:spcPts val="173"/>
              </a:spcBef>
            </a:pPr>
            <a:r>
              <a:rPr sz="2761" b="1" spc="-9" dirty="0">
                <a:solidFill>
                  <a:srgbClr val="000065"/>
                </a:solidFill>
                <a:latin typeface="Arial"/>
                <a:cs typeface="Arial"/>
              </a:rPr>
              <a:t>CAPÍTULO</a:t>
            </a:r>
            <a:endParaRPr sz="2761">
              <a:latin typeface="Arial"/>
              <a:cs typeface="Arial"/>
            </a:endParaRPr>
          </a:p>
          <a:p>
            <a:pPr marL="464574">
              <a:lnSpc>
                <a:spcPts val="14546"/>
              </a:lnSpc>
            </a:pPr>
            <a:r>
              <a:rPr sz="12424" b="1" spc="-9" dirty="0">
                <a:solidFill>
                  <a:srgbClr val="000065"/>
                </a:solidFill>
                <a:latin typeface="Arial"/>
                <a:cs typeface="Arial"/>
              </a:rPr>
              <a:t>IV</a:t>
            </a:r>
            <a:endParaRPr sz="12424">
              <a:latin typeface="Arial"/>
              <a:cs typeface="Arial"/>
            </a:endParaRPr>
          </a:p>
          <a:p>
            <a:pPr marL="21914">
              <a:spcBef>
                <a:spcPts val="3115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Introducción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59956" y="-1133379"/>
            <a:ext cx="7846209" cy="1788352"/>
          </a:xfrm>
          <a:prstGeom prst="rect">
            <a:avLst/>
          </a:prstGeom>
          <a:solidFill>
            <a:srgbClr val="C0C0C0"/>
          </a:solidFill>
        </p:spPr>
        <p:txBody>
          <a:bodyPr vert="horz" wrap="square" lIns="0" tIns="256391" rIns="0" bIns="0" rtlCol="0">
            <a:spAutoFit/>
          </a:bodyPr>
          <a:lstStyle/>
          <a:p>
            <a:pPr marL="118335" marR="102995" algn="just">
              <a:lnSpc>
                <a:spcPct val="95900"/>
              </a:lnSpc>
              <a:spcBef>
                <a:spcPts val="2019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Mejores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Practicas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Recomendadas </a:t>
            </a:r>
            <a:r>
              <a:rPr sz="3451" b="1" spc="-94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Para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Mantenimiento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Equipos </a:t>
            </a:r>
            <a:r>
              <a:rPr sz="3451" b="1" spc="-94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Eléctricos</a:t>
            </a:r>
            <a:endParaRPr sz="345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1437539"/>
            <a:ext cx="7653369" cy="201612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43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“Mejores</a:t>
            </a:r>
            <a:r>
              <a:rPr sz="2071" spc="43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Practicas</a:t>
            </a:r>
            <a:r>
              <a:rPr sz="2071" spc="4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Recomendadas</a:t>
            </a:r>
            <a:r>
              <a:rPr sz="2071" spc="4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4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43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Equipos Eléctricos de Potencia” son una recopilación de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experiencias de los diferentes integrantes de las agrupaciones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asociaciones que tienen como objetivo el mejoramiento continuo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procesos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industriales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área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eléctrica.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Estos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estándares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pueden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adoptados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como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normas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56376" y="3383478"/>
            <a:ext cx="765336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1644634" algn="l"/>
                <a:tab pos="3414178" algn="l"/>
                <a:tab pos="4028861" algn="l"/>
                <a:tab pos="5448879" algn="l"/>
                <a:tab pos="6239969" algn="l"/>
                <a:tab pos="6783432" algn="l"/>
              </a:tabLst>
            </a:pPr>
            <a:r>
              <a:rPr sz="2071" spc="-17" dirty="0">
                <a:latin typeface="Arial"/>
                <a:cs typeface="Arial"/>
              </a:rPr>
              <a:t>organismo</a:t>
            </a:r>
            <a:r>
              <a:rPr sz="2071" spc="-9" dirty="0">
                <a:latin typeface="Arial"/>
                <a:cs typeface="Arial"/>
              </a:rPr>
              <a:t>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competente</a:t>
            </a:r>
            <a:r>
              <a:rPr sz="2071" spc="-9" dirty="0">
                <a:latin typeface="Arial"/>
                <a:cs typeface="Arial"/>
              </a:rPr>
              <a:t>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y/</a:t>
            </a:r>
            <a:r>
              <a:rPr sz="2071" dirty="0">
                <a:latin typeface="Arial"/>
                <a:cs typeface="Arial"/>
              </a:rPr>
              <a:t>o	</a:t>
            </a:r>
            <a:r>
              <a:rPr sz="2071" spc="-17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m</a:t>
            </a:r>
            <a:r>
              <a:rPr sz="2071" spc="-9" dirty="0">
                <a:latin typeface="Arial"/>
                <a:cs typeface="Arial"/>
              </a:rPr>
              <a:t>presas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9" dirty="0">
                <a:latin typeface="Arial"/>
                <a:cs typeface="Arial"/>
              </a:rPr>
              <a:t>s</a:t>
            </a:r>
            <a:r>
              <a:rPr sz="2071" spc="-9" dirty="0">
                <a:latin typeface="Arial"/>
                <a:cs typeface="Arial"/>
              </a:rPr>
              <a:t>u</a:t>
            </a:r>
            <a:r>
              <a:rPr sz="2071" dirty="0">
                <a:latin typeface="Arial"/>
                <a:cs typeface="Arial"/>
              </a:rPr>
              <a:t>	estricto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56375" y="3685889"/>
            <a:ext cx="7654464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cumplimiento,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también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servir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guía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elaboración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56375" y="3869964"/>
            <a:ext cx="7652273" cy="1216912"/>
          </a:xfrm>
          <a:prstGeom prst="rect">
            <a:avLst/>
          </a:prstGeom>
        </p:spPr>
        <p:txBody>
          <a:bodyPr vert="horz" wrap="square" lIns="0" tIns="140248" rIns="0" bIns="0" rtlCol="0">
            <a:spAutoFit/>
          </a:bodyPr>
          <a:lstStyle/>
          <a:p>
            <a:pPr marL="21914">
              <a:spcBef>
                <a:spcPts val="1104"/>
              </a:spcBef>
            </a:pPr>
            <a:r>
              <a:rPr sz="2071" spc="-9" dirty="0">
                <a:latin typeface="Arial"/>
                <a:cs typeface="Arial"/>
              </a:rPr>
              <a:t>planes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específicos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cada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instalación.</a:t>
            </a:r>
            <a:endParaRPr sz="2071">
              <a:latin typeface="Arial"/>
              <a:cs typeface="Arial"/>
            </a:endParaRPr>
          </a:p>
          <a:p>
            <a:pPr marL="21914" marR="8766">
              <a:lnSpc>
                <a:spcPts val="2381"/>
              </a:lnSpc>
              <a:spcBef>
                <a:spcPts val="1096"/>
              </a:spcBef>
            </a:pP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Leyes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Códigos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instrumentos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legales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rigen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</a:t>
            </a:r>
            <a:r>
              <a:rPr sz="2071" spc="-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diferentes </a:t>
            </a:r>
            <a:r>
              <a:rPr sz="2071" dirty="0">
                <a:latin typeface="Arial"/>
                <a:cs typeface="Arial"/>
              </a:rPr>
              <a:t>actividades.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38917" y="1316137"/>
            <a:ext cx="7868123" cy="52593"/>
            <a:chOff x="2514599" y="2877311"/>
            <a:chExt cx="4559935" cy="3048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877311"/>
              <a:ext cx="4559806" cy="3047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062215" y="289255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842506" y="5554251"/>
            <a:ext cx="1345503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Contenido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37820" y="5435918"/>
            <a:ext cx="5494867" cy="936631"/>
          </a:xfrm>
          <a:prstGeom prst="rect">
            <a:avLst/>
          </a:prstGeom>
        </p:spPr>
        <p:txBody>
          <a:bodyPr vert="horz" wrap="square" lIns="0" tIns="156683" rIns="0" bIns="0" rtlCol="0">
            <a:spAutoFit/>
          </a:bodyPr>
          <a:lstStyle/>
          <a:p>
            <a:pPr marL="488679" indent="-467861">
              <a:spcBef>
                <a:spcPts val="1234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Mantenimiento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eléctrico.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Procedimientos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escritos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trabajo</a:t>
            </a:r>
            <a:r>
              <a:rPr sz="2071" spc="-17" dirty="0">
                <a:latin typeface="Arial"/>
                <a:cs typeface="Arial"/>
              </a:rPr>
              <a:t> seguro.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338917" y="5430219"/>
            <a:ext cx="7868123" cy="52593"/>
            <a:chOff x="2514599" y="5261609"/>
            <a:chExt cx="4559935" cy="30480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5261609"/>
              <a:ext cx="4559806" cy="3047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062215" y="527684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3139" y="6729266"/>
            <a:ext cx="7888939" cy="52591"/>
          </a:xfrm>
          <a:prstGeom prst="rect">
            <a:avLst/>
          </a:prstGeom>
        </p:spPr>
      </p:pic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48</a:t>
            </a:fld>
            <a:r>
              <a:rPr spc="-17" dirty="0"/>
              <a:t>-99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1076"/>
            <a:ext cx="10476952" cy="791085"/>
            <a:chOff x="1002791" y="265176"/>
            <a:chExt cx="6071870" cy="458470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5176"/>
              <a:ext cx="1830324" cy="44424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5109185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Mantenimiento</a:t>
            </a:r>
            <a:r>
              <a:rPr sz="345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Eléctrico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54270"/>
            <a:ext cx="1886772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Instituciones</a:t>
            </a:r>
            <a:r>
              <a:rPr sz="2071" b="1" spc="-6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y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Publicaciones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20" y="-737180"/>
            <a:ext cx="6912685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487583" algn="l"/>
              </a:tabLst>
            </a:pPr>
            <a:r>
              <a:rPr sz="2071" dirty="0">
                <a:latin typeface="Sylfaen"/>
                <a:cs typeface="Sylfaen"/>
              </a:rPr>
              <a:t>-	</a:t>
            </a:r>
            <a:r>
              <a:rPr sz="2071" spc="-9" dirty="0">
                <a:latin typeface="Arial"/>
                <a:cs typeface="Arial"/>
              </a:rPr>
              <a:t>Institute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of Electrical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and Electronics Engineers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(IEEE).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04583" y="-303288"/>
            <a:ext cx="7005818" cy="171027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331995" marR="8766" indent="-311177" algn="just">
              <a:lnSpc>
                <a:spcPts val="2381"/>
              </a:lnSpc>
              <a:spcBef>
                <a:spcPts val="336"/>
              </a:spcBef>
              <a:buFont typeface="Wingdings"/>
              <a:buChar char=""/>
              <a:tabLst>
                <a:tab pos="333091" algn="l"/>
              </a:tabLst>
            </a:pPr>
            <a:r>
              <a:rPr sz="2071" spc="-9" dirty="0">
                <a:latin typeface="Arial"/>
                <a:cs typeface="Arial"/>
              </a:rPr>
              <a:t>IEEE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Std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902-1998.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IEEE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Guide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Maintenance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Operation,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Safety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of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Industrial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Commercial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Power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Systems.</a:t>
            </a:r>
            <a:endParaRPr sz="2071">
              <a:latin typeface="Arial"/>
              <a:cs typeface="Arial"/>
            </a:endParaRPr>
          </a:p>
          <a:p>
            <a:pPr marL="331995" marR="9861" indent="-311177" algn="just">
              <a:lnSpc>
                <a:spcPts val="2381"/>
              </a:lnSpc>
              <a:spcBef>
                <a:spcPts val="1035"/>
              </a:spcBef>
              <a:buFont typeface="Wingdings"/>
              <a:buChar char=""/>
              <a:tabLst>
                <a:tab pos="333091" algn="l"/>
              </a:tabLst>
            </a:pPr>
            <a:r>
              <a:rPr sz="2071" spc="-9" dirty="0">
                <a:latin typeface="Arial"/>
                <a:cs typeface="Arial"/>
              </a:rPr>
              <a:t>IEEE Std 141-1993. IEEE Recommended Practice for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Electric Power Distribution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 Industrial Plants.</a:t>
            </a:r>
            <a:endParaRPr sz="2071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37819" y="1371799"/>
            <a:ext cx="7472580" cy="4964733"/>
          </a:xfrm>
          <a:prstGeom prst="rect">
            <a:avLst/>
          </a:prstGeom>
        </p:spPr>
        <p:txBody>
          <a:bodyPr vert="horz" wrap="square" lIns="0" tIns="140248" rIns="0" bIns="0" rtlCol="0">
            <a:spAutoFit/>
          </a:bodyPr>
          <a:lstStyle/>
          <a:p>
            <a:pPr marL="488679" indent="-467861">
              <a:spcBef>
                <a:spcPts val="1104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National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Fire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Protection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Association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(NFPA).</a:t>
            </a:r>
            <a:endParaRPr sz="2071">
              <a:latin typeface="Arial"/>
              <a:cs typeface="Arial"/>
            </a:endParaRPr>
          </a:p>
          <a:p>
            <a:pPr marL="798760" marR="8766" lvl="1" indent="-311177">
              <a:lnSpc>
                <a:spcPts val="2381"/>
              </a:lnSpc>
              <a:spcBef>
                <a:spcPts val="1096"/>
              </a:spcBef>
              <a:buFont typeface="Wingdings"/>
              <a:buChar char=""/>
              <a:tabLst>
                <a:tab pos="799856" algn="l"/>
                <a:tab pos="1760776" algn="l"/>
                <a:tab pos="2561729" algn="l"/>
                <a:tab pos="4604100" algn="l"/>
                <a:tab pos="5814840" algn="l"/>
                <a:tab pos="6382409" algn="l"/>
              </a:tabLst>
            </a:pPr>
            <a:r>
              <a:rPr sz="2071" spc="-9" dirty="0">
                <a:latin typeface="Arial"/>
                <a:cs typeface="Arial"/>
              </a:rPr>
              <a:t>NFP</a:t>
            </a:r>
            <a:r>
              <a:rPr sz="2071" dirty="0">
                <a:latin typeface="Arial"/>
                <a:cs typeface="Arial"/>
              </a:rPr>
              <a:t>A	</a:t>
            </a:r>
            <a:r>
              <a:rPr sz="2071" spc="-9" dirty="0">
                <a:latin typeface="Arial"/>
                <a:cs typeface="Arial"/>
              </a:rPr>
              <a:t>70B</a:t>
            </a:r>
            <a:r>
              <a:rPr sz="2071" dirty="0">
                <a:latin typeface="Arial"/>
                <a:cs typeface="Arial"/>
              </a:rPr>
              <a:t>.	</a:t>
            </a:r>
            <a:r>
              <a:rPr sz="2071" spc="-17" dirty="0">
                <a:latin typeface="Arial"/>
                <a:cs typeface="Arial"/>
              </a:rPr>
              <a:t>Recommende</a:t>
            </a:r>
            <a:r>
              <a:rPr sz="2071" spc="-9" dirty="0">
                <a:latin typeface="Arial"/>
                <a:cs typeface="Arial"/>
              </a:rPr>
              <a:t>d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Pra</a:t>
            </a:r>
            <a:r>
              <a:rPr sz="2071" spc="9" dirty="0">
                <a:latin typeface="Arial"/>
                <a:cs typeface="Arial"/>
              </a:rPr>
              <a:t>c</a:t>
            </a:r>
            <a:r>
              <a:rPr sz="2071" dirty="0">
                <a:latin typeface="Arial"/>
                <a:cs typeface="Arial"/>
              </a:rPr>
              <a:t>tice	for	</a:t>
            </a:r>
            <a:r>
              <a:rPr sz="2071" spc="-9" dirty="0">
                <a:latin typeface="Arial"/>
                <a:cs typeface="Arial"/>
              </a:rPr>
              <a:t>Electrical  Equipment Maintenance,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1998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Edition.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09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National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Electrical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Manufacturers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Association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(NEMA).</a:t>
            </a:r>
            <a:endParaRPr sz="2071">
              <a:latin typeface="Arial"/>
              <a:cs typeface="Arial"/>
            </a:endParaRPr>
          </a:p>
          <a:p>
            <a:pPr marL="798760" lvl="1" indent="-311177">
              <a:spcBef>
                <a:spcPts val="932"/>
              </a:spcBef>
              <a:buFont typeface="Wingdings"/>
              <a:buChar char=""/>
              <a:tabLst>
                <a:tab pos="799856" algn="l"/>
              </a:tabLst>
            </a:pPr>
            <a:r>
              <a:rPr sz="2071" spc="-9" dirty="0">
                <a:latin typeface="Arial"/>
                <a:cs typeface="Arial"/>
              </a:rPr>
              <a:t>Nema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MG01-2004.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Motor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and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Generators.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InterNational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Electrical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Testing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Association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(NETA).</a:t>
            </a:r>
            <a:endParaRPr sz="2071">
              <a:latin typeface="Arial"/>
              <a:cs typeface="Arial"/>
            </a:endParaRPr>
          </a:p>
          <a:p>
            <a:pPr marL="798760" marR="9861" lvl="1" indent="-311177">
              <a:lnSpc>
                <a:spcPts val="2381"/>
              </a:lnSpc>
              <a:spcBef>
                <a:spcPts val="1087"/>
              </a:spcBef>
              <a:buFont typeface="Wingdings"/>
              <a:buChar char=""/>
              <a:tabLst>
                <a:tab pos="799856" algn="l"/>
              </a:tabLst>
            </a:pPr>
            <a:r>
              <a:rPr sz="2071" spc="-9" dirty="0">
                <a:latin typeface="Arial"/>
                <a:cs typeface="Arial"/>
              </a:rPr>
              <a:t>MTS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–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2001.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Maintenance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Testing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Specifications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Electrical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Power Distribution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Equipment and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Systems.</a:t>
            </a:r>
            <a:endParaRPr sz="2071">
              <a:latin typeface="Arial"/>
              <a:cs typeface="Arial"/>
            </a:endParaRPr>
          </a:p>
          <a:p>
            <a:pPr marL="798760" marR="9861" lvl="1" indent="-311177">
              <a:lnSpc>
                <a:spcPts val="2381"/>
              </a:lnSpc>
              <a:spcBef>
                <a:spcPts val="1035"/>
              </a:spcBef>
              <a:buFont typeface="Wingdings"/>
              <a:buChar char=""/>
              <a:tabLst>
                <a:tab pos="799856" algn="l"/>
              </a:tabLst>
            </a:pPr>
            <a:r>
              <a:rPr sz="2071" spc="-9" dirty="0">
                <a:latin typeface="Arial"/>
                <a:cs typeface="Arial"/>
              </a:rPr>
              <a:t>ATS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–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2003.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Acceptance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Testing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Specifications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For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Electrical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Power Distribution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Equipment and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Systems.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1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American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Society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Testing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and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Materials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(ASTM).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Facilities</a:t>
            </a:r>
            <a:r>
              <a:rPr sz="2071" dirty="0">
                <a:latin typeface="Arial"/>
                <a:cs typeface="Arial"/>
              </a:rPr>
              <a:t> instructions,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Standards,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Techniques</a:t>
            </a:r>
            <a:r>
              <a:rPr sz="2071" dirty="0">
                <a:latin typeface="Arial"/>
                <a:cs typeface="Arial"/>
              </a:rPr>
              <a:t> (BRUS).</a:t>
            </a:r>
            <a:endParaRPr sz="2071">
              <a:latin typeface="Arial"/>
              <a:cs typeface="Arial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071713" y="6421526"/>
          <a:ext cx="7071559" cy="17662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635"/>
                <a:gridCol w="6147896"/>
                <a:gridCol w="654125"/>
              </a:tblGrid>
              <a:tr h="666177">
                <a:tc>
                  <a:txBody>
                    <a:bodyPr/>
                    <a:lstStyle/>
                    <a:p>
                      <a:pPr marL="31750">
                        <a:lnSpc>
                          <a:spcPts val="1325"/>
                        </a:lnSpc>
                      </a:pPr>
                      <a:r>
                        <a:rPr sz="2100" dirty="0">
                          <a:latin typeface="Wingdings"/>
                          <a:cs typeface="Wingdings"/>
                        </a:rPr>
                        <a:t></a:t>
                      </a:r>
                      <a:endParaRPr sz="2100">
                        <a:latin typeface="Wingdings"/>
                        <a:cs typeface="Wingding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1295"/>
                        </a:lnSpc>
                        <a:tabLst>
                          <a:tab pos="535940" algn="l"/>
                          <a:tab pos="1033780" algn="l"/>
                          <a:tab pos="1777364" algn="l"/>
                          <a:tab pos="2749550" algn="l"/>
                        </a:tabLst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FIST	3-30.	Facilities	Instructions,	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Standards,</a:t>
                      </a:r>
                      <a:endParaRPr sz="2100">
                        <a:latin typeface="Arial"/>
                        <a:cs typeface="Arial"/>
                      </a:endParaRPr>
                    </a:p>
                    <a:p>
                      <a:pPr marL="54610">
                        <a:lnSpc>
                          <a:spcPts val="1410"/>
                        </a:lnSpc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Techniques,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5" dirty="0">
                          <a:latin typeface="Arial"/>
                          <a:cs typeface="Arial"/>
                        </a:rPr>
                        <a:t>Transformer</a:t>
                      </a:r>
                      <a:r>
                        <a:rPr sz="2100" spc="-10" dirty="0">
                          <a:latin typeface="Arial"/>
                          <a:cs typeface="Arial"/>
                        </a:rPr>
                        <a:t> Maintenance.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325"/>
                        </a:lnSpc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And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73630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100" dirty="0">
                          <a:latin typeface="Wingdings"/>
                          <a:cs typeface="Wingdings"/>
                        </a:rPr>
                        <a:t></a:t>
                      </a:r>
                      <a:endParaRPr sz="2100">
                        <a:latin typeface="Wingdings"/>
                        <a:cs typeface="Wingdings"/>
                      </a:endParaRPr>
                    </a:p>
                  </a:txBody>
                  <a:tcPr marL="0" marR="0" marT="44921" marB="0"/>
                </a:tc>
                <a:tc>
                  <a:txBody>
                    <a:bodyPr/>
                    <a:lstStyle/>
                    <a:p>
                      <a:pPr marL="54610" marR="67310">
                        <a:lnSpc>
                          <a:spcPts val="1380"/>
                        </a:lnSpc>
                        <a:spcBef>
                          <a:spcPts val="300"/>
                        </a:spcBef>
                        <a:tabLst>
                          <a:tab pos="535940" algn="l"/>
                          <a:tab pos="1033780" algn="l"/>
                          <a:tab pos="1777364" algn="l"/>
                          <a:tab pos="2749550" algn="l"/>
                        </a:tabLst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FIS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T	</a:t>
                      </a:r>
                      <a:r>
                        <a:rPr sz="2100" spc="-5" dirty="0">
                          <a:latin typeface="Arial"/>
                          <a:cs typeface="Arial"/>
                        </a:rPr>
                        <a:t>3-31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.	</a:t>
                      </a:r>
                      <a:r>
                        <a:rPr sz="2100" spc="-5" dirty="0">
                          <a:latin typeface="Arial"/>
                          <a:cs typeface="Arial"/>
                        </a:rPr>
                        <a:t>Facilitie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s	</a:t>
                      </a:r>
                      <a:r>
                        <a:rPr sz="21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structions,	Standards,  </a:t>
                      </a:r>
                      <a:r>
                        <a:rPr sz="2100" spc="-5" dirty="0">
                          <a:latin typeface="Arial"/>
                          <a:cs typeface="Arial"/>
                        </a:rPr>
                        <a:t>Techniques,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 Transformer </a:t>
                      </a:r>
                      <a:r>
                        <a:rPr sz="2100" spc="-5" dirty="0">
                          <a:latin typeface="Arial"/>
                          <a:cs typeface="Arial"/>
                        </a:rPr>
                        <a:t>Diagnostics.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65741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And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44921" marB="0"/>
                </a:tc>
              </a:tr>
              <a:tr h="363768">
                <a:tc>
                  <a:txBody>
                    <a:bodyPr/>
                    <a:lstStyle/>
                    <a:p>
                      <a:pPr marL="31750">
                        <a:lnSpc>
                          <a:spcPts val="1355"/>
                        </a:lnSpc>
                        <a:spcBef>
                          <a:spcPts val="204"/>
                        </a:spcBef>
                      </a:pPr>
                      <a:r>
                        <a:rPr sz="2100" dirty="0">
                          <a:latin typeface="Wingdings"/>
                          <a:cs typeface="Wingdings"/>
                        </a:rPr>
                        <a:t></a:t>
                      </a:r>
                      <a:endParaRPr sz="2100">
                        <a:latin typeface="Wingdings"/>
                        <a:cs typeface="Wingdings"/>
                      </a:endParaRPr>
                    </a:p>
                  </a:txBody>
                  <a:tcPr marL="0" marR="0" marT="44921" marB="0"/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1355"/>
                        </a:lnSpc>
                        <a:spcBef>
                          <a:spcPts val="204"/>
                        </a:spcBef>
                        <a:tabLst>
                          <a:tab pos="535940" algn="l"/>
                          <a:tab pos="1033780" algn="l"/>
                          <a:tab pos="1777364" algn="l"/>
                          <a:tab pos="2749550" algn="l"/>
                        </a:tabLst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FIST	3-16.	Facilities	Instructions,	</a:t>
                      </a:r>
                      <a:r>
                        <a:rPr sz="2100" dirty="0">
                          <a:latin typeface="Arial"/>
                          <a:cs typeface="Arial"/>
                        </a:rPr>
                        <a:t>Standards,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44921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355"/>
                        </a:lnSpc>
                        <a:spcBef>
                          <a:spcPts val="204"/>
                        </a:spcBef>
                      </a:pPr>
                      <a:r>
                        <a:rPr sz="2100" spc="-5" dirty="0">
                          <a:latin typeface="Arial"/>
                          <a:cs typeface="Arial"/>
                        </a:rPr>
                        <a:t>And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44921" marB="0"/>
                </a:tc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4637819" y="8012972"/>
            <a:ext cx="7472580" cy="2002132"/>
          </a:xfrm>
          <a:prstGeom prst="rect">
            <a:avLst/>
          </a:prstGeom>
        </p:spPr>
        <p:txBody>
          <a:bodyPr vert="horz" wrap="square" lIns="0" tIns="157779" rIns="0" bIns="0" rtlCol="0">
            <a:spAutoFit/>
          </a:bodyPr>
          <a:lstStyle/>
          <a:p>
            <a:pPr marL="798760" algn="just">
              <a:spcBef>
                <a:spcPts val="1242"/>
              </a:spcBef>
            </a:pPr>
            <a:r>
              <a:rPr sz="2071" spc="-9" dirty="0">
                <a:latin typeface="Arial"/>
                <a:cs typeface="Arial"/>
              </a:rPr>
              <a:t>Techniques,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Maintenance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Of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Power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Circuit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Breakers.</a:t>
            </a:r>
            <a:endParaRPr sz="2071">
              <a:latin typeface="Arial"/>
              <a:cs typeface="Arial"/>
            </a:endParaRPr>
          </a:p>
          <a:p>
            <a:pPr marL="488679" indent="-467861" algn="just">
              <a:spcBef>
                <a:spcPts val="1078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American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National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Standards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Institute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(ANSI).</a:t>
            </a:r>
            <a:endParaRPr sz="2071">
              <a:latin typeface="Arial"/>
              <a:cs typeface="Arial"/>
            </a:endParaRPr>
          </a:p>
          <a:p>
            <a:pPr marL="798760" marR="8766" lvl="1" indent="-311177" algn="just">
              <a:lnSpc>
                <a:spcPts val="2381"/>
              </a:lnSpc>
              <a:spcBef>
                <a:spcPts val="1087"/>
              </a:spcBef>
              <a:buFont typeface="Wingdings"/>
              <a:buChar char=""/>
              <a:tabLst>
                <a:tab pos="799856" algn="l"/>
              </a:tabLst>
            </a:pPr>
            <a:r>
              <a:rPr sz="2071" spc="-9" dirty="0">
                <a:latin typeface="Arial"/>
                <a:cs typeface="Arial"/>
              </a:rPr>
              <a:t>ANSI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C57.12.90.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Liquid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Immersed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Distribution,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Power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and Regulating Transformers and guide for Short-circuit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Testing of Distribution and Power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Transformers.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4338917" y="10346345"/>
            <a:ext cx="7868123" cy="52593"/>
            <a:chOff x="2514599" y="8110727"/>
            <a:chExt cx="4559935" cy="3048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8110727"/>
              <a:ext cx="4559806" cy="3047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062215" y="812596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49</a:t>
            </a:fld>
            <a:r>
              <a:rPr spc="-17" dirty="0"/>
              <a:t>-99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1076"/>
            <a:ext cx="10476952" cy="791085"/>
            <a:chOff x="1002791" y="265176"/>
            <a:chExt cx="6071870" cy="458470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5176"/>
              <a:ext cx="1830324" cy="44424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9154459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Procedimientos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Escritos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Trabajo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Seguro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-755585"/>
            <a:ext cx="7723493" cy="15820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Un procedimiento escrito para la operación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el mantenimiento 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instalación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industrial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documento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que </a:t>
            </a:r>
            <a:r>
              <a:rPr sz="2071" spc="-9" dirty="0">
                <a:latin typeface="Arial"/>
                <a:cs typeface="Arial"/>
              </a:rPr>
              <a:t> describe como hacer las actividades de mantenimiento de </a:t>
            </a:r>
            <a:r>
              <a:rPr sz="2071" dirty="0">
                <a:latin typeface="Arial"/>
                <a:cs typeface="Arial"/>
              </a:rPr>
              <a:t>forma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segura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ayudan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seleccionar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implantar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acciones</a:t>
            </a:r>
            <a:r>
              <a:rPr sz="2071" dirty="0">
                <a:latin typeface="Arial"/>
                <a:cs typeface="Arial"/>
              </a:rPr>
              <a:t> que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proporcionan reconocidos beneficios tangibles tales como: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37819" y="769609"/>
            <a:ext cx="7540513" cy="6290053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Aumentar la eficiencia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las </a:t>
            </a:r>
            <a:r>
              <a:rPr sz="2071" spc="-17" dirty="0">
                <a:latin typeface="Arial"/>
                <a:cs typeface="Arial"/>
              </a:rPr>
              <a:t>operaciones.</a:t>
            </a:r>
            <a:endParaRPr sz="2071">
              <a:latin typeface="Arial"/>
              <a:cs typeface="Arial"/>
            </a:endParaRPr>
          </a:p>
          <a:p>
            <a:pPr marL="487583" marR="8766" indent="-466765" algn="just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Incorporar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continuamente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manera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fácil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9" dirty="0">
                <a:latin typeface="Arial"/>
                <a:cs typeface="Arial"/>
              </a:rPr>
              <a:t>expedita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regulaciones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convenciones de la industria, experiencias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mejores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prácticas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trabajo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adquiridas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instalaciones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similares.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ts val="2381"/>
              </a:lnSpc>
              <a:spcBef>
                <a:spcPts val="1173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Ofrecer un registro autorizado de las prácticas seguras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operación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mantenimiento.</a:t>
            </a:r>
            <a:endParaRPr sz="2071">
              <a:latin typeface="Arial"/>
              <a:cs typeface="Arial"/>
            </a:endParaRPr>
          </a:p>
          <a:p>
            <a:pPr marL="487583" marR="8766" indent="-466765" algn="just">
              <a:lnSpc>
                <a:spcPct val="95600"/>
              </a:lnSpc>
              <a:spcBef>
                <a:spcPts val="1130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Proveer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material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técnico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insumo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programa </a:t>
            </a:r>
            <a:r>
              <a:rPr sz="2071" spc="-9" dirty="0">
                <a:latin typeface="Arial"/>
                <a:cs typeface="Arial"/>
              </a:rPr>
              <a:t> efectivo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operación,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investigación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accidentes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adiestramiento.</a:t>
            </a:r>
            <a:endParaRPr sz="2071">
              <a:latin typeface="Arial"/>
              <a:cs typeface="Arial"/>
            </a:endParaRPr>
          </a:p>
          <a:p>
            <a:pPr marL="488679" marR="9861" indent="-466765" algn="just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Suministrar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información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consistente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evitar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asunciones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trabajo.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ts val="2381"/>
              </a:lnSpc>
              <a:spcBef>
                <a:spcPts val="1173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Apoyar el desarrollo del conocimiento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la experiencia del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empleado,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mejorando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desempeño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laboral.</a:t>
            </a:r>
            <a:endParaRPr sz="2071">
              <a:latin typeface="Arial"/>
              <a:cs typeface="Arial"/>
            </a:endParaRPr>
          </a:p>
          <a:p>
            <a:pPr marL="487583" marR="8766" indent="-466765" algn="just">
              <a:lnSpc>
                <a:spcPct val="95600"/>
              </a:lnSpc>
              <a:spcBef>
                <a:spcPts val="1130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Facilitar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implantación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Sistemas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Gestión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Calidad,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Seguridad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Ambiente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fin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obtener </a:t>
            </a:r>
            <a:r>
              <a:rPr sz="2071" spc="-9" dirty="0">
                <a:latin typeface="Arial"/>
                <a:cs typeface="Arial"/>
              </a:rPr>
              <a:t> certificaciones internacionales.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38916" y="-876989"/>
            <a:ext cx="7952491" cy="52593"/>
            <a:chOff x="2514599" y="1606295"/>
            <a:chExt cx="4608830" cy="304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608575" cy="304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110982" y="162153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842506" y="7471262"/>
            <a:ext cx="135865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Estructura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56376" y="7469947"/>
            <a:ext cx="7723493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estructura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típica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Procedimiento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Operacional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sistema eléctrico de potencia industrial debe incluir la siguiente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información: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7819" y="8527065"/>
            <a:ext cx="7540513" cy="2182838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8766" indent="-466765" algn="just">
              <a:lnSpc>
                <a:spcPts val="2381"/>
              </a:lnSpc>
              <a:spcBef>
                <a:spcPts val="336"/>
              </a:spcBef>
              <a:buClr>
                <a:srgbClr val="000000"/>
              </a:buClr>
              <a:buFont typeface="Sylfaen"/>
              <a:buChar char="-"/>
              <a:tabLst>
                <a:tab pos="488679" algn="l"/>
              </a:tabLst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Título</a:t>
            </a:r>
            <a:r>
              <a:rPr sz="2071" b="1" spc="-9" dirty="0">
                <a:latin typeface="Arial"/>
                <a:cs typeface="Arial"/>
              </a:rPr>
              <a:t>.</a:t>
            </a:r>
            <a:r>
              <a:rPr sz="2071" b="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Identificación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</a:t>
            </a:r>
            <a:r>
              <a:rPr sz="2071" dirty="0">
                <a:latin typeface="Arial"/>
                <a:cs typeface="Arial"/>
              </a:rPr>
              <a:t> específico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dónde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procedimiento </a:t>
            </a:r>
            <a:r>
              <a:rPr sz="2071" spc="-17" dirty="0">
                <a:latin typeface="Arial"/>
                <a:cs typeface="Arial"/>
              </a:rPr>
              <a:t>aplica.</a:t>
            </a:r>
            <a:endParaRPr sz="2071">
              <a:latin typeface="Arial"/>
              <a:cs typeface="Arial"/>
            </a:endParaRPr>
          </a:p>
          <a:p>
            <a:pPr marL="488679" indent="-466765">
              <a:spcBef>
                <a:spcPts val="1018"/>
              </a:spcBef>
              <a:buClr>
                <a:srgbClr val="000000"/>
              </a:buClr>
              <a:buFont typeface="Sylfaen"/>
              <a:buChar char="-"/>
              <a:tabLst>
                <a:tab pos="487583" algn="l"/>
                <a:tab pos="488679" algn="l"/>
              </a:tabLst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Propósito</a:t>
            </a:r>
            <a:r>
              <a:rPr sz="2071" b="1" spc="-9" dirty="0">
                <a:latin typeface="Arial"/>
                <a:cs typeface="Arial"/>
              </a:rPr>
              <a:t>.</a:t>
            </a:r>
            <a:r>
              <a:rPr sz="2071" b="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Identifica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tarea a ser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realizada.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ts val="2381"/>
              </a:lnSpc>
              <a:spcBef>
                <a:spcPts val="1242"/>
              </a:spcBef>
              <a:buClr>
                <a:srgbClr val="000000"/>
              </a:buClr>
              <a:buFont typeface="Sylfaen"/>
              <a:buChar char="-"/>
              <a:tabLst>
                <a:tab pos="488679" algn="l"/>
              </a:tabLst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Calificación.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Identifica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conocimiento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entrenamiento que debe poseer el personal calificado </a:t>
            </a:r>
            <a:r>
              <a:rPr sz="2071" spc="-17" dirty="0">
                <a:latin typeface="Arial"/>
                <a:cs typeface="Arial"/>
              </a:rPr>
              <a:t>para </a:t>
            </a:r>
            <a:r>
              <a:rPr sz="2071" spc="-9" dirty="0">
                <a:latin typeface="Arial"/>
                <a:cs typeface="Arial"/>
              </a:rPr>
              <a:t> realizar 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tareas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descritas.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338916" y="7348547"/>
            <a:ext cx="7952491" cy="52593"/>
            <a:chOff x="2514599" y="6373367"/>
            <a:chExt cx="4608830" cy="3048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373367"/>
              <a:ext cx="4608575" cy="3047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110982" y="638860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1511716" y="11175120"/>
            <a:ext cx="667273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i="1" spc="-9" dirty="0">
                <a:latin typeface="Arial"/>
                <a:cs typeface="Arial"/>
              </a:rPr>
              <a:t>Sigue…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338916" y="11044516"/>
            <a:ext cx="7952491" cy="52593"/>
            <a:chOff x="2514599" y="8515349"/>
            <a:chExt cx="4608830" cy="30480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8515349"/>
              <a:ext cx="4608575" cy="304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110982" y="8530589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50</a:t>
            </a:fld>
            <a:r>
              <a:rPr spc="-17" dirty="0"/>
              <a:t>-99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1076"/>
            <a:ext cx="10476952" cy="791085"/>
            <a:chOff x="1002791" y="265176"/>
            <a:chExt cx="6071870" cy="458470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5176"/>
              <a:ext cx="1830324" cy="44424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6"/>
            <a:ext cx="10336704" cy="8032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lnSpc>
                <a:spcPts val="4107"/>
              </a:lnSpc>
              <a:spcBef>
                <a:spcPts val="164"/>
              </a:spcBef>
              <a:tabLst>
                <a:tab pos="3725355" algn="l"/>
                <a:tab pos="5872912" algn="l"/>
                <a:tab pos="6802057" algn="l"/>
                <a:tab pos="8802794" algn="l"/>
              </a:tabLst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Procedimientos	Escritos	de	Trabajo	Seguro</a:t>
            </a:r>
            <a:endParaRPr sz="3451">
              <a:latin typeface="Arial"/>
              <a:cs typeface="Arial"/>
            </a:endParaRPr>
          </a:p>
          <a:p>
            <a:pPr marL="21914">
              <a:lnSpc>
                <a:spcPts val="2036"/>
              </a:lnSpc>
            </a:pPr>
            <a:r>
              <a:rPr sz="1726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54270"/>
            <a:ext cx="1358651" cy="547913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lnSpc>
                <a:spcPts val="2450"/>
              </a:lnSpc>
              <a:spcBef>
                <a:spcPts val="173"/>
              </a:spcBef>
            </a:pP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Estructura</a:t>
            </a:r>
            <a:endParaRPr sz="2071">
              <a:latin typeface="Arial"/>
              <a:cs typeface="Arial"/>
            </a:endParaRPr>
          </a:p>
          <a:p>
            <a:pPr marL="21914">
              <a:lnSpc>
                <a:spcPts val="1622"/>
              </a:lnSpc>
            </a:pPr>
            <a:r>
              <a:rPr sz="1380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38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19" y="-737179"/>
            <a:ext cx="7540513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8766" indent="-466765">
              <a:lnSpc>
                <a:spcPts val="2381"/>
              </a:lnSpc>
              <a:spcBef>
                <a:spcPts val="336"/>
              </a:spcBef>
              <a:tabLst>
                <a:tab pos="487583" algn="l"/>
              </a:tabLst>
            </a:pPr>
            <a:r>
              <a:rPr sz="2071" dirty="0">
                <a:latin typeface="Sylfaen"/>
                <a:cs typeface="Sylfaen"/>
              </a:rPr>
              <a:t>-	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Identificación</a:t>
            </a:r>
            <a:r>
              <a:rPr sz="2071" b="1" spc="29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29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riesgo</a:t>
            </a:r>
            <a:r>
              <a:rPr sz="2071" b="1" spc="-9" dirty="0">
                <a:latin typeface="Arial"/>
                <a:cs typeface="Arial"/>
              </a:rPr>
              <a:t>.</a:t>
            </a:r>
            <a:r>
              <a:rPr sz="2071" b="1" spc="29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Riesgos</a:t>
            </a:r>
            <a:r>
              <a:rPr sz="2071" spc="29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29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29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identificaron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durante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desarrollo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procedimiento.</a:t>
            </a:r>
            <a:r>
              <a:rPr sz="2071" spc="4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Estos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riesgos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37820" y="-132359"/>
            <a:ext cx="7541609" cy="11390358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9861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pueden no parecer obvios a personal que realiza el </a:t>
            </a:r>
            <a:r>
              <a:rPr sz="2071" spc="-17" dirty="0">
                <a:latin typeface="Arial"/>
                <a:cs typeface="Arial"/>
              </a:rPr>
              <a:t>trabajo </a:t>
            </a:r>
            <a:r>
              <a:rPr sz="2071" spc="-9" dirty="0">
                <a:latin typeface="Arial"/>
                <a:cs typeface="Arial"/>
              </a:rPr>
              <a:t> frente o cerca de los conductores eléctricos o partes </a:t>
            </a:r>
            <a:r>
              <a:rPr sz="2071" spc="-17" dirty="0">
                <a:latin typeface="Arial"/>
                <a:cs typeface="Arial"/>
              </a:rPr>
              <a:t>del </a:t>
            </a:r>
            <a:r>
              <a:rPr sz="2071" spc="-9" dirty="0">
                <a:latin typeface="Arial"/>
                <a:cs typeface="Arial"/>
              </a:rPr>
              <a:t> circuito energizados</a:t>
            </a:r>
            <a:r>
              <a:rPr sz="2071" dirty="0">
                <a:latin typeface="Arial"/>
                <a:cs typeface="Arial"/>
              </a:rPr>
              <a:t> expuestos.</a:t>
            </a:r>
            <a:endParaRPr sz="2071">
              <a:latin typeface="Arial"/>
              <a:cs typeface="Arial"/>
            </a:endParaRPr>
          </a:p>
          <a:p>
            <a:pPr marL="488679" marR="9861" indent="-466765" algn="just">
              <a:lnSpc>
                <a:spcPts val="2381"/>
              </a:lnSpc>
              <a:spcBef>
                <a:spcPts val="1182"/>
              </a:spcBef>
              <a:buClr>
                <a:srgbClr val="000000"/>
              </a:buClr>
              <a:buFont typeface="Sylfaen"/>
              <a:buChar char="-"/>
              <a:tabLst>
                <a:tab pos="488679" algn="l"/>
              </a:tabLst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Clasificación de riesgo</a:t>
            </a:r>
            <a:r>
              <a:rPr sz="2071" b="1" spc="-9" dirty="0">
                <a:latin typeface="Arial"/>
                <a:cs typeface="Arial"/>
              </a:rPr>
              <a:t>. </a:t>
            </a:r>
            <a:r>
              <a:rPr sz="2071" spc="-9" dirty="0">
                <a:latin typeface="Arial"/>
                <a:cs typeface="Arial"/>
              </a:rPr>
              <a:t>El grado de riesgo definido por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análisis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Peligro</a:t>
            </a:r>
            <a:r>
              <a:rPr sz="2071" dirty="0">
                <a:latin typeface="Arial"/>
                <a:cs typeface="Arial"/>
              </a:rPr>
              <a:t> /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riesgo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identificado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tarea </a:t>
            </a:r>
            <a:r>
              <a:rPr sz="2071" spc="-9" dirty="0">
                <a:latin typeface="Arial"/>
                <a:cs typeface="Arial"/>
              </a:rPr>
              <a:t> particular 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realizada.</a:t>
            </a:r>
            <a:endParaRPr sz="2071">
              <a:latin typeface="Arial"/>
              <a:cs typeface="Arial"/>
            </a:endParaRPr>
          </a:p>
          <a:p>
            <a:pPr marL="488679" marR="9861" indent="-466765" algn="just">
              <a:lnSpc>
                <a:spcPts val="2381"/>
              </a:lnSpc>
              <a:spcBef>
                <a:spcPts val="1173"/>
              </a:spcBef>
              <a:buClr>
                <a:srgbClr val="000000"/>
              </a:buClr>
              <a:buFont typeface="Sylfaen"/>
              <a:buChar char="-"/>
              <a:tabLst>
                <a:tab pos="488679" algn="l"/>
              </a:tabLst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Límites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aproximación</a:t>
            </a:r>
            <a:r>
              <a:rPr sz="2071" spc="-9" dirty="0">
                <a:latin typeface="Arial"/>
                <a:cs typeface="Arial"/>
              </a:rPr>
              <a:t>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distancia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aproximación </a:t>
            </a:r>
            <a:r>
              <a:rPr sz="2071" spc="-9" dirty="0">
                <a:latin typeface="Arial"/>
                <a:cs typeface="Arial"/>
              </a:rPr>
              <a:t> mínima a los equipos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partes energizadas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se </a:t>
            </a:r>
            <a:r>
              <a:rPr sz="2071" spc="-17" dirty="0">
                <a:latin typeface="Arial"/>
                <a:cs typeface="Arial"/>
              </a:rPr>
              <a:t>identifican </a:t>
            </a:r>
            <a:r>
              <a:rPr sz="2071" spc="-9" dirty="0">
                <a:latin typeface="Arial"/>
                <a:cs typeface="Arial"/>
              </a:rPr>
              <a:t> las restricciones de acceso al personal alrededor del </a:t>
            </a:r>
            <a:r>
              <a:rPr sz="2071" spc="-17" dirty="0">
                <a:latin typeface="Arial"/>
                <a:cs typeface="Arial"/>
              </a:rPr>
              <a:t>equipo </a:t>
            </a:r>
            <a:r>
              <a:rPr sz="2071" spc="-9" dirty="0">
                <a:latin typeface="Arial"/>
                <a:cs typeface="Arial"/>
              </a:rPr>
              <a:t> eléctrico </a:t>
            </a:r>
            <a:r>
              <a:rPr sz="2071" spc="-17" dirty="0">
                <a:latin typeface="Arial"/>
                <a:cs typeface="Arial"/>
              </a:rPr>
              <a:t>energizado.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ct val="95700"/>
              </a:lnSpc>
              <a:spcBef>
                <a:spcPts val="1122"/>
              </a:spcBef>
              <a:buClr>
                <a:srgbClr val="000000"/>
              </a:buClr>
              <a:buFont typeface="Sylfaen"/>
              <a:buChar char="-"/>
              <a:tabLst>
                <a:tab pos="488679" algn="l"/>
              </a:tabLst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Prácticas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trabajo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seguros</a:t>
            </a:r>
            <a:r>
              <a:rPr sz="2071" spc="-9" dirty="0">
                <a:latin typeface="Arial"/>
                <a:cs typeface="Arial"/>
              </a:rPr>
              <a:t>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Instrucciones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seguirán personal que realiza el trabajo frente o cercano 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conductores eléctricos energizados expuestos o </a:t>
            </a:r>
            <a:r>
              <a:rPr sz="2071" spc="-17" dirty="0">
                <a:latin typeface="Arial"/>
                <a:cs typeface="Arial"/>
              </a:rPr>
              <a:t>partes </a:t>
            </a:r>
            <a:r>
              <a:rPr sz="2071" spc="-9" dirty="0">
                <a:latin typeface="Arial"/>
                <a:cs typeface="Arial"/>
              </a:rPr>
              <a:t> del circuito antes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durante la ejecución de las </a:t>
            </a:r>
            <a:r>
              <a:rPr sz="2071" spc="-17" dirty="0">
                <a:latin typeface="Arial"/>
                <a:cs typeface="Arial"/>
              </a:rPr>
              <a:t>actividades </a:t>
            </a:r>
            <a:r>
              <a:rPr sz="2071" spc="-9" dirty="0">
                <a:latin typeface="Arial"/>
                <a:cs typeface="Arial"/>
              </a:rPr>
              <a:t> programadas.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ts val="2381"/>
              </a:lnSpc>
              <a:spcBef>
                <a:spcPts val="1242"/>
              </a:spcBef>
              <a:buClr>
                <a:srgbClr val="000000"/>
              </a:buClr>
              <a:buFont typeface="Sylfaen"/>
              <a:buChar char="-"/>
              <a:tabLst>
                <a:tab pos="488679" algn="l"/>
              </a:tabLst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Equipos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seguridad</a:t>
            </a:r>
            <a:r>
              <a:rPr sz="2071" spc="-9" dirty="0">
                <a:latin typeface="Arial"/>
                <a:cs typeface="Arial"/>
              </a:rPr>
              <a:t>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Lista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tipo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indumentaria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 mínimos de la protección personal que requiere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personal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realizar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tareas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descritas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Procedimientos </a:t>
            </a:r>
            <a:r>
              <a:rPr sz="2071" spc="-17" dirty="0">
                <a:latin typeface="Arial"/>
                <a:cs typeface="Arial"/>
              </a:rPr>
              <a:t>Operacionales.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ts val="2381"/>
              </a:lnSpc>
              <a:spcBef>
                <a:spcPts val="1182"/>
              </a:spcBef>
              <a:buClr>
                <a:srgbClr val="000000"/>
              </a:buClr>
              <a:buFont typeface="Sylfaen"/>
              <a:buChar char="-"/>
              <a:tabLst>
                <a:tab pos="488679" algn="l"/>
              </a:tabLst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Herramientas</a:t>
            </a:r>
            <a:r>
              <a:rPr sz="2071" b="1" spc="-9" dirty="0">
                <a:latin typeface="Arial"/>
                <a:cs typeface="Arial"/>
              </a:rPr>
              <a:t>.</a:t>
            </a:r>
            <a:r>
              <a:rPr sz="2071" b="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Lista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todas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herramientas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requieren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personal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realizar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tareas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descritas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Procedimientos Operacionales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las </a:t>
            </a:r>
            <a:r>
              <a:rPr sz="2071" dirty="0">
                <a:latin typeface="Arial"/>
                <a:cs typeface="Arial"/>
              </a:rPr>
              <a:t>mismas </a:t>
            </a:r>
            <a:r>
              <a:rPr sz="2071" spc="-9" dirty="0">
                <a:latin typeface="Arial"/>
                <a:cs typeface="Arial"/>
              </a:rPr>
              <a:t>se operarán 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acuerdo con 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instrucciones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fabricante.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ct val="95600"/>
              </a:lnSpc>
              <a:spcBef>
                <a:spcPts val="1130"/>
              </a:spcBef>
              <a:buClr>
                <a:srgbClr val="000000"/>
              </a:buClr>
              <a:buFont typeface="Sylfaen"/>
              <a:buChar char="-"/>
              <a:tabLst>
                <a:tab pos="488679" algn="l"/>
              </a:tabLst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Referencias</a:t>
            </a:r>
            <a:r>
              <a:rPr sz="2071" spc="-9" dirty="0">
                <a:latin typeface="Arial"/>
                <a:cs typeface="Arial"/>
              </a:rPr>
              <a:t>. Lista del material de referencia usado en 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desarrollo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procedimiento.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Incluye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manuales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instrucciones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operación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fabricante.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ts val="2381"/>
              </a:lnSpc>
              <a:spcBef>
                <a:spcPts val="1242"/>
              </a:spcBef>
              <a:buClr>
                <a:srgbClr val="000000"/>
              </a:buClr>
              <a:buFont typeface="Sylfaen"/>
              <a:buChar char="-"/>
              <a:tabLst>
                <a:tab pos="488679" algn="l"/>
              </a:tabLst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Paso a paso</a:t>
            </a:r>
            <a:r>
              <a:rPr sz="2071" spc="-9" dirty="0">
                <a:latin typeface="Arial"/>
                <a:cs typeface="Arial"/>
              </a:rPr>
              <a:t>. Identificación de todas las instrucciones en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orden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ejecución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respectivas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Notas, 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Precauciones </a:t>
            </a:r>
            <a:r>
              <a:rPr sz="2071" i="1" dirty="0">
                <a:latin typeface="Arial"/>
                <a:cs typeface="Arial"/>
              </a:rPr>
              <a:t>y </a:t>
            </a:r>
            <a:r>
              <a:rPr sz="2071" i="1" spc="-9" dirty="0">
                <a:latin typeface="Arial"/>
                <a:cs typeface="Arial"/>
              </a:rPr>
              <a:t>Advertencias </a:t>
            </a:r>
            <a:r>
              <a:rPr sz="2071" spc="-9" dirty="0">
                <a:latin typeface="Arial"/>
                <a:cs typeface="Arial"/>
              </a:rPr>
              <a:t>de seguridad requeridos </a:t>
            </a:r>
            <a:r>
              <a:rPr sz="2071" spc="-17" dirty="0">
                <a:latin typeface="Arial"/>
                <a:cs typeface="Arial"/>
              </a:rPr>
              <a:t>por </a:t>
            </a:r>
            <a:r>
              <a:rPr sz="2071" spc="-9" dirty="0">
                <a:latin typeface="Arial"/>
                <a:cs typeface="Arial"/>
              </a:rPr>
              <a:t> personal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calificado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realizar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tareas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una </a:t>
            </a:r>
            <a:r>
              <a:rPr sz="2071" spc="-9" dirty="0">
                <a:latin typeface="Arial"/>
                <a:cs typeface="Arial"/>
              </a:rPr>
              <a:t> manera </a:t>
            </a:r>
            <a:r>
              <a:rPr sz="2071" spc="-17" dirty="0">
                <a:latin typeface="Arial"/>
                <a:cs typeface="Arial"/>
              </a:rPr>
              <a:t>especifica.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ts val="2381"/>
              </a:lnSpc>
              <a:spcBef>
                <a:spcPts val="1173"/>
              </a:spcBef>
              <a:buClr>
                <a:srgbClr val="000000"/>
              </a:buClr>
              <a:buFont typeface="Sylfaen"/>
              <a:buChar char="-"/>
              <a:tabLst>
                <a:tab pos="488679" algn="l"/>
              </a:tabLst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Ayudas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visuales</a:t>
            </a:r>
            <a:r>
              <a:rPr sz="2071" spc="-9" dirty="0">
                <a:latin typeface="Arial"/>
                <a:cs typeface="Arial"/>
              </a:rPr>
              <a:t>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Fotos,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dibujos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bocetos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dónde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es </a:t>
            </a:r>
            <a:r>
              <a:rPr sz="2071" spc="-9" dirty="0">
                <a:latin typeface="Arial"/>
                <a:cs typeface="Arial"/>
              </a:rPr>
              <a:t> necesario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ilustrar apropiadamente las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tareas específicas.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38916" y="-876989"/>
            <a:ext cx="7952491" cy="52593"/>
            <a:chOff x="2514599" y="1606295"/>
            <a:chExt cx="4608830" cy="304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608575" cy="304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110982" y="162153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338916" y="11446852"/>
            <a:ext cx="7952491" cy="52593"/>
            <a:chOff x="2514599" y="8748521"/>
            <a:chExt cx="4608830" cy="3048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8748521"/>
              <a:ext cx="4608575" cy="3047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110982" y="8763761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51</a:t>
            </a:fld>
            <a:r>
              <a:rPr spc="-17" dirty="0"/>
              <a:t>-99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1076"/>
            <a:ext cx="10476952" cy="791085"/>
            <a:chOff x="1002791" y="265176"/>
            <a:chExt cx="6071870" cy="458470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5176"/>
              <a:ext cx="1830324" cy="44424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6"/>
            <a:ext cx="10336704" cy="8032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lnSpc>
                <a:spcPts val="4107"/>
              </a:lnSpc>
              <a:spcBef>
                <a:spcPts val="164"/>
              </a:spcBef>
              <a:tabLst>
                <a:tab pos="3725355" algn="l"/>
                <a:tab pos="5872912" algn="l"/>
                <a:tab pos="6802057" algn="l"/>
                <a:tab pos="8802794" algn="l"/>
              </a:tabLst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Procedimientos	Escritos	de	Trabajo	Seguro</a:t>
            </a:r>
            <a:endParaRPr sz="3451">
              <a:latin typeface="Arial"/>
              <a:cs typeface="Arial"/>
            </a:endParaRPr>
          </a:p>
          <a:p>
            <a:pPr marL="21914">
              <a:lnSpc>
                <a:spcPts val="2036"/>
              </a:lnSpc>
            </a:pPr>
            <a:r>
              <a:rPr sz="1726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0"/>
            <a:ext cx="2017158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Equipos que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Requieren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Procedimientos 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Escritos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55585"/>
            <a:ext cx="7722397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Algunos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críticos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requieren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elaboración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procedimientos escritos para la operación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mantenimiento en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condiciones de operación normal o de emergencia del sistema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 son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siguientes: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37819" y="467200"/>
            <a:ext cx="5333801" cy="9673928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Transformador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Transformado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potencial.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Transformador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servicios</a:t>
            </a:r>
            <a:r>
              <a:rPr sz="2071" spc="-17" dirty="0">
                <a:latin typeface="Arial"/>
                <a:cs typeface="Arial"/>
              </a:rPr>
              <a:t> auxiliares.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Transformado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corriente.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Barras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colectoras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transferencia.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Interruptores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Interruptores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enlace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transferencia.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Celdas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distribución.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Seccionadores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tripolares o</a:t>
            </a:r>
            <a:r>
              <a:rPr sz="2071" spc="-17" dirty="0">
                <a:latin typeface="Arial"/>
                <a:cs typeface="Arial"/>
              </a:rPr>
              <a:t> cuchillas.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Seccionador fusible.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Líneas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transmisión.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Líneas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distribución.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Tableros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protección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líneas.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Tableros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protección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transformador.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Tableros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protección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celdas.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Tablero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comunicación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–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fibra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óptica.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Servicios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auxiliares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–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CC.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Rectificador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–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Cargador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baterías.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Banco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baterías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–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U.P.S.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Generador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emergencia.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Centro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control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motores.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38916" y="-876989"/>
            <a:ext cx="7952491" cy="52593"/>
            <a:chOff x="2514599" y="1606295"/>
            <a:chExt cx="4608830" cy="304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608575" cy="304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110982" y="162153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338916" y="10350289"/>
            <a:ext cx="7952491" cy="52593"/>
            <a:chOff x="2514599" y="8113013"/>
            <a:chExt cx="4608830" cy="3048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8113013"/>
              <a:ext cx="4608575" cy="3047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110982" y="812825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52</a:t>
            </a:fld>
            <a:r>
              <a:rPr spc="-17" dirty="0"/>
              <a:t>-99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57478" y="1494954"/>
            <a:ext cx="9786670" cy="7595297"/>
            <a:chOff x="1366266" y="2980944"/>
            <a:chExt cx="5671820" cy="44018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3124" y="4424172"/>
              <a:ext cx="1845564" cy="7924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30724" y="2980944"/>
              <a:ext cx="73151" cy="335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0430" y="3030728"/>
              <a:ext cx="2698242" cy="22225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3124" y="4424172"/>
              <a:ext cx="1845564" cy="7924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4471713" y="1494954"/>
            <a:ext cx="7671995" cy="7595297"/>
            <a:chOff x="2591561" y="2980944"/>
            <a:chExt cx="4446270" cy="4401820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1" y="5134355"/>
              <a:ext cx="1711452" cy="5969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09" y="5947410"/>
              <a:ext cx="4205478" cy="143484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591561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3123" y="4424172"/>
              <a:ext cx="1845564" cy="79247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30723" y="2980944"/>
              <a:ext cx="73151" cy="3352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0429" y="3030728"/>
              <a:ext cx="2698242" cy="2222500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730306" y="-3191076"/>
            <a:ext cx="10476952" cy="791085"/>
            <a:chOff x="1002791" y="265176"/>
            <a:chExt cx="6071870" cy="458470"/>
          </a:xfrm>
        </p:grpSpPr>
        <p:sp>
          <p:nvSpPr>
            <p:cNvPr id="28" name="object 28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30368" y="265176"/>
              <a:ext cx="1830324" cy="444245"/>
            </a:xfrm>
            <a:prstGeom prst="rect">
              <a:avLst/>
            </a:prstGeom>
          </p:spPr>
        </p:pic>
      </p:grpSp>
      <p:sp>
        <p:nvSpPr>
          <p:cNvPr id="30" name="object 30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31" name="object 31"/>
          <p:cNvSpPr txBox="1"/>
          <p:nvPr/>
        </p:nvSpPr>
        <p:spPr>
          <a:xfrm>
            <a:off x="1842506" y="-2268946"/>
            <a:ext cx="10336704" cy="2823712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lnSpc>
                <a:spcPts val="4107"/>
              </a:lnSpc>
              <a:spcBef>
                <a:spcPts val="164"/>
              </a:spcBef>
              <a:tabLst>
                <a:tab pos="3725355" algn="l"/>
                <a:tab pos="5872912" algn="l"/>
                <a:tab pos="6802057" algn="l"/>
                <a:tab pos="8802794" algn="l"/>
              </a:tabLst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Procedimientos	Escritos	de	Trabajo	Seguro</a:t>
            </a:r>
            <a:endParaRPr sz="3451">
              <a:latin typeface="Arial"/>
              <a:cs typeface="Arial"/>
            </a:endParaRPr>
          </a:p>
          <a:p>
            <a:pPr marL="21914">
              <a:lnSpc>
                <a:spcPts val="2036"/>
              </a:lnSpc>
            </a:pPr>
            <a:r>
              <a:rPr sz="1726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98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98">
              <a:latin typeface="Arial"/>
              <a:cs typeface="Arial"/>
            </a:endParaRPr>
          </a:p>
          <a:p>
            <a:pPr marL="21914" marR="8328359">
              <a:lnSpc>
                <a:spcPts val="2381"/>
              </a:lnSpc>
              <a:spcBef>
                <a:spcPts val="159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Organizaciones  Que Requieren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Procedimientos  Escritos</a:t>
            </a:r>
            <a:endParaRPr sz="2071">
              <a:latin typeface="Arial"/>
              <a:cs typeface="Arial"/>
            </a:endParaRPr>
          </a:p>
        </p:txBody>
      </p:sp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4478289" y="-543022"/>
          <a:ext cx="7663230" cy="10126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14525"/>
                <a:gridCol w="4715834"/>
              </a:tblGrid>
              <a:tr h="587288">
                <a:tc>
                  <a:txBody>
                    <a:bodyPr/>
                    <a:lstStyle/>
                    <a:p>
                      <a:pPr marL="24765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2100" b="1" spc="-5" dirty="0">
                          <a:latin typeface="Arial"/>
                          <a:cs typeface="Arial"/>
                        </a:rPr>
                        <a:t>ORGANIZACIÓN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490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86677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2100" b="1" spc="-5" dirty="0">
                          <a:latin typeface="Arial"/>
                          <a:cs typeface="Arial"/>
                        </a:rPr>
                        <a:t>DOCUMENTO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2490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</a:tr>
              <a:tr h="777937">
                <a:tc>
                  <a:txBody>
                    <a:bodyPr/>
                    <a:lstStyle/>
                    <a:p>
                      <a:pPr marL="68580" marR="81280">
                        <a:lnSpc>
                          <a:spcPct val="95700"/>
                        </a:lnSpc>
                        <a:spcBef>
                          <a:spcPts val="1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AIChE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Center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Chemical </a:t>
                      </a:r>
                      <a:r>
                        <a:rPr sz="17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Process Safety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(AIChE/CCPS)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19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0325" algn="just">
                        <a:lnSpc>
                          <a:spcPct val="95700"/>
                        </a:lnSpc>
                        <a:spcBef>
                          <a:spcPts val="10"/>
                        </a:spcBef>
                      </a:pPr>
                      <a:r>
                        <a:rPr sz="1700" i="1" spc="-5" dirty="0">
                          <a:latin typeface="Arial"/>
                          <a:cs typeface="Arial"/>
                        </a:rPr>
                        <a:t>Guidelines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for</a:t>
                      </a:r>
                      <a:r>
                        <a:rPr sz="1700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Technical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Management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Chemical process Safety.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AIChE/CCPS,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New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York,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New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York1989.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19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76842">
                <a:tc>
                  <a:txBody>
                    <a:bodyPr/>
                    <a:lstStyle/>
                    <a:p>
                      <a:pPr marL="68580" marR="462280">
                        <a:lnSpc>
                          <a:spcPts val="1150"/>
                        </a:lnSpc>
                        <a:spcBef>
                          <a:spcPts val="50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America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Pe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ole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m 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Institute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(API)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095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0325" algn="just">
                        <a:lnSpc>
                          <a:spcPct val="95700"/>
                        </a:lnSpc>
                        <a:spcBef>
                          <a:spcPts val="10"/>
                        </a:spcBef>
                      </a:pPr>
                      <a:r>
                        <a:rPr sz="1700" i="1" dirty="0">
                          <a:latin typeface="Arial"/>
                          <a:cs typeface="Arial"/>
                        </a:rPr>
                        <a:t>API</a:t>
                      </a:r>
                      <a:r>
                        <a:rPr sz="1700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Recommended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Practice</a:t>
                      </a:r>
                      <a:r>
                        <a:rPr sz="1700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750, </a:t>
                      </a:r>
                      <a:r>
                        <a:rPr sz="1700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Management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process Hazards,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American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Petroleum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Institute,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Washington,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DC,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1990.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19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88894">
                <a:tc>
                  <a:txBody>
                    <a:bodyPr/>
                    <a:lstStyle/>
                    <a:p>
                      <a:pPr marL="68580" marR="236854">
                        <a:lnSpc>
                          <a:spcPts val="1150"/>
                        </a:lnSpc>
                        <a:spcBef>
                          <a:spcPts val="55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Chemical Manufacturers </a:t>
                      </a:r>
                      <a:r>
                        <a:rPr sz="17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Association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(CMA)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205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59690" algn="just">
                        <a:lnSpc>
                          <a:spcPts val="1150"/>
                        </a:lnSpc>
                      </a:pPr>
                      <a:r>
                        <a:rPr sz="1700" i="1" spc="-5" dirty="0">
                          <a:latin typeface="Arial"/>
                          <a:cs typeface="Arial"/>
                        </a:rPr>
                        <a:t>Responsible Care@: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A Public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Commitment. 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Chemical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Manufacturers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Association, </a:t>
                      </a:r>
                      <a:r>
                        <a:rPr sz="17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Washington,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DC,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1988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28849">
                <a:tc>
                  <a:txBody>
                    <a:bodyPr/>
                    <a:lstStyle/>
                    <a:p>
                      <a:pPr marL="68580" marR="208279">
                        <a:lnSpc>
                          <a:spcPts val="1150"/>
                        </a:lnSpc>
                        <a:spcBef>
                          <a:spcPts val="55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U.S. Environmental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Protection</a:t>
                      </a:r>
                      <a:r>
                        <a:rPr sz="17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Agency</a:t>
                      </a:r>
                      <a:r>
                        <a:rPr sz="17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(EPA)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205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0325" algn="just">
                        <a:lnSpc>
                          <a:spcPct val="95700"/>
                        </a:lnSpc>
                        <a:spcBef>
                          <a:spcPts val="15"/>
                        </a:spcBef>
                      </a:pPr>
                      <a:r>
                        <a:rPr sz="1700" i="1" spc="-5" dirty="0">
                          <a:latin typeface="Arial"/>
                          <a:cs typeface="Arial"/>
                        </a:rPr>
                        <a:t>Risk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Management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Programs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far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10" dirty="0">
                          <a:latin typeface="Arial"/>
                          <a:cs typeface="Arial"/>
                        </a:rPr>
                        <a:t>Chemical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 Accidental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Release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Prevention;</a:t>
                      </a:r>
                      <a:r>
                        <a:rPr sz="1700" i="1" spc="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Proposed 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Rule</a:t>
                      </a:r>
                      <a:r>
                        <a:rPr sz="1700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1700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CFR</a:t>
                      </a:r>
                      <a:r>
                        <a:rPr sz="1700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part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68,</a:t>
                      </a:r>
                      <a:r>
                        <a:rPr sz="1700" spc="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Environmental </a:t>
                      </a:r>
                      <a:r>
                        <a:rPr sz="17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Protection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Agency,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Washington,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DC,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1993.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328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84873">
                <a:tc>
                  <a:txBody>
                    <a:bodyPr/>
                    <a:lstStyle/>
                    <a:p>
                      <a:pPr marL="68580" marR="74295">
                        <a:lnSpc>
                          <a:spcPct val="95800"/>
                        </a:lnSpc>
                        <a:spcBef>
                          <a:spcPts val="25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International Organization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for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Standardization</a:t>
                      </a:r>
                      <a:r>
                        <a:rPr sz="1700" spc="2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(ISO)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or in the United States of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America American National </a:t>
                      </a:r>
                      <a:r>
                        <a:rPr sz="17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Standards Institute (ANSI)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9000-1.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9001,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9002,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9003,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ts val="1120"/>
                        </a:lnSpc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9004-1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47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0325" algn="just">
                        <a:lnSpc>
                          <a:spcPct val="95700"/>
                        </a:lnSpc>
                        <a:spcBef>
                          <a:spcPts val="15"/>
                        </a:spcBef>
                      </a:pPr>
                      <a:r>
                        <a:rPr sz="1700" i="1" spc="-5" dirty="0">
                          <a:latin typeface="Arial"/>
                          <a:cs typeface="Arial"/>
                        </a:rPr>
                        <a:t>Quality Management and Quality Assurance 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Standards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(9000)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ISO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9000-150 9004,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Quality </a:t>
                      </a:r>
                      <a:r>
                        <a:rPr sz="1700" i="1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Systems-Models 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for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Quality Assurance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(9001- </a:t>
                      </a:r>
                      <a:r>
                        <a:rPr sz="17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9003)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Quality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Management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and</a:t>
                      </a:r>
                      <a:r>
                        <a:rPr sz="1700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Quality </a:t>
                      </a:r>
                      <a:r>
                        <a:rPr sz="1700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System</a:t>
                      </a:r>
                      <a:r>
                        <a:rPr sz="1700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Elements-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Guidelines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C9004)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International Organization for Standardization, </a:t>
                      </a:r>
                      <a:r>
                        <a:rPr sz="17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Geneva,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Switzerland 1987.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328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81953">
                <a:tc>
                  <a:txBody>
                    <a:bodyPr/>
                    <a:lstStyle/>
                    <a:p>
                      <a:pPr marL="68580" marR="121920">
                        <a:lnSpc>
                          <a:spcPct val="95800"/>
                        </a:lnSpc>
                        <a:spcBef>
                          <a:spcPts val="25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US Occupational Safety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and</a:t>
                      </a:r>
                      <a:r>
                        <a:rPr sz="17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Health</a:t>
                      </a:r>
                      <a:r>
                        <a:rPr sz="17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Administration, </a:t>
                      </a:r>
                      <a:r>
                        <a:rPr sz="17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US Department of Labor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(OSHA)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47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0325" algn="just">
                        <a:lnSpc>
                          <a:spcPct val="95900"/>
                        </a:lnSpc>
                        <a:spcBef>
                          <a:spcPts val="5"/>
                        </a:spcBef>
                      </a:pPr>
                      <a:r>
                        <a:rPr sz="1700" i="1" spc="-5" dirty="0">
                          <a:latin typeface="Arial"/>
                          <a:cs typeface="Arial"/>
                        </a:rPr>
                        <a:t>Process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Safety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Management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Highly </a:t>
                      </a:r>
                      <a:r>
                        <a:rPr sz="1700" i="1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Hazardous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Chemicals;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Explosives</a:t>
                      </a:r>
                      <a:r>
                        <a:rPr sz="1700" i="1" spc="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1700" i="1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Blasting Agents; Final Rule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29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CFR 1910.119, 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Occupational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Safety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Health 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Administration,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Washington, DC,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1992.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09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29945">
                <a:tc>
                  <a:txBody>
                    <a:bodyPr/>
                    <a:lstStyle/>
                    <a:p>
                      <a:pPr marL="68580" marR="285750">
                        <a:lnSpc>
                          <a:spcPts val="1150"/>
                        </a:lnSpc>
                        <a:spcBef>
                          <a:spcPts val="55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Official Journal of the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European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Communities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205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59690" algn="just">
                        <a:lnSpc>
                          <a:spcPct val="95800"/>
                        </a:lnSpc>
                        <a:spcBef>
                          <a:spcPts val="10"/>
                        </a:spcBef>
                      </a:pPr>
                      <a:r>
                        <a:rPr sz="1700" i="1" spc="-5" dirty="0">
                          <a:latin typeface="Arial"/>
                          <a:cs typeface="Arial"/>
                        </a:rPr>
                        <a:t>Council Directive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of 24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luna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1982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(the Seveso 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Directive) 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on the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Major-Accident Hazards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Certain Industrial Activities,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Official Journal of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European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Communities,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Berlín,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1989.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19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88894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World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Bank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0325" algn="just">
                        <a:lnSpc>
                          <a:spcPts val="1150"/>
                        </a:lnSpc>
                      </a:pPr>
                      <a:r>
                        <a:rPr sz="1700" i="1" dirty="0">
                          <a:latin typeface="Arial"/>
                          <a:cs typeface="Arial"/>
                        </a:rPr>
                        <a:t>Manual</a:t>
                      </a:r>
                      <a:r>
                        <a:rPr sz="1700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Industrial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Hazard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Assessment 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i="1" spc="-5" dirty="0">
                          <a:latin typeface="Arial"/>
                          <a:cs typeface="Arial"/>
                        </a:rPr>
                        <a:t>Techniques,</a:t>
                      </a:r>
                      <a:r>
                        <a:rPr sz="1700" i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World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Bank,</a:t>
                      </a:r>
                      <a:r>
                        <a:rPr sz="1700" spc="2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Washington,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DC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1985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77937">
                <a:tc>
                  <a:txBody>
                    <a:bodyPr/>
                    <a:lstStyle/>
                    <a:p>
                      <a:pPr marL="68580" marR="186690">
                        <a:lnSpc>
                          <a:spcPct val="95700"/>
                        </a:lnSpc>
                        <a:spcBef>
                          <a:spcPts val="10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Institute Of Electrical And </a:t>
                      </a:r>
                      <a:r>
                        <a:rPr sz="17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Electronic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Engineers.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(IEEE).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19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0325" algn="just">
                        <a:lnSpc>
                          <a:spcPct val="95700"/>
                        </a:lnSpc>
                        <a:spcBef>
                          <a:spcPts val="10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IEEE Std 902-1998 “Guide for Maintenance,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Operation,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Safety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Industrial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Commercial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Power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Systems”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19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5929">
                <a:tc>
                  <a:txBody>
                    <a:bodyPr/>
                    <a:lstStyle/>
                    <a:p>
                      <a:pPr marL="68580" marR="524510">
                        <a:lnSpc>
                          <a:spcPts val="1150"/>
                        </a:lnSpc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Norma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Ven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zolana 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COVENIN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0960">
                        <a:lnSpc>
                          <a:spcPts val="1150"/>
                        </a:lnSpc>
                        <a:tabLst>
                          <a:tab pos="966469" algn="l"/>
                          <a:tab pos="1752600" algn="l"/>
                        </a:tabLst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COVEN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N	3049-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3	“Man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enimiento, 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Definiciones”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33" name="object 33"/>
          <p:cNvGrpSpPr/>
          <p:nvPr/>
        </p:nvGrpSpPr>
        <p:grpSpPr>
          <a:xfrm>
            <a:off x="4338916" y="-876989"/>
            <a:ext cx="7952491" cy="52593"/>
            <a:chOff x="2514599" y="1606295"/>
            <a:chExt cx="4608830" cy="30480"/>
          </a:xfrm>
        </p:grpSpPr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14599" y="1606295"/>
              <a:ext cx="4608575" cy="3047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110982" y="162153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4338916" y="9840138"/>
            <a:ext cx="7952491" cy="52593"/>
            <a:chOff x="2514599" y="7817357"/>
            <a:chExt cx="4608830" cy="30480"/>
          </a:xfrm>
        </p:grpSpPr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14599" y="7817357"/>
              <a:ext cx="4608575" cy="3047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110982" y="783259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53</a:t>
            </a:fld>
            <a:r>
              <a:rPr spc="-17" dirty="0"/>
              <a:t>-99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IV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1119781"/>
            <a:ext cx="2127823" cy="3033850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91454" algn="ctr">
              <a:lnSpc>
                <a:spcPts val="2942"/>
              </a:lnSpc>
              <a:spcBef>
                <a:spcPts val="173"/>
              </a:spcBef>
            </a:pPr>
            <a:r>
              <a:rPr sz="2761" b="1" spc="-9" dirty="0">
                <a:solidFill>
                  <a:srgbClr val="000065"/>
                </a:solidFill>
                <a:latin typeface="Arial"/>
                <a:cs typeface="Arial"/>
              </a:rPr>
              <a:t>CAPÍTULO</a:t>
            </a:r>
            <a:endParaRPr sz="2761">
              <a:latin typeface="Arial"/>
              <a:cs typeface="Arial"/>
            </a:endParaRPr>
          </a:p>
          <a:p>
            <a:pPr marL="293646" algn="ctr">
              <a:lnSpc>
                <a:spcPts val="14537"/>
              </a:lnSpc>
            </a:pPr>
            <a:r>
              <a:rPr sz="12424" b="1" dirty="0">
                <a:solidFill>
                  <a:srgbClr val="000065"/>
                </a:solidFill>
                <a:latin typeface="Arial"/>
                <a:cs typeface="Arial"/>
              </a:rPr>
              <a:t>V</a:t>
            </a:r>
            <a:endParaRPr sz="12424">
              <a:latin typeface="Arial"/>
              <a:cs typeface="Arial"/>
            </a:endParaRPr>
          </a:p>
          <a:p>
            <a:pPr marL="21914">
              <a:spcBef>
                <a:spcPts val="3572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Introducción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59956" y="-1133379"/>
            <a:ext cx="7846209" cy="1788352"/>
          </a:xfrm>
          <a:prstGeom prst="rect">
            <a:avLst/>
          </a:prstGeom>
          <a:solidFill>
            <a:srgbClr val="C0C0C0"/>
          </a:solidFill>
        </p:spPr>
        <p:txBody>
          <a:bodyPr vert="horz" wrap="square" lIns="0" tIns="256391" rIns="0" bIns="0" rtlCol="0">
            <a:spAutoFit/>
          </a:bodyPr>
          <a:lstStyle/>
          <a:p>
            <a:pPr marL="509497" marR="1746534">
              <a:lnSpc>
                <a:spcPct val="95900"/>
              </a:lnSpc>
              <a:spcBef>
                <a:spcPts val="2019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Pruebas, Inspección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y 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Mantenimiento de Equipos </a:t>
            </a:r>
            <a:r>
              <a:rPr sz="3451" b="1" spc="-94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Eléctricos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Potencia</a:t>
            </a:r>
            <a:endParaRPr sz="345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1553242"/>
            <a:ext cx="7651177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753836" algn="l"/>
                <a:tab pos="2012787" algn="l"/>
                <a:tab pos="2453256" algn="l"/>
                <a:tab pos="3798766" algn="l"/>
                <a:tab pos="4400301" algn="l"/>
                <a:tab pos="6431715" algn="l"/>
              </a:tabLst>
            </a:pPr>
            <a:r>
              <a:rPr sz="2071" spc="-9" dirty="0">
                <a:latin typeface="Arial"/>
                <a:cs typeface="Arial"/>
              </a:rPr>
              <a:t>Las	pruebas	</a:t>
            </a:r>
            <a:r>
              <a:rPr sz="2071" dirty="0">
                <a:latin typeface="Arial"/>
                <a:cs typeface="Arial"/>
              </a:rPr>
              <a:t>y	</a:t>
            </a:r>
            <a:r>
              <a:rPr sz="2071" spc="-9" dirty="0">
                <a:latin typeface="Arial"/>
                <a:cs typeface="Arial"/>
              </a:rPr>
              <a:t>acciones	de	mantenimiento	</a:t>
            </a:r>
            <a:r>
              <a:rPr sz="2071" spc="-17" dirty="0">
                <a:latin typeface="Arial"/>
                <a:cs typeface="Arial"/>
              </a:rPr>
              <a:t>predictivo,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56376" y="1855651"/>
            <a:ext cx="7655560" cy="15820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preventivos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correctivos programadas a equipos eléctricos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potencia tienen como finalidad, el garantizar la operación segura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mismos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brindar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disponibilidad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requerida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proceso que alimentan, alargar la vida útil del </a:t>
            </a:r>
            <a:r>
              <a:rPr sz="2071" dirty="0">
                <a:latin typeface="Arial"/>
                <a:cs typeface="Arial"/>
              </a:rPr>
              <a:t>activo y </a:t>
            </a:r>
            <a:r>
              <a:rPr sz="2071" spc="-9" dirty="0">
                <a:latin typeface="Arial"/>
                <a:cs typeface="Arial"/>
              </a:rPr>
              <a:t>tener en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condiciones optimas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funcionamiento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equipo.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38917" y="1431843"/>
            <a:ext cx="7868123" cy="52593"/>
            <a:chOff x="2514599" y="2944368"/>
            <a:chExt cx="4559935" cy="304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944368"/>
              <a:ext cx="4559806" cy="304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62215" y="295960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842506" y="3894944"/>
            <a:ext cx="1345503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Contenido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37820" y="3775295"/>
            <a:ext cx="7473676" cy="7684922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visual.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-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termográfica.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Ultrasonido.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Detección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emisiones </a:t>
            </a:r>
            <a:r>
              <a:rPr sz="2071" spc="-17" dirty="0">
                <a:latin typeface="Arial"/>
                <a:cs typeface="Arial"/>
              </a:rPr>
              <a:t>ultravioleta.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Análisis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aceite.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Análisis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gases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disueltos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Medición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conductancia.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Rigidez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dieléctrica del</a:t>
            </a:r>
            <a:r>
              <a:rPr sz="2071" spc="-17" dirty="0">
                <a:latin typeface="Arial"/>
                <a:cs typeface="Arial"/>
              </a:rPr>
              <a:t> aislamiento.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Factor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Descargas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parciales.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Relación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transformación.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devanado.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contacto.</a:t>
            </a:r>
            <a:endParaRPr sz="2071">
              <a:latin typeface="Arial"/>
              <a:cs typeface="Arial"/>
            </a:endParaRPr>
          </a:p>
          <a:p>
            <a:pPr marL="487583" marR="8766" indent="-466765">
              <a:lnSpc>
                <a:spcPts val="2364"/>
              </a:lnSpc>
              <a:spcBef>
                <a:spcPts val="126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Tiempos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operación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interruptores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simultaneidad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contactos.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27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Medición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puesta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tierra.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38917" y="3772227"/>
            <a:ext cx="7868123" cy="52593"/>
            <a:chOff x="2514599" y="4300727"/>
            <a:chExt cx="4559935" cy="3048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4300727"/>
              <a:ext cx="4559806" cy="30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62215" y="431596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3139" y="11700614"/>
            <a:ext cx="7888939" cy="52591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54</a:t>
            </a:fld>
            <a:r>
              <a:rPr spc="-17" dirty="0"/>
              <a:t>-99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7"/>
            <a:ext cx="3747247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Inspección</a:t>
            </a:r>
            <a:r>
              <a:rPr sz="345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Visual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-755585"/>
            <a:ext cx="7655560" cy="232582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10957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Dentro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diferentes</a:t>
            </a:r>
            <a:r>
              <a:rPr sz="2071" spc="31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métodos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control</a:t>
            </a:r>
            <a:r>
              <a:rPr sz="2071" spc="31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mediante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técnicas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 </a:t>
            </a:r>
            <a:r>
              <a:rPr sz="2071" dirty="0">
                <a:latin typeface="Arial"/>
                <a:cs typeface="Arial"/>
              </a:rPr>
              <a:t>destructivas </a:t>
            </a:r>
            <a:r>
              <a:rPr sz="2071" spc="-9" dirty="0">
                <a:latin typeface="Arial"/>
                <a:cs typeface="Arial"/>
              </a:rPr>
              <a:t>nos encontramos con el </a:t>
            </a:r>
            <a:r>
              <a:rPr sz="2071" dirty="0">
                <a:latin typeface="Arial"/>
                <a:cs typeface="Arial"/>
              </a:rPr>
              <a:t>más </a:t>
            </a:r>
            <a:r>
              <a:rPr sz="2071" spc="-9" dirty="0">
                <a:latin typeface="Arial"/>
                <a:cs typeface="Arial"/>
              </a:rPr>
              <a:t>básico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no por ello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menos</a:t>
            </a:r>
            <a:r>
              <a:rPr sz="2071" dirty="0">
                <a:latin typeface="Arial"/>
                <a:cs typeface="Arial"/>
              </a:rPr>
              <a:t> importante,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Visual.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43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visual</a:t>
            </a:r>
            <a:r>
              <a:rPr sz="2071" spc="43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43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43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</a:t>
            </a:r>
            <a:r>
              <a:rPr sz="2071" spc="43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Preventivo</a:t>
            </a:r>
            <a:r>
              <a:rPr sz="2071" spc="43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(Nivel</a:t>
            </a:r>
            <a:r>
              <a:rPr sz="2071" spc="43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I)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caracteriza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frecuencia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duración,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utilizando los sentidos humanos, sin provocar indisponibilidad del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 objeto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inspección.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2020004"/>
            <a:ext cx="109787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Objetivo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6" y="2018690"/>
            <a:ext cx="7655560" cy="232582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objetivo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visual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recabar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información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mediante la aplicación de un cuestionario sobre el estado físico,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parámetros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propios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lecturas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medidores,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ruidos,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condiciones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externas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cualquier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otro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parámetro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indicios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deterioro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funciones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</a:t>
            </a:r>
            <a:r>
              <a:rPr sz="2071" spc="-17" dirty="0">
                <a:latin typeface="Arial"/>
                <a:cs typeface="Arial"/>
              </a:rPr>
              <a:t>equipo.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dirty="0">
                <a:latin typeface="Arial"/>
                <a:cs typeface="Arial"/>
              </a:rPr>
              <a:t>Estos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cuestionarios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también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permiten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llevar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historial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del </a:t>
            </a:r>
            <a:r>
              <a:rPr sz="2071" spc="-9" dirty="0">
                <a:latin typeface="Arial"/>
                <a:cs typeface="Arial"/>
              </a:rPr>
              <a:t> equipo.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1897290"/>
            <a:ext cx="7868123" cy="52593"/>
            <a:chOff x="2514599" y="3214116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214116"/>
              <a:ext cx="4559806" cy="3047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322935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6" y="4794283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81865" y="4833290"/>
            <a:ext cx="6604357" cy="6374263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4338917" y="4671566"/>
            <a:ext cx="7868123" cy="52593"/>
            <a:chOff x="2514599" y="4821935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4599" y="4821935"/>
              <a:ext cx="4559806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483717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4338917" y="11571760"/>
            <a:ext cx="7868123" cy="52593"/>
            <a:chOff x="2514599" y="8820911"/>
            <a:chExt cx="4559935" cy="30480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4599" y="8820911"/>
              <a:ext cx="4559806" cy="3047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062215" y="883615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55</a:t>
            </a:fld>
            <a:r>
              <a:rPr spc="-17" dirty="0"/>
              <a:t>-99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7"/>
            <a:ext cx="5232998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Inspección</a:t>
            </a:r>
            <a:r>
              <a:rPr sz="3451" b="1" spc="-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Termográfica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55584"/>
            <a:ext cx="7654464" cy="188980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Partiendo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objetos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irradian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energía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infrarroja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constantemente en función de su temperatura en función de </a:t>
            </a:r>
            <a:r>
              <a:rPr sz="2071" dirty="0">
                <a:latin typeface="Arial"/>
                <a:cs typeface="Arial"/>
              </a:rPr>
              <a:t>su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temperatura,</a:t>
            </a:r>
            <a:r>
              <a:rPr sz="2071" spc="46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ésta</a:t>
            </a:r>
            <a:r>
              <a:rPr sz="2071" spc="46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técnica</a:t>
            </a:r>
            <a:r>
              <a:rPr sz="2071" spc="46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permite</a:t>
            </a:r>
            <a:r>
              <a:rPr sz="2071" spc="46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detectar,</a:t>
            </a:r>
            <a:r>
              <a:rPr sz="2071" spc="46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sin</a:t>
            </a:r>
            <a:r>
              <a:rPr sz="2071" spc="46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</a:t>
            </a:r>
            <a:r>
              <a:rPr sz="2071" spc="46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físico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 el elemento bajo análisis, cualquier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falla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manifieste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un cambio de la temperatura sobre la base de medir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niveles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radiación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dentro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espectro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infrarrojo.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1586112"/>
            <a:ext cx="109787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Objetivo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6" y="1584797"/>
            <a:ext cx="7653369" cy="15820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 inspección termográfica en sistemas eléctricos tiene </a:t>
            </a:r>
            <a:r>
              <a:rPr sz="2071" spc="-17" dirty="0">
                <a:latin typeface="Arial"/>
                <a:cs typeface="Arial"/>
              </a:rPr>
              <a:t>como </a:t>
            </a:r>
            <a:r>
              <a:rPr sz="2071" spc="-9" dirty="0">
                <a:latin typeface="Arial"/>
                <a:cs typeface="Arial"/>
              </a:rPr>
              <a:t> objetivo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detectar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componentes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defectuosos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basándose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elevación de la temperatura como consecuencia de un aumento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anormal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óhmica.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causas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originan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estos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defectos, entre otras, </a:t>
            </a:r>
            <a:r>
              <a:rPr sz="2071" spc="-9" dirty="0">
                <a:latin typeface="Arial"/>
                <a:cs typeface="Arial"/>
              </a:rPr>
              <a:t>pueden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mencionarse: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50823" y="3109994"/>
            <a:ext cx="5352427" cy="1857221"/>
          </a:xfrm>
          <a:prstGeom prst="rect">
            <a:avLst/>
          </a:prstGeom>
        </p:spPr>
        <p:txBody>
          <a:bodyPr vert="horz" wrap="square" lIns="0" tIns="157779" rIns="0" bIns="0" rtlCol="0">
            <a:spAutoFit/>
          </a:bodyPr>
          <a:lstStyle/>
          <a:p>
            <a:pPr marL="403213" indent="-382397">
              <a:spcBef>
                <a:spcPts val="1242"/>
              </a:spcBef>
              <a:buFont typeface="Sylfaen"/>
              <a:buChar char="-"/>
              <a:tabLst>
                <a:tab pos="402119" algn="l"/>
                <a:tab pos="404311" algn="l"/>
              </a:tabLst>
            </a:pPr>
            <a:r>
              <a:rPr sz="2071" spc="-9" dirty="0">
                <a:latin typeface="Arial"/>
                <a:cs typeface="Arial"/>
              </a:rPr>
              <a:t>Conexiones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flojas.</a:t>
            </a:r>
            <a:endParaRPr sz="2071">
              <a:latin typeface="Arial"/>
              <a:cs typeface="Arial"/>
            </a:endParaRPr>
          </a:p>
          <a:p>
            <a:pPr marL="403213" indent="-382397">
              <a:spcBef>
                <a:spcPts val="1078"/>
              </a:spcBef>
              <a:buFont typeface="Sylfaen"/>
              <a:buChar char="-"/>
              <a:tabLst>
                <a:tab pos="402119" algn="l"/>
                <a:tab pos="404311" algn="l"/>
              </a:tabLst>
            </a:pPr>
            <a:r>
              <a:rPr sz="2071" spc="-9" dirty="0">
                <a:latin typeface="Arial"/>
                <a:cs typeface="Arial"/>
              </a:rPr>
              <a:t>Conexiones</a:t>
            </a:r>
            <a:r>
              <a:rPr sz="2071" dirty="0">
                <a:latin typeface="Arial"/>
                <a:cs typeface="Arial"/>
              </a:rPr>
              <a:t> afectadas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corrosión.</a:t>
            </a:r>
            <a:endParaRPr sz="2071">
              <a:latin typeface="Arial"/>
              <a:cs typeface="Arial"/>
            </a:endParaRPr>
          </a:p>
          <a:p>
            <a:pPr marL="403213" indent="-382397">
              <a:spcBef>
                <a:spcPts val="1078"/>
              </a:spcBef>
              <a:buFont typeface="Sylfaen"/>
              <a:buChar char="-"/>
              <a:tabLst>
                <a:tab pos="402119" algn="l"/>
                <a:tab pos="404311" algn="l"/>
              </a:tabLst>
            </a:pPr>
            <a:r>
              <a:rPr sz="2071" spc="-9" dirty="0">
                <a:latin typeface="Arial"/>
                <a:cs typeface="Arial"/>
              </a:rPr>
              <a:t>Suciedad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conexiones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y/o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contactos.</a:t>
            </a:r>
            <a:endParaRPr sz="2071">
              <a:latin typeface="Arial"/>
              <a:cs typeface="Arial"/>
            </a:endParaRPr>
          </a:p>
          <a:p>
            <a:pPr marL="476626" indent="-455808">
              <a:spcBef>
                <a:spcPts val="1070"/>
              </a:spcBef>
              <a:buFont typeface="Sylfaen"/>
              <a:buChar char="-"/>
              <a:tabLst>
                <a:tab pos="476626" algn="l"/>
                <a:tab pos="477722" algn="l"/>
              </a:tabLst>
            </a:pPr>
            <a:r>
              <a:rPr sz="2071" spc="-9" dirty="0">
                <a:latin typeface="Arial"/>
                <a:cs typeface="Arial"/>
              </a:rPr>
              <a:t>Degradación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materiales </a:t>
            </a:r>
            <a:r>
              <a:rPr sz="2071" spc="-17" dirty="0">
                <a:latin typeface="Arial"/>
                <a:cs typeface="Arial"/>
              </a:rPr>
              <a:t>aislantes.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38917" y="1463399"/>
            <a:ext cx="7868123" cy="52593"/>
            <a:chOff x="2514599" y="2962656"/>
            <a:chExt cx="4559935" cy="3048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2962656"/>
              <a:ext cx="4559806" cy="3047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62215" y="297789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842506" y="5431974"/>
            <a:ext cx="2412701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Equipos Eléctricos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</a:t>
            </a:r>
            <a:r>
              <a:rPr sz="2071" b="1" spc="-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Inspeccionar</a:t>
            </a:r>
            <a:endParaRPr sz="2071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50823" y="5312326"/>
            <a:ext cx="4285229" cy="5535150"/>
          </a:xfrm>
          <a:prstGeom prst="rect">
            <a:avLst/>
          </a:prstGeom>
        </p:spPr>
        <p:txBody>
          <a:bodyPr vert="horz" wrap="square" lIns="0" tIns="157779" rIns="0" bIns="0" rtlCol="0">
            <a:spAutoFit/>
          </a:bodyPr>
          <a:lstStyle/>
          <a:p>
            <a:pPr marL="403213" indent="-382397">
              <a:spcBef>
                <a:spcPts val="1242"/>
              </a:spcBef>
              <a:buFont typeface="Sylfaen"/>
              <a:buChar char="-"/>
              <a:tabLst>
                <a:tab pos="402119" algn="l"/>
                <a:tab pos="404311" algn="l"/>
              </a:tabLst>
            </a:pPr>
            <a:r>
              <a:rPr sz="2071" spc="-9" dirty="0">
                <a:latin typeface="Arial"/>
                <a:cs typeface="Arial"/>
              </a:rPr>
              <a:t>Centros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control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motores.</a:t>
            </a:r>
            <a:endParaRPr sz="2071">
              <a:latin typeface="Arial"/>
              <a:cs typeface="Arial"/>
            </a:endParaRPr>
          </a:p>
          <a:p>
            <a:pPr marL="403213" indent="-382397">
              <a:spcBef>
                <a:spcPts val="1078"/>
              </a:spcBef>
              <a:buFont typeface="Sylfaen"/>
              <a:buChar char="-"/>
              <a:tabLst>
                <a:tab pos="402119" algn="l"/>
                <a:tab pos="404311" algn="l"/>
              </a:tabLst>
            </a:pPr>
            <a:r>
              <a:rPr sz="2071" dirty="0">
                <a:latin typeface="Arial"/>
                <a:cs typeface="Arial"/>
              </a:rPr>
              <a:t>Transformadores.</a:t>
            </a:r>
            <a:endParaRPr sz="2071">
              <a:latin typeface="Arial"/>
              <a:cs typeface="Arial"/>
            </a:endParaRPr>
          </a:p>
          <a:p>
            <a:pPr marL="403213" indent="-382397">
              <a:spcBef>
                <a:spcPts val="1078"/>
              </a:spcBef>
              <a:buFont typeface="Sylfaen"/>
              <a:buChar char="-"/>
              <a:tabLst>
                <a:tab pos="402119" algn="l"/>
                <a:tab pos="404311" algn="l"/>
              </a:tabLst>
            </a:pPr>
            <a:r>
              <a:rPr sz="2071" dirty="0">
                <a:latin typeface="Arial"/>
                <a:cs typeface="Arial"/>
              </a:rPr>
              <a:t>Interruptores.</a:t>
            </a:r>
            <a:endParaRPr sz="2071">
              <a:latin typeface="Arial"/>
              <a:cs typeface="Arial"/>
            </a:endParaRPr>
          </a:p>
          <a:p>
            <a:pPr marL="403213" indent="-382397">
              <a:spcBef>
                <a:spcPts val="1070"/>
              </a:spcBef>
              <a:buFont typeface="Sylfaen"/>
              <a:buChar char="-"/>
              <a:tabLst>
                <a:tab pos="402119" algn="l"/>
                <a:tab pos="404311" algn="l"/>
              </a:tabLst>
            </a:pPr>
            <a:r>
              <a:rPr sz="2071" spc="-9" dirty="0">
                <a:latin typeface="Arial"/>
                <a:cs typeface="Arial"/>
              </a:rPr>
              <a:t>Subestaciones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17" dirty="0">
                <a:latin typeface="Arial"/>
                <a:cs typeface="Arial"/>
              </a:rPr>
              <a:t> Switchgears.</a:t>
            </a:r>
            <a:endParaRPr sz="2071">
              <a:latin typeface="Arial"/>
              <a:cs typeface="Arial"/>
            </a:endParaRPr>
          </a:p>
          <a:p>
            <a:pPr marL="403213" indent="-382397">
              <a:spcBef>
                <a:spcPts val="1070"/>
              </a:spcBef>
              <a:buFont typeface="Sylfaen"/>
              <a:buChar char="-"/>
              <a:tabLst>
                <a:tab pos="402119" algn="l"/>
                <a:tab pos="404311" algn="l"/>
              </a:tabLst>
            </a:pPr>
            <a:r>
              <a:rPr sz="2071" spc="-9" dirty="0">
                <a:latin typeface="Arial"/>
                <a:cs typeface="Arial"/>
              </a:rPr>
              <a:t>Banco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capacitores.</a:t>
            </a:r>
            <a:endParaRPr sz="2071">
              <a:latin typeface="Arial"/>
              <a:cs typeface="Arial"/>
            </a:endParaRPr>
          </a:p>
          <a:p>
            <a:pPr marL="403213" indent="-382397">
              <a:spcBef>
                <a:spcPts val="1078"/>
              </a:spcBef>
              <a:buFont typeface="Sylfaen"/>
              <a:buChar char="-"/>
              <a:tabLst>
                <a:tab pos="402119" algn="l"/>
                <a:tab pos="404311" algn="l"/>
              </a:tabLst>
            </a:pPr>
            <a:r>
              <a:rPr sz="2071" spc="-9" dirty="0">
                <a:latin typeface="Arial"/>
                <a:cs typeface="Arial"/>
              </a:rPr>
              <a:t>Líneas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distribución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aéreas.</a:t>
            </a:r>
            <a:endParaRPr sz="2071">
              <a:latin typeface="Arial"/>
              <a:cs typeface="Arial"/>
            </a:endParaRPr>
          </a:p>
          <a:p>
            <a:pPr marL="403213" indent="-382397">
              <a:spcBef>
                <a:spcPts val="1078"/>
              </a:spcBef>
              <a:buFont typeface="Sylfaen"/>
              <a:buChar char="-"/>
              <a:tabLst>
                <a:tab pos="402119" algn="l"/>
                <a:tab pos="404311" algn="l"/>
              </a:tabLst>
            </a:pPr>
            <a:r>
              <a:rPr sz="2071" spc="-9" dirty="0">
                <a:latin typeface="Arial"/>
                <a:cs typeface="Arial"/>
              </a:rPr>
              <a:t>Tableros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iluminación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fuerza.</a:t>
            </a:r>
            <a:endParaRPr sz="2071">
              <a:latin typeface="Arial"/>
              <a:cs typeface="Arial"/>
            </a:endParaRPr>
          </a:p>
          <a:p>
            <a:pPr marL="403213" indent="-382397">
              <a:spcBef>
                <a:spcPts val="1070"/>
              </a:spcBef>
              <a:buFont typeface="Sylfaen"/>
              <a:buChar char="-"/>
              <a:tabLst>
                <a:tab pos="402119" algn="l"/>
                <a:tab pos="404311" algn="l"/>
              </a:tabLst>
            </a:pPr>
            <a:r>
              <a:rPr sz="2071" spc="-9" dirty="0">
                <a:latin typeface="Arial"/>
                <a:cs typeface="Arial"/>
              </a:rPr>
              <a:t>Variadores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frecuencia.</a:t>
            </a:r>
            <a:endParaRPr sz="2071">
              <a:latin typeface="Arial"/>
              <a:cs typeface="Arial"/>
            </a:endParaRPr>
          </a:p>
          <a:p>
            <a:pPr marL="403213" indent="-382397">
              <a:spcBef>
                <a:spcPts val="1070"/>
              </a:spcBef>
              <a:buFont typeface="Sylfaen"/>
              <a:buChar char="-"/>
              <a:tabLst>
                <a:tab pos="402119" algn="l"/>
                <a:tab pos="404311" algn="l"/>
              </a:tabLst>
            </a:pPr>
            <a:r>
              <a:rPr sz="2071" spc="-9" dirty="0">
                <a:latin typeface="Arial"/>
                <a:cs typeface="Arial"/>
              </a:rPr>
              <a:t>Cables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  <a:p>
            <a:pPr marL="403213" indent="-382397">
              <a:spcBef>
                <a:spcPts val="1078"/>
              </a:spcBef>
              <a:buFont typeface="Sylfaen"/>
              <a:buChar char="-"/>
              <a:tabLst>
                <a:tab pos="402119" algn="l"/>
                <a:tab pos="404311" algn="l"/>
              </a:tabLst>
            </a:pPr>
            <a:r>
              <a:rPr sz="2071" spc="-9" dirty="0">
                <a:latin typeface="Arial"/>
                <a:cs typeface="Arial"/>
              </a:rPr>
              <a:t>Terminales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conexión.</a:t>
            </a:r>
            <a:endParaRPr sz="2071">
              <a:latin typeface="Arial"/>
              <a:cs typeface="Arial"/>
            </a:endParaRPr>
          </a:p>
          <a:p>
            <a:pPr marL="403213" indent="-382397">
              <a:spcBef>
                <a:spcPts val="1078"/>
              </a:spcBef>
              <a:buFont typeface="Sylfaen"/>
              <a:buChar char="-"/>
              <a:tabLst>
                <a:tab pos="402119" algn="l"/>
                <a:tab pos="404311" algn="l"/>
              </a:tabLst>
            </a:pPr>
            <a:r>
              <a:rPr sz="2071" dirty="0">
                <a:latin typeface="Arial"/>
                <a:cs typeface="Arial"/>
              </a:rPr>
              <a:t>Fuentes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poder.</a:t>
            </a:r>
            <a:endParaRPr sz="2071">
              <a:latin typeface="Arial"/>
              <a:cs typeface="Arial"/>
            </a:endParaRPr>
          </a:p>
          <a:p>
            <a:pPr marL="403213" indent="-382397">
              <a:spcBef>
                <a:spcPts val="1070"/>
              </a:spcBef>
              <a:buFont typeface="Sylfaen"/>
              <a:buChar char="-"/>
              <a:tabLst>
                <a:tab pos="402119" algn="l"/>
                <a:tab pos="404311" algn="l"/>
              </a:tabLst>
            </a:pPr>
            <a:r>
              <a:rPr sz="2071" spc="-9" dirty="0">
                <a:latin typeface="Arial"/>
                <a:cs typeface="Arial"/>
              </a:rPr>
              <a:t>UPS.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338917" y="5309256"/>
            <a:ext cx="7868123" cy="52593"/>
            <a:chOff x="2514599" y="5191505"/>
            <a:chExt cx="4559935" cy="30480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191505"/>
              <a:ext cx="4559806" cy="304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062215" y="520674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1286889" y="11252697"/>
            <a:ext cx="825052" cy="28771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1726" i="1" dirty="0">
                <a:latin typeface="Arial"/>
                <a:cs typeface="Arial"/>
              </a:rPr>
              <a:t>Sigue…</a:t>
            </a:r>
            <a:endParaRPr sz="1726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338917" y="11127350"/>
            <a:ext cx="7868123" cy="52593"/>
            <a:chOff x="2514599" y="8563355"/>
            <a:chExt cx="4559935" cy="3048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8563355"/>
              <a:ext cx="4559806" cy="3047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062215" y="857859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56</a:t>
            </a:fld>
            <a:r>
              <a:rPr spc="-17" dirty="0"/>
              <a:t>-99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57478" y="1494954"/>
            <a:ext cx="9786670" cy="7595297"/>
            <a:chOff x="1366266" y="2980944"/>
            <a:chExt cx="5671820" cy="44018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3124" y="4424172"/>
              <a:ext cx="1845564" cy="7924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30724" y="2980944"/>
              <a:ext cx="73151" cy="335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0430" y="3030728"/>
              <a:ext cx="2698242" cy="22225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3124" y="4424172"/>
              <a:ext cx="1845564" cy="7924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30724" y="2980944"/>
              <a:ext cx="73151" cy="3352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3124" y="4424172"/>
              <a:ext cx="1845564" cy="79247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0430" y="3030728"/>
              <a:ext cx="2698242" cy="2222500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27" name="object 27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29" name="object 29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30" name="object 30"/>
          <p:cNvSpPr txBox="1"/>
          <p:nvPr/>
        </p:nvSpPr>
        <p:spPr>
          <a:xfrm>
            <a:off x="1842506" y="-2268947"/>
            <a:ext cx="6865570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Inspección</a:t>
            </a:r>
            <a:r>
              <a:rPr sz="3451" b="1" spc="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Termográfica</a:t>
            </a:r>
            <a:r>
              <a:rPr sz="3451" b="1" spc="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42506" y="-754269"/>
            <a:ext cx="2250540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Espectro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Electromagnético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478288" y="-713951"/>
            <a:ext cx="7671994" cy="1972235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4338917" y="-876989"/>
            <a:ext cx="7931673" cy="52593"/>
            <a:chOff x="2514599" y="1606295"/>
            <a:chExt cx="4596765" cy="30480"/>
          </a:xfrm>
        </p:grpSpPr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14599" y="1606295"/>
              <a:ext cx="4596383" cy="3047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098791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842507" y="1743894"/>
            <a:ext cx="2089474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Acciones</a:t>
            </a:r>
            <a:r>
              <a:rPr sz="2071" b="1" spc="-12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Según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Diferencia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Temperatura</a:t>
            </a:r>
            <a:endParaRPr sz="2071">
              <a:latin typeface="Arial"/>
              <a:cs typeface="Arial"/>
            </a:endParaRPr>
          </a:p>
        </p:txBody>
      </p:sp>
      <p:graphicFrame>
        <p:nvGraphicFramePr>
          <p:cNvPr id="37" name="object 37"/>
          <p:cNvGraphicFramePr>
            <a:graphicFrameLocks noGrp="1"/>
          </p:cNvGraphicFramePr>
          <p:nvPr/>
        </p:nvGraphicFramePr>
        <p:xfrm>
          <a:off x="4478289" y="2066902"/>
          <a:ext cx="7678569" cy="36256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4085"/>
                <a:gridCol w="1794734"/>
                <a:gridCol w="4247976"/>
              </a:tblGrid>
              <a:tr h="947769">
                <a:tc>
                  <a:txBody>
                    <a:bodyPr/>
                    <a:lstStyle/>
                    <a:p>
                      <a:pPr marL="188595" marR="182245" indent="24130" algn="just">
                        <a:lnSpc>
                          <a:spcPct val="95700"/>
                        </a:lnSpc>
                        <a:spcBef>
                          <a:spcPts val="470"/>
                        </a:spcBef>
                      </a:pPr>
                      <a:r>
                        <a:rPr sz="1700" b="1" dirty="0">
                          <a:latin typeface="Symbol"/>
                          <a:cs typeface="Symbol"/>
                        </a:rPr>
                        <a:t></a:t>
                      </a:r>
                      <a:r>
                        <a:rPr sz="1700" b="1" dirty="0">
                          <a:latin typeface="Arial"/>
                          <a:cs typeface="Arial"/>
                        </a:rPr>
                        <a:t>T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entre </a:t>
                      </a:r>
                      <a:r>
                        <a:rPr sz="1700" b="1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dirty="0">
                          <a:latin typeface="Arial"/>
                          <a:cs typeface="Arial"/>
                        </a:rPr>
                        <a:t>objetos </a:t>
                      </a:r>
                      <a:r>
                        <a:rPr sz="17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similares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02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205104" marR="166370" indent="-33020" algn="just">
                        <a:lnSpc>
                          <a:spcPct val="95700"/>
                        </a:lnSpc>
                        <a:spcBef>
                          <a:spcPts val="470"/>
                        </a:spcBef>
                      </a:pPr>
                      <a:r>
                        <a:rPr sz="1700" b="1" dirty="0">
                          <a:latin typeface="Symbol"/>
                          <a:cs typeface="Symbol"/>
                        </a:rPr>
                        <a:t></a:t>
                      </a:r>
                      <a:r>
                        <a:rPr sz="17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7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entre</a:t>
                      </a:r>
                      <a:r>
                        <a:rPr sz="17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dirty="0">
                          <a:latin typeface="Arial"/>
                          <a:cs typeface="Arial"/>
                        </a:rPr>
                        <a:t>un </a:t>
                      </a:r>
                      <a:r>
                        <a:rPr sz="1700" b="1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objeto </a:t>
                      </a:r>
                      <a:r>
                        <a:rPr sz="1700" b="1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1700" b="1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dirty="0">
                          <a:latin typeface="Arial"/>
                          <a:cs typeface="Arial"/>
                        </a:rPr>
                        <a:t>ambiente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02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700" b="1" spc="-5" dirty="0">
                          <a:latin typeface="Arial"/>
                          <a:cs typeface="Arial"/>
                        </a:rPr>
                        <a:t>Acción</a:t>
                      </a:r>
                      <a:r>
                        <a:rPr sz="17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10" dirty="0">
                          <a:latin typeface="Arial"/>
                          <a:cs typeface="Arial"/>
                        </a:rPr>
                        <a:t>sugerida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BE5F1"/>
                    </a:solidFill>
                  </a:tcPr>
                </a:tc>
              </a:tr>
              <a:tr h="6037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°C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3°C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928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°C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°C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928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244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Posible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deficiencia.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Hacer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seguimiento.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683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4079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°C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15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°C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29539">
                        <a:lnSpc>
                          <a:spcPct val="100000"/>
                        </a:lnSpc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11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°C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20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°C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2890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22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°C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°C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09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0170" marR="443230">
                        <a:lnSpc>
                          <a:spcPts val="1150"/>
                        </a:lnSpc>
                        <a:spcBef>
                          <a:spcPts val="645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Probable deficiencia.</a:t>
                      </a:r>
                      <a:r>
                        <a:rPr sz="1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Revisar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 a la </a:t>
                      </a:r>
                      <a:r>
                        <a:rPr sz="17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primera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oportunidad.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90170" marR="125095">
                        <a:lnSpc>
                          <a:spcPts val="1150"/>
                        </a:lnSpc>
                        <a:spcBef>
                          <a:spcPts val="819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Monitorear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continuamente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hasta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se </a:t>
                      </a:r>
                      <a:r>
                        <a:rPr sz="17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puedan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tomar medidas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correctivas.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413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6661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&gt;</a:t>
                      </a:r>
                      <a:r>
                        <a:rPr sz="17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16</a:t>
                      </a:r>
                      <a:r>
                        <a:rPr sz="17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°C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8626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&gt;</a:t>
                      </a:r>
                      <a:r>
                        <a:rPr sz="17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17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°C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8626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 marR="676910">
                        <a:lnSpc>
                          <a:spcPts val="1150"/>
                        </a:lnSpc>
                        <a:spcBef>
                          <a:spcPts val="360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Discrepancia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mayor.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Reparar </a:t>
                      </a:r>
                      <a:r>
                        <a:rPr sz="1700" spc="-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inmediatamente.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888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38" name="object 38"/>
          <p:cNvGrpSpPr/>
          <p:nvPr/>
        </p:nvGrpSpPr>
        <p:grpSpPr>
          <a:xfrm>
            <a:off x="4338917" y="1621177"/>
            <a:ext cx="7931673" cy="52593"/>
            <a:chOff x="2514599" y="3054096"/>
            <a:chExt cx="4596765" cy="30480"/>
          </a:xfrm>
        </p:grpSpPr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14599" y="3054096"/>
              <a:ext cx="4596383" cy="30478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098791" y="30693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842506" y="6064403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478289" y="6128393"/>
            <a:ext cx="7507642" cy="3361565"/>
            <a:chOff x="2595372" y="5666232"/>
            <a:chExt cx="4351020" cy="1948180"/>
          </a:xfrm>
        </p:grpSpPr>
        <p:pic>
          <p:nvPicPr>
            <p:cNvPr id="43" name="object 4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21280" y="5692140"/>
              <a:ext cx="1962149" cy="190195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2595372" y="5666232"/>
              <a:ext cx="2007870" cy="1948180"/>
            </a:xfrm>
            <a:custGeom>
              <a:avLst/>
              <a:gdLst/>
              <a:ahLst/>
              <a:cxnLst/>
              <a:rect l="l" t="t" r="r" b="b"/>
              <a:pathLst>
                <a:path w="2007870" h="1948179">
                  <a:moveTo>
                    <a:pt x="2007870" y="0"/>
                  </a:moveTo>
                  <a:lnTo>
                    <a:pt x="0" y="0"/>
                  </a:lnTo>
                  <a:lnTo>
                    <a:pt x="0" y="1947672"/>
                  </a:lnTo>
                  <a:lnTo>
                    <a:pt x="2007870" y="1947672"/>
                  </a:lnTo>
                  <a:lnTo>
                    <a:pt x="2007870" y="1937765"/>
                  </a:lnTo>
                  <a:lnTo>
                    <a:pt x="20573" y="1937765"/>
                  </a:lnTo>
                  <a:lnTo>
                    <a:pt x="10667" y="1927859"/>
                  </a:lnTo>
                  <a:lnTo>
                    <a:pt x="20573" y="1927859"/>
                  </a:lnTo>
                  <a:lnTo>
                    <a:pt x="20573" y="19812"/>
                  </a:lnTo>
                  <a:lnTo>
                    <a:pt x="10667" y="19812"/>
                  </a:lnTo>
                  <a:lnTo>
                    <a:pt x="20573" y="9905"/>
                  </a:lnTo>
                  <a:lnTo>
                    <a:pt x="2007870" y="9905"/>
                  </a:lnTo>
                  <a:lnTo>
                    <a:pt x="2007870" y="0"/>
                  </a:lnTo>
                  <a:close/>
                </a:path>
                <a:path w="2007870" h="1948179">
                  <a:moveTo>
                    <a:pt x="20573" y="1927859"/>
                  </a:moveTo>
                  <a:lnTo>
                    <a:pt x="10667" y="1927859"/>
                  </a:lnTo>
                  <a:lnTo>
                    <a:pt x="20573" y="1937765"/>
                  </a:lnTo>
                  <a:lnTo>
                    <a:pt x="20573" y="1927859"/>
                  </a:lnTo>
                  <a:close/>
                </a:path>
                <a:path w="2007870" h="1948179">
                  <a:moveTo>
                    <a:pt x="1988057" y="1927859"/>
                  </a:moveTo>
                  <a:lnTo>
                    <a:pt x="20573" y="1927859"/>
                  </a:lnTo>
                  <a:lnTo>
                    <a:pt x="20573" y="1937765"/>
                  </a:lnTo>
                  <a:lnTo>
                    <a:pt x="1988057" y="1937765"/>
                  </a:lnTo>
                  <a:lnTo>
                    <a:pt x="1988057" y="1927859"/>
                  </a:lnTo>
                  <a:close/>
                </a:path>
                <a:path w="2007870" h="1948179">
                  <a:moveTo>
                    <a:pt x="1988057" y="9905"/>
                  </a:moveTo>
                  <a:lnTo>
                    <a:pt x="1988057" y="1937765"/>
                  </a:lnTo>
                  <a:lnTo>
                    <a:pt x="1997964" y="1927859"/>
                  </a:lnTo>
                  <a:lnTo>
                    <a:pt x="2007870" y="1927859"/>
                  </a:lnTo>
                  <a:lnTo>
                    <a:pt x="2007870" y="19812"/>
                  </a:lnTo>
                  <a:lnTo>
                    <a:pt x="1997964" y="19812"/>
                  </a:lnTo>
                  <a:lnTo>
                    <a:pt x="1988057" y="9905"/>
                  </a:lnTo>
                  <a:close/>
                </a:path>
                <a:path w="2007870" h="1948179">
                  <a:moveTo>
                    <a:pt x="2007870" y="1927859"/>
                  </a:moveTo>
                  <a:lnTo>
                    <a:pt x="1997964" y="1927859"/>
                  </a:lnTo>
                  <a:lnTo>
                    <a:pt x="1988057" y="1937765"/>
                  </a:lnTo>
                  <a:lnTo>
                    <a:pt x="2007870" y="1937765"/>
                  </a:lnTo>
                  <a:lnTo>
                    <a:pt x="2007870" y="1927859"/>
                  </a:lnTo>
                  <a:close/>
                </a:path>
                <a:path w="2007870" h="1948179">
                  <a:moveTo>
                    <a:pt x="20573" y="9905"/>
                  </a:moveTo>
                  <a:lnTo>
                    <a:pt x="10667" y="19812"/>
                  </a:lnTo>
                  <a:lnTo>
                    <a:pt x="20573" y="19812"/>
                  </a:lnTo>
                  <a:lnTo>
                    <a:pt x="20573" y="9905"/>
                  </a:lnTo>
                  <a:close/>
                </a:path>
                <a:path w="2007870" h="1948179">
                  <a:moveTo>
                    <a:pt x="1988057" y="9905"/>
                  </a:moveTo>
                  <a:lnTo>
                    <a:pt x="20573" y="9905"/>
                  </a:lnTo>
                  <a:lnTo>
                    <a:pt x="20573" y="19812"/>
                  </a:lnTo>
                  <a:lnTo>
                    <a:pt x="1988057" y="19812"/>
                  </a:lnTo>
                  <a:lnTo>
                    <a:pt x="1988057" y="9905"/>
                  </a:lnTo>
                  <a:close/>
                </a:path>
                <a:path w="2007870" h="1948179">
                  <a:moveTo>
                    <a:pt x="2007870" y="9905"/>
                  </a:moveTo>
                  <a:lnTo>
                    <a:pt x="1988057" y="9905"/>
                  </a:lnTo>
                  <a:lnTo>
                    <a:pt x="1997964" y="19812"/>
                  </a:lnTo>
                  <a:lnTo>
                    <a:pt x="2007870" y="19812"/>
                  </a:lnTo>
                  <a:lnTo>
                    <a:pt x="2007870" y="99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78095" y="5687568"/>
              <a:ext cx="450341" cy="190042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556760" y="5666232"/>
              <a:ext cx="491490" cy="1941830"/>
            </a:xfrm>
            <a:custGeom>
              <a:avLst/>
              <a:gdLst/>
              <a:ahLst/>
              <a:cxnLst/>
              <a:rect l="l" t="t" r="r" b="b"/>
              <a:pathLst>
                <a:path w="491489" h="1941829">
                  <a:moveTo>
                    <a:pt x="491489" y="0"/>
                  </a:moveTo>
                  <a:lnTo>
                    <a:pt x="0" y="0"/>
                  </a:lnTo>
                  <a:lnTo>
                    <a:pt x="0" y="1941576"/>
                  </a:lnTo>
                  <a:lnTo>
                    <a:pt x="491489" y="1941576"/>
                  </a:lnTo>
                  <a:lnTo>
                    <a:pt x="491489" y="1931669"/>
                  </a:lnTo>
                  <a:lnTo>
                    <a:pt x="19812" y="1931669"/>
                  </a:lnTo>
                  <a:lnTo>
                    <a:pt x="9905" y="1921763"/>
                  </a:lnTo>
                  <a:lnTo>
                    <a:pt x="19812" y="1921763"/>
                  </a:lnTo>
                  <a:lnTo>
                    <a:pt x="19812" y="19812"/>
                  </a:lnTo>
                  <a:lnTo>
                    <a:pt x="9905" y="19812"/>
                  </a:lnTo>
                  <a:lnTo>
                    <a:pt x="19812" y="9905"/>
                  </a:lnTo>
                  <a:lnTo>
                    <a:pt x="491489" y="9905"/>
                  </a:lnTo>
                  <a:lnTo>
                    <a:pt x="491489" y="0"/>
                  </a:lnTo>
                  <a:close/>
                </a:path>
                <a:path w="491489" h="1941829">
                  <a:moveTo>
                    <a:pt x="19812" y="1921763"/>
                  </a:moveTo>
                  <a:lnTo>
                    <a:pt x="9905" y="1921763"/>
                  </a:lnTo>
                  <a:lnTo>
                    <a:pt x="19812" y="1931669"/>
                  </a:lnTo>
                  <a:lnTo>
                    <a:pt x="19812" y="1921763"/>
                  </a:lnTo>
                  <a:close/>
                </a:path>
                <a:path w="491489" h="1941829">
                  <a:moveTo>
                    <a:pt x="471677" y="1921763"/>
                  </a:moveTo>
                  <a:lnTo>
                    <a:pt x="19812" y="1921763"/>
                  </a:lnTo>
                  <a:lnTo>
                    <a:pt x="19812" y="1931669"/>
                  </a:lnTo>
                  <a:lnTo>
                    <a:pt x="471677" y="1931669"/>
                  </a:lnTo>
                  <a:lnTo>
                    <a:pt x="471677" y="1921763"/>
                  </a:lnTo>
                  <a:close/>
                </a:path>
                <a:path w="491489" h="1941829">
                  <a:moveTo>
                    <a:pt x="471677" y="9905"/>
                  </a:moveTo>
                  <a:lnTo>
                    <a:pt x="471677" y="1931669"/>
                  </a:lnTo>
                  <a:lnTo>
                    <a:pt x="481584" y="1921763"/>
                  </a:lnTo>
                  <a:lnTo>
                    <a:pt x="491489" y="1921763"/>
                  </a:lnTo>
                  <a:lnTo>
                    <a:pt x="491489" y="19812"/>
                  </a:lnTo>
                  <a:lnTo>
                    <a:pt x="481584" y="19812"/>
                  </a:lnTo>
                  <a:lnTo>
                    <a:pt x="471677" y="9905"/>
                  </a:lnTo>
                  <a:close/>
                </a:path>
                <a:path w="491489" h="1941829">
                  <a:moveTo>
                    <a:pt x="491489" y="1921763"/>
                  </a:moveTo>
                  <a:lnTo>
                    <a:pt x="481584" y="1921763"/>
                  </a:lnTo>
                  <a:lnTo>
                    <a:pt x="471677" y="1931669"/>
                  </a:lnTo>
                  <a:lnTo>
                    <a:pt x="491489" y="1931669"/>
                  </a:lnTo>
                  <a:lnTo>
                    <a:pt x="491489" y="1921763"/>
                  </a:lnTo>
                  <a:close/>
                </a:path>
                <a:path w="491489" h="1941829">
                  <a:moveTo>
                    <a:pt x="19812" y="9905"/>
                  </a:moveTo>
                  <a:lnTo>
                    <a:pt x="9905" y="19812"/>
                  </a:lnTo>
                  <a:lnTo>
                    <a:pt x="19812" y="19812"/>
                  </a:lnTo>
                  <a:lnTo>
                    <a:pt x="19812" y="9905"/>
                  </a:lnTo>
                  <a:close/>
                </a:path>
                <a:path w="491489" h="1941829">
                  <a:moveTo>
                    <a:pt x="471677" y="9905"/>
                  </a:moveTo>
                  <a:lnTo>
                    <a:pt x="19812" y="9905"/>
                  </a:lnTo>
                  <a:lnTo>
                    <a:pt x="19812" y="19812"/>
                  </a:lnTo>
                  <a:lnTo>
                    <a:pt x="471677" y="19812"/>
                  </a:lnTo>
                  <a:lnTo>
                    <a:pt x="471677" y="9905"/>
                  </a:lnTo>
                  <a:close/>
                </a:path>
                <a:path w="491489" h="1941829">
                  <a:moveTo>
                    <a:pt x="491489" y="9905"/>
                  </a:moveTo>
                  <a:lnTo>
                    <a:pt x="471677" y="9905"/>
                  </a:lnTo>
                  <a:lnTo>
                    <a:pt x="481584" y="19812"/>
                  </a:lnTo>
                  <a:lnTo>
                    <a:pt x="491489" y="19812"/>
                  </a:lnTo>
                  <a:lnTo>
                    <a:pt x="491489" y="99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47" name="object 4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59679" y="5783580"/>
              <a:ext cx="1886712" cy="180746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38750" y="6156198"/>
              <a:ext cx="131063" cy="253746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8739632" y="7472142"/>
            <a:ext cx="964204" cy="317585"/>
          </a:xfrm>
          <a:prstGeom prst="rect">
            <a:avLst/>
          </a:prstGeom>
          <a:solidFill>
            <a:srgbClr val="0000FF"/>
          </a:solidFill>
        </p:spPr>
        <p:txBody>
          <a:bodyPr vert="horz" wrap="square" lIns="0" tIns="51497" rIns="0" bIns="0" rtlCol="0">
            <a:spAutoFit/>
          </a:bodyPr>
          <a:lstStyle/>
          <a:p>
            <a:pPr marL="101899">
              <a:spcBef>
                <a:spcPts val="405"/>
              </a:spcBef>
            </a:pPr>
            <a:r>
              <a:rPr sz="1726" b="1" spc="9" dirty="0">
                <a:solidFill>
                  <a:srgbClr val="FFFFFF"/>
                </a:solidFill>
                <a:latin typeface="Verdana"/>
                <a:cs typeface="Verdana"/>
              </a:rPr>
              <a:t>430°C</a:t>
            </a:r>
            <a:endParaRPr sz="1726">
              <a:latin typeface="Verdana"/>
              <a:cs typeface="Verdana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812527" y="6254616"/>
            <a:ext cx="470049" cy="319940"/>
          </a:xfrm>
          <a:custGeom>
            <a:avLst/>
            <a:gdLst/>
            <a:ahLst/>
            <a:cxnLst/>
            <a:rect l="l" t="t" r="r" b="b"/>
            <a:pathLst>
              <a:path w="272414" h="185420">
                <a:moveTo>
                  <a:pt x="80010" y="51815"/>
                </a:moveTo>
                <a:lnTo>
                  <a:pt x="0" y="185165"/>
                </a:lnTo>
                <a:lnTo>
                  <a:pt x="155448" y="168401"/>
                </a:lnTo>
                <a:lnTo>
                  <a:pt x="138190" y="141731"/>
                </a:lnTo>
                <a:lnTo>
                  <a:pt x="110490" y="141731"/>
                </a:lnTo>
                <a:lnTo>
                  <a:pt x="85344" y="102869"/>
                </a:lnTo>
                <a:lnTo>
                  <a:pt x="104961" y="90377"/>
                </a:lnTo>
                <a:lnTo>
                  <a:pt x="80010" y="51815"/>
                </a:lnTo>
                <a:close/>
              </a:path>
              <a:path w="272414" h="185420">
                <a:moveTo>
                  <a:pt x="104961" y="90377"/>
                </a:moveTo>
                <a:lnTo>
                  <a:pt x="85344" y="102869"/>
                </a:lnTo>
                <a:lnTo>
                  <a:pt x="110490" y="141731"/>
                </a:lnTo>
                <a:lnTo>
                  <a:pt x="130107" y="129239"/>
                </a:lnTo>
                <a:lnTo>
                  <a:pt x="104961" y="90377"/>
                </a:lnTo>
                <a:close/>
              </a:path>
              <a:path w="272414" h="185420">
                <a:moveTo>
                  <a:pt x="130107" y="129239"/>
                </a:moveTo>
                <a:lnTo>
                  <a:pt x="110490" y="141731"/>
                </a:lnTo>
                <a:lnTo>
                  <a:pt x="138190" y="141731"/>
                </a:lnTo>
                <a:lnTo>
                  <a:pt x="130107" y="129239"/>
                </a:lnTo>
                <a:close/>
              </a:path>
              <a:path w="272414" h="185420">
                <a:moveTo>
                  <a:pt x="246888" y="0"/>
                </a:moveTo>
                <a:lnTo>
                  <a:pt x="104961" y="90377"/>
                </a:lnTo>
                <a:lnTo>
                  <a:pt x="130107" y="129239"/>
                </a:lnTo>
                <a:lnTo>
                  <a:pt x="272034" y="38862"/>
                </a:lnTo>
                <a:lnTo>
                  <a:pt x="24688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51" name="object 51"/>
          <p:cNvSpPr txBox="1"/>
          <p:nvPr/>
        </p:nvSpPr>
        <p:spPr>
          <a:xfrm>
            <a:off x="10288494" y="6111300"/>
            <a:ext cx="1170193" cy="328647"/>
          </a:xfrm>
          <a:prstGeom prst="rect">
            <a:avLst/>
          </a:prstGeom>
          <a:solidFill>
            <a:srgbClr val="0000FF"/>
          </a:solidFill>
        </p:spPr>
        <p:txBody>
          <a:bodyPr vert="horz" wrap="square" lIns="0" tIns="62452" rIns="0" bIns="0" rtlCol="0">
            <a:spAutoFit/>
          </a:bodyPr>
          <a:lstStyle/>
          <a:p>
            <a:pPr marL="197225">
              <a:spcBef>
                <a:spcPts val="490"/>
              </a:spcBef>
            </a:pPr>
            <a:r>
              <a:rPr sz="1726" b="1" spc="9" dirty="0">
                <a:solidFill>
                  <a:srgbClr val="FFFFFF"/>
                </a:solidFill>
                <a:latin typeface="Verdana"/>
                <a:cs typeface="Verdana"/>
              </a:rPr>
              <a:t>150°C</a:t>
            </a:r>
            <a:endParaRPr sz="1726">
              <a:latin typeface="Verdana"/>
              <a:cs typeface="Verdana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4338917" y="5941686"/>
            <a:ext cx="7931673" cy="52593"/>
            <a:chOff x="2514599" y="5558027"/>
            <a:chExt cx="4596765" cy="30480"/>
          </a:xfrm>
        </p:grpSpPr>
        <p:pic>
          <p:nvPicPr>
            <p:cNvPr id="53" name="object 5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14599" y="5558027"/>
              <a:ext cx="4596383" cy="30479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7098791" y="557326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1842507" y="9844519"/>
            <a:ext cx="1710366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Mirillas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para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Inspección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Termográfica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4323138" y="9853287"/>
            <a:ext cx="7967831" cy="2685527"/>
            <a:chOff x="2505455" y="7824977"/>
            <a:chExt cx="4617720" cy="1556385"/>
          </a:xfrm>
        </p:grpSpPr>
        <p:pic>
          <p:nvPicPr>
            <p:cNvPr id="57" name="object 5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51047" y="7931657"/>
              <a:ext cx="3544061" cy="134340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05455" y="7824977"/>
              <a:ext cx="4617719" cy="1556003"/>
            </a:xfrm>
            <a:prstGeom prst="rect">
              <a:avLst/>
            </a:prstGeom>
          </p:spPr>
        </p:pic>
      </p:grpSp>
      <p:sp>
        <p:nvSpPr>
          <p:cNvPr id="59" name="object 5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57</a:t>
            </a:fld>
            <a:r>
              <a:rPr spc="-17" dirty="0"/>
              <a:t>-99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1"/>
            <a:ext cx="2479538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Ultrasonido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80571"/>
            <a:ext cx="7718014" cy="250536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 rango audible de sonido para el ser humano es desde 20 </a:t>
            </a:r>
            <a:r>
              <a:rPr sz="2071" dirty="0">
                <a:latin typeface="Arial"/>
                <a:cs typeface="Arial"/>
              </a:rPr>
              <a:t>Hz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hasta 20 kHz, siendo</a:t>
            </a:r>
            <a:r>
              <a:rPr sz="2071" spc="112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112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umbral</a:t>
            </a:r>
            <a:r>
              <a:rPr sz="2071" spc="113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promedio de percepción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16,5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kHz.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Ultrasonido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propagado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aire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vibración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alta frecuencia que trasmite energía por desplazamiento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partículas en el aire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su rango de frecuencia es mayor a 20 kHz,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ésta técnica permite detectar, sin contacto físico con el </a:t>
            </a:r>
            <a:r>
              <a:rPr sz="2071" spc="-17" dirty="0">
                <a:latin typeface="Arial"/>
                <a:cs typeface="Arial"/>
              </a:rPr>
              <a:t>elemento </a:t>
            </a:r>
            <a:r>
              <a:rPr sz="2071" spc="-9" dirty="0">
                <a:latin typeface="Arial"/>
                <a:cs typeface="Arial"/>
              </a:rPr>
              <a:t> bajo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análisis,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cualquier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falla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manifieste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sonidos </a:t>
            </a:r>
            <a:r>
              <a:rPr sz="2071" spc="-9" dirty="0">
                <a:latin typeface="Arial"/>
                <a:cs typeface="Arial"/>
              </a:rPr>
              <a:t> ultrasónicos.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901969"/>
            <a:ext cx="7931673" cy="52593"/>
            <a:chOff x="2514599" y="1591818"/>
            <a:chExt cx="459676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96383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98791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2165953"/>
            <a:ext cx="109787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Objetivo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6375" y="2164639"/>
            <a:ext cx="7718014" cy="5395897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Ultrasónica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sistemas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tiene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como </a:t>
            </a:r>
            <a:r>
              <a:rPr sz="2071" spc="-9" dirty="0">
                <a:latin typeface="Arial"/>
                <a:cs typeface="Arial"/>
              </a:rPr>
              <a:t> objetivo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detectar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componentes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defectuosos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basándose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ruido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ultrasónico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efecto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corona,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descargas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por </a:t>
            </a:r>
            <a:r>
              <a:rPr sz="2071" spc="-9" dirty="0">
                <a:latin typeface="Arial"/>
                <a:cs typeface="Arial"/>
              </a:rPr>
              <a:t> arcos,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turbulencia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gases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roce.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causas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originan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estos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defectos, entre otras, </a:t>
            </a:r>
            <a:r>
              <a:rPr sz="2071" spc="-9" dirty="0">
                <a:latin typeface="Arial"/>
                <a:cs typeface="Arial"/>
              </a:rPr>
              <a:t>pueden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mencionarse:</a:t>
            </a:r>
            <a:endParaRPr sz="2071">
              <a:latin typeface="Arial"/>
              <a:cs typeface="Arial"/>
            </a:endParaRPr>
          </a:p>
          <a:p>
            <a:pPr marL="797664" indent="-382397">
              <a:spcBef>
                <a:spcPts val="1009"/>
              </a:spcBef>
              <a:buFont typeface="Sylfaen"/>
              <a:buChar char="-"/>
              <a:tabLst>
                <a:tab pos="796568" algn="l"/>
                <a:tab pos="798760" algn="l"/>
              </a:tabLst>
            </a:pPr>
            <a:r>
              <a:rPr sz="2071" spc="-9" dirty="0">
                <a:latin typeface="Arial"/>
                <a:cs typeface="Arial"/>
              </a:rPr>
              <a:t>Degradación de los materiales </a:t>
            </a:r>
            <a:r>
              <a:rPr sz="2071" spc="-17" dirty="0">
                <a:latin typeface="Arial"/>
                <a:cs typeface="Arial"/>
              </a:rPr>
              <a:t>aislantes.</a:t>
            </a:r>
            <a:endParaRPr sz="2071">
              <a:latin typeface="Arial"/>
              <a:cs typeface="Arial"/>
            </a:endParaRPr>
          </a:p>
          <a:p>
            <a:pPr marL="797664" indent="-382397">
              <a:spcBef>
                <a:spcPts val="1078"/>
              </a:spcBef>
              <a:buFont typeface="Sylfaen"/>
              <a:buChar char="-"/>
              <a:tabLst>
                <a:tab pos="796568" algn="l"/>
                <a:tab pos="798760" algn="l"/>
              </a:tabLst>
            </a:pPr>
            <a:r>
              <a:rPr sz="2071" spc="-9" dirty="0">
                <a:latin typeface="Arial"/>
                <a:cs typeface="Arial"/>
              </a:rPr>
              <a:t>Suciedad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los materiales</a:t>
            </a:r>
            <a:r>
              <a:rPr sz="2071" spc="-17" dirty="0">
                <a:latin typeface="Arial"/>
                <a:cs typeface="Arial"/>
              </a:rPr>
              <a:t> aislantes.</a:t>
            </a:r>
            <a:endParaRPr sz="2071">
              <a:latin typeface="Arial"/>
              <a:cs typeface="Arial"/>
            </a:endParaRPr>
          </a:p>
          <a:p>
            <a:pPr marL="797664" indent="-382397">
              <a:spcBef>
                <a:spcPts val="1078"/>
              </a:spcBef>
              <a:buFont typeface="Sylfaen"/>
              <a:buChar char="-"/>
              <a:tabLst>
                <a:tab pos="796568" algn="l"/>
                <a:tab pos="798760" algn="l"/>
              </a:tabLst>
            </a:pPr>
            <a:r>
              <a:rPr sz="2071" spc="-9" dirty="0">
                <a:latin typeface="Arial"/>
                <a:cs typeface="Arial"/>
              </a:rPr>
              <a:t>Degradación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cojinetes.</a:t>
            </a:r>
            <a:endParaRPr sz="2071">
              <a:latin typeface="Arial"/>
              <a:cs typeface="Arial"/>
            </a:endParaRPr>
          </a:p>
          <a:p>
            <a:pPr marL="797664" indent="-382397">
              <a:spcBef>
                <a:spcPts val="1070"/>
              </a:spcBef>
              <a:buFont typeface="Sylfaen"/>
              <a:buChar char="-"/>
              <a:tabLst>
                <a:tab pos="796568" algn="l"/>
                <a:tab pos="798760" algn="l"/>
              </a:tabLst>
            </a:pPr>
            <a:r>
              <a:rPr sz="2071" spc="-9" dirty="0">
                <a:latin typeface="Arial"/>
                <a:cs typeface="Arial"/>
              </a:rPr>
              <a:t>Fugas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gas.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96"/>
              </a:spcBef>
            </a:pPr>
            <a:r>
              <a:rPr sz="2071" spc="-9" dirty="0">
                <a:latin typeface="Arial"/>
                <a:cs typeface="Arial"/>
              </a:rPr>
              <a:t>Estas fallas eléctricas causan una turbulencia que se presenta </a:t>
            </a:r>
            <a:r>
              <a:rPr sz="2071" spc="-17" dirty="0">
                <a:latin typeface="Arial"/>
                <a:cs typeface="Arial"/>
              </a:rPr>
              <a:t>en </a:t>
            </a:r>
            <a:r>
              <a:rPr sz="2071" spc="-9" dirty="0">
                <a:latin typeface="Arial"/>
                <a:cs typeface="Arial"/>
              </a:rPr>
              <a:t> las moléculas del aire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producen una señal de ultrasonido </a:t>
            </a:r>
            <a:r>
              <a:rPr sz="2071" spc="-17" dirty="0">
                <a:latin typeface="Arial"/>
                <a:cs typeface="Arial"/>
              </a:rPr>
              <a:t>que </a:t>
            </a:r>
            <a:r>
              <a:rPr sz="2071" spc="-9" dirty="0">
                <a:latin typeface="Arial"/>
                <a:cs typeface="Arial"/>
              </a:rPr>
              <a:t> puede ser detectada por el equipo. </a:t>
            </a:r>
            <a:r>
              <a:rPr sz="2071" dirty="0">
                <a:latin typeface="Arial"/>
                <a:cs typeface="Arial"/>
              </a:rPr>
              <a:t>Este </a:t>
            </a:r>
            <a:r>
              <a:rPr sz="2071" spc="-9" dirty="0">
                <a:latin typeface="Arial"/>
                <a:cs typeface="Arial"/>
              </a:rPr>
              <a:t>sonido será percibido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como un zumbido o como un sonido de “freír”, cada una de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fallas eléctricas posee un sonido característico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un espectro </a:t>
            </a:r>
            <a:r>
              <a:rPr sz="2071" spc="-17" dirty="0">
                <a:latin typeface="Arial"/>
                <a:cs typeface="Arial"/>
              </a:rPr>
              <a:t>que </a:t>
            </a:r>
            <a:r>
              <a:rPr sz="2071" spc="-9" dirty="0">
                <a:latin typeface="Arial"/>
                <a:cs typeface="Arial"/>
              </a:rPr>
              <a:t> las identifica.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2043234"/>
            <a:ext cx="7931673" cy="52593"/>
            <a:chOff x="2514599" y="3298697"/>
            <a:chExt cx="459676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298697"/>
              <a:ext cx="4596383" cy="3047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98791" y="331393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6" y="7957750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63091" y="7998071"/>
            <a:ext cx="5703703" cy="4254767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4338917" y="7835030"/>
            <a:ext cx="7931673" cy="52593"/>
            <a:chOff x="2514599" y="6655306"/>
            <a:chExt cx="4596765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655306"/>
              <a:ext cx="4596383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98791" y="667054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3139" y="12615731"/>
            <a:ext cx="7952051" cy="52591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58</a:t>
            </a:fld>
            <a:r>
              <a:rPr spc="-17" dirty="0"/>
              <a:t>-99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6"/>
            <a:ext cx="10540502" cy="854635"/>
            <a:chOff x="1002791" y="260604"/>
            <a:chExt cx="6108700" cy="495300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599" y="260604"/>
              <a:ext cx="4596383" cy="4952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098791" y="74066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7" name="object 7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8" name="object 8"/>
          <p:cNvSpPr txBox="1"/>
          <p:nvPr/>
        </p:nvSpPr>
        <p:spPr>
          <a:xfrm>
            <a:off x="1842507" y="-1691740"/>
            <a:ext cx="4112111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Ultrasonido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42506" y="-177065"/>
            <a:ext cx="964204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Corona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39283" y="-178379"/>
            <a:ext cx="7754172" cy="188980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 efecto corona es producido por pequeños huecos de aire </a:t>
            </a:r>
            <a:r>
              <a:rPr sz="2071" spc="-17" dirty="0">
                <a:latin typeface="Arial"/>
                <a:cs typeface="Arial"/>
              </a:rPr>
              <a:t>entre </a:t>
            </a:r>
            <a:r>
              <a:rPr sz="2071" spc="-9" dirty="0">
                <a:latin typeface="Arial"/>
                <a:cs typeface="Arial"/>
              </a:rPr>
              <a:t> los conductores o aislamientos. El aire contiene electrones </a:t>
            </a:r>
            <a:r>
              <a:rPr sz="2071" spc="-17" dirty="0">
                <a:latin typeface="Arial"/>
                <a:cs typeface="Arial"/>
              </a:rPr>
              <a:t>libres, </a:t>
            </a:r>
            <a:r>
              <a:rPr sz="2071" spc="-9" dirty="0">
                <a:latin typeface="Arial"/>
                <a:cs typeface="Arial"/>
              </a:rPr>
              <a:t> que no se encuentran en órbita,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son iones negativos que se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mueven adelante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atrás en campos de corriente alterna (CA).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sobresaturación del aire en líneas de media tensión, hace que los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electrones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libres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choquen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sí</a:t>
            </a:r>
            <a:r>
              <a:rPr sz="2071" spc="45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45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aire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produciendo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más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42506" y="1636077"/>
            <a:ext cx="10352044" cy="5614176"/>
          </a:xfrm>
          <a:prstGeom prst="rect">
            <a:avLst/>
          </a:prstGeom>
        </p:spPr>
        <p:txBody>
          <a:bodyPr vert="horz" wrap="square" lIns="0" tIns="35062" rIns="0" bIns="0" rtlCol="0">
            <a:spAutoFit/>
          </a:bodyPr>
          <a:lstStyle/>
          <a:p>
            <a:pPr marL="2617609" marR="8766" algn="just">
              <a:lnSpc>
                <a:spcPct val="95800"/>
              </a:lnSpc>
              <a:spcBef>
                <a:spcPts val="276"/>
              </a:spcBef>
            </a:pPr>
            <a:r>
              <a:rPr sz="2071" spc="-9" dirty="0">
                <a:latin typeface="Arial"/>
                <a:cs typeface="Arial"/>
              </a:rPr>
              <a:t>electrones,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más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positivos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(moléculas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poseen </a:t>
            </a:r>
            <a:r>
              <a:rPr sz="2071" spc="-9" dirty="0">
                <a:latin typeface="Arial"/>
                <a:cs typeface="Arial"/>
              </a:rPr>
              <a:t> electrones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perdidos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polarizados)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negativos.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iones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positivos</a:t>
            </a:r>
            <a:r>
              <a:rPr sz="2071" spc="11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forman</a:t>
            </a:r>
            <a:r>
              <a:rPr sz="2071" spc="11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ozono,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11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cual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produce</a:t>
            </a:r>
            <a:r>
              <a:rPr sz="2071" spc="11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olor</a:t>
            </a:r>
            <a:r>
              <a:rPr sz="2071" spc="11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fuerte</a:t>
            </a:r>
            <a:r>
              <a:rPr sz="2071" spc="11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deteriora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caucho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natural.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hay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humedad,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ácido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nitroso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38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deteriora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38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cobre.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iones</a:t>
            </a:r>
            <a:r>
              <a:rPr sz="2071" spc="38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positivos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producen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388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reflejo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rojo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negativos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reflejo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azul,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ambos </a:t>
            </a:r>
            <a:r>
              <a:rPr sz="2071" spc="-9" dirty="0">
                <a:latin typeface="Arial"/>
                <a:cs typeface="Arial"/>
              </a:rPr>
              <a:t> producen una energía roja – azul emitida en frecuencias de radio </a:t>
            </a:r>
            <a:r>
              <a:rPr sz="2071" dirty="0">
                <a:latin typeface="Arial"/>
                <a:cs typeface="Arial"/>
              </a:rPr>
              <a:t> AM. </a:t>
            </a:r>
            <a:r>
              <a:rPr sz="2071" spc="-9" dirty="0">
                <a:latin typeface="Arial"/>
                <a:cs typeface="Arial"/>
              </a:rPr>
              <a:t>El movimiento rápido de los iones negativos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el </a:t>
            </a:r>
            <a:r>
              <a:rPr sz="2071" spc="-17" dirty="0">
                <a:latin typeface="Arial"/>
                <a:cs typeface="Arial"/>
              </a:rPr>
              <a:t>movimiento </a:t>
            </a:r>
            <a:r>
              <a:rPr sz="2071" spc="-9" dirty="0">
                <a:latin typeface="Arial"/>
                <a:cs typeface="Arial"/>
              </a:rPr>
              <a:t> lento de los iones positivos atacan la fibra de los </a:t>
            </a:r>
            <a:r>
              <a:rPr sz="2071" spc="-17" dirty="0">
                <a:latin typeface="Arial"/>
                <a:cs typeface="Arial"/>
              </a:rPr>
              <a:t>aislamientos, </a:t>
            </a:r>
            <a:r>
              <a:rPr sz="2071" spc="-9" dirty="0">
                <a:latin typeface="Arial"/>
                <a:cs typeface="Arial"/>
              </a:rPr>
              <a:t> destruyéndolos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produciendo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capa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conducción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superficie del aislamiento, este punto de conducción disminuye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distancia entre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fases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distancia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dirty="0">
                <a:latin typeface="Arial"/>
                <a:cs typeface="Arial"/>
              </a:rPr>
              <a:t> fase y tierra.</a:t>
            </a:r>
            <a:endParaRPr sz="2071">
              <a:latin typeface="Arial"/>
              <a:cs typeface="Arial"/>
            </a:endParaRPr>
          </a:p>
          <a:p>
            <a:pPr marL="2617609" marR="9861" algn="just">
              <a:lnSpc>
                <a:spcPts val="2381"/>
              </a:lnSpc>
              <a:spcBef>
                <a:spcPts val="1096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sonido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detectado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zumbido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constante.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principal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armónico </a:t>
            </a:r>
            <a:r>
              <a:rPr sz="2071" dirty="0">
                <a:latin typeface="Arial"/>
                <a:cs typeface="Arial"/>
              </a:rPr>
              <a:t>se </a:t>
            </a:r>
            <a:r>
              <a:rPr sz="2071" spc="-9" dirty="0">
                <a:latin typeface="Arial"/>
                <a:cs typeface="Arial"/>
              </a:rPr>
              <a:t>encuentra en 60 </a:t>
            </a:r>
            <a:r>
              <a:rPr sz="2071" dirty="0">
                <a:latin typeface="Arial"/>
                <a:cs typeface="Arial"/>
              </a:rPr>
              <a:t>Hz, </a:t>
            </a:r>
            <a:r>
              <a:rPr sz="2071" spc="-9" dirty="0">
                <a:latin typeface="Arial"/>
                <a:cs typeface="Arial"/>
              </a:rPr>
              <a:t>el espectro de corona mostrará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gran cantidad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armónicos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similares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50 ó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60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Hz.</a:t>
            </a:r>
            <a:endParaRPr sz="2071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43">
              <a:latin typeface="Arial"/>
              <a:cs typeface="Arial"/>
            </a:endParaRPr>
          </a:p>
          <a:p>
            <a:pPr marL="21914">
              <a:spcBef>
                <a:spcPts val="140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1824" y="-301094"/>
            <a:ext cx="7973088" cy="5258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09845" y="6869953"/>
            <a:ext cx="7612828" cy="406017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1824" y="6706914"/>
            <a:ext cx="7973088" cy="5259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1824" y="11293019"/>
            <a:ext cx="7973088" cy="52591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59</a:t>
            </a:fld>
            <a:r>
              <a:rPr spc="-17" dirty="0"/>
              <a:t>-99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1"/>
            <a:ext cx="4112111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Ultrasonido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79255"/>
            <a:ext cx="1738852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Corrientes</a:t>
            </a:r>
            <a:r>
              <a:rPr sz="2071" b="1" spc="-12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de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Fuga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39283" y="-780570"/>
            <a:ext cx="7755267" cy="26336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(Tracking): El ataque de iones, ozono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ácido nitroso genera </a:t>
            </a:r>
            <a:r>
              <a:rPr sz="2071" spc="-17" dirty="0">
                <a:latin typeface="Arial"/>
                <a:cs typeface="Arial"/>
              </a:rPr>
              <a:t>unos </a:t>
            </a:r>
            <a:r>
              <a:rPr sz="2071" spc="-9" dirty="0">
                <a:latin typeface="Arial"/>
                <a:cs typeface="Arial"/>
              </a:rPr>
              <a:t> caminos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fisuras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internamente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aislador,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donde </a:t>
            </a:r>
            <a:r>
              <a:rPr sz="2071" spc="-9" dirty="0">
                <a:latin typeface="Arial"/>
                <a:cs typeface="Arial"/>
              </a:rPr>
              <a:t> comienzan las descargas parciales. El tracking es conocido como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 “arco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bebé” 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conlleva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destrucción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aislador.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Aumenta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intensidad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sonido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luego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descarga.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sonido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caracteriza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zumbido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acompañado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burbujas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explotan.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encontraran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menos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armónicos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similares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50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ó 60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Hz.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1824" y="-901969"/>
            <a:ext cx="7973088" cy="5258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842506" y="2297433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75659" y="2337755"/>
            <a:ext cx="7681199" cy="2762443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1824" y="2174717"/>
            <a:ext cx="7973088" cy="5258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842506" y="5585807"/>
            <a:ext cx="642072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Arco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39283" y="5584492"/>
            <a:ext cx="7754172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combinación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conductivo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disminución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distancia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aislamiento,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causará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arco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alta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energía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fase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fase o arco entre fase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tierra. El arco ocurre cuando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electricidad fluye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través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espacio.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1824" y="5463091"/>
            <a:ext cx="7973088" cy="52591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842506" y="7321372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62510" y="7361697"/>
            <a:ext cx="7708810" cy="260466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1824" y="7198658"/>
            <a:ext cx="7973088" cy="52591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4306045" y="10330567"/>
            <a:ext cx="7994127" cy="52593"/>
            <a:chOff x="2495549" y="8101583"/>
            <a:chExt cx="4632960" cy="30480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95549" y="8101583"/>
              <a:ext cx="4632959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116317" y="8116822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5">
              <a:solidFill>
                <a:srgbClr val="9F9F9F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60</a:t>
            </a:fld>
            <a:r>
              <a:rPr spc="-17" dirty="0"/>
              <a:t>-99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93929"/>
            <a:ext cx="7593106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Detección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Emisiones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Ultravioleta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79255"/>
            <a:ext cx="1475888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Radiación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Ultravioleta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80569"/>
            <a:ext cx="7718014" cy="399294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9861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Se denomina radiación ultravioleta o radiación UV a la </a:t>
            </a:r>
            <a:r>
              <a:rPr sz="2071" spc="-17" dirty="0">
                <a:latin typeface="Arial"/>
                <a:cs typeface="Arial"/>
              </a:rPr>
              <a:t>radiación </a:t>
            </a:r>
            <a:r>
              <a:rPr sz="2071" spc="-9" dirty="0">
                <a:latin typeface="Arial"/>
                <a:cs typeface="Arial"/>
              </a:rPr>
              <a:t> electromagnética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cuya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longitud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onda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está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comprendida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aproximadamente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400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nm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(4x10-7</a:t>
            </a:r>
            <a:r>
              <a:rPr sz="2071" dirty="0">
                <a:latin typeface="Arial"/>
                <a:cs typeface="Arial"/>
              </a:rPr>
              <a:t> m)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15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nm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(1,5x10-8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m).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nombre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proviene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rango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empieza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desde longitudes de onda más cortas de lo que los </a:t>
            </a:r>
            <a:r>
              <a:rPr sz="2071" spc="-17" dirty="0">
                <a:latin typeface="Arial"/>
                <a:cs typeface="Arial"/>
              </a:rPr>
              <a:t>humanos </a:t>
            </a:r>
            <a:r>
              <a:rPr sz="2071" spc="-9" dirty="0">
                <a:latin typeface="Arial"/>
                <a:cs typeface="Arial"/>
              </a:rPr>
              <a:t> identificamos como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color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violeta.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El espectro ultravioleta se subdividide en los rayos UV </a:t>
            </a:r>
            <a:r>
              <a:rPr sz="2071" spc="-17" dirty="0">
                <a:latin typeface="Arial"/>
                <a:cs typeface="Arial"/>
              </a:rPr>
              <a:t>cercanos </a:t>
            </a:r>
            <a:r>
              <a:rPr sz="2071" spc="-9" dirty="0">
                <a:latin typeface="Arial"/>
                <a:cs typeface="Arial"/>
              </a:rPr>
              <a:t> (longitudes de onda de 380 a 200 nanómetros)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un rayo UV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extremo (longitudes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onda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200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10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nm).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normal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generalmente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opaca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rayos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UV </a:t>
            </a:r>
            <a:r>
              <a:rPr sz="2071" spc="-9" dirty="0">
                <a:latin typeface="Arial"/>
                <a:cs typeface="Arial"/>
              </a:rPr>
              <a:t> menores a 200 nm (el extremo del rayo de los rayos UV);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oxígeno absorbe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"luz" 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espectro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rayos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UV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901969"/>
            <a:ext cx="7931673" cy="52593"/>
            <a:chOff x="2514599" y="1591818"/>
            <a:chExt cx="459676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96383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98791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3638555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156004" y="3703857"/>
            <a:ext cx="4318100" cy="3789979"/>
            <a:chOff x="3567684" y="4261103"/>
            <a:chExt cx="2502535" cy="219646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67684" y="4263389"/>
              <a:ext cx="2502408" cy="219379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567684" y="4261103"/>
              <a:ext cx="2502535" cy="5080"/>
            </a:xfrm>
            <a:custGeom>
              <a:avLst/>
              <a:gdLst/>
              <a:ahLst/>
              <a:cxnLst/>
              <a:rect l="l" t="t" r="r" b="b"/>
              <a:pathLst>
                <a:path w="2502535" h="5079">
                  <a:moveTo>
                    <a:pt x="2502408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2502408" y="4572"/>
                  </a:lnTo>
                  <a:lnTo>
                    <a:pt x="25024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63974" y="4295393"/>
              <a:ext cx="887729" cy="188518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016502" y="4700015"/>
              <a:ext cx="150495" cy="1483360"/>
            </a:xfrm>
            <a:custGeom>
              <a:avLst/>
              <a:gdLst/>
              <a:ahLst/>
              <a:cxnLst/>
              <a:rect l="l" t="t" r="r" b="b"/>
              <a:pathLst>
                <a:path w="150495" h="1483360">
                  <a:moveTo>
                    <a:pt x="12954" y="0"/>
                  </a:moveTo>
                  <a:lnTo>
                    <a:pt x="0" y="0"/>
                  </a:lnTo>
                  <a:lnTo>
                    <a:pt x="0" y="1482852"/>
                  </a:lnTo>
                  <a:lnTo>
                    <a:pt x="12954" y="1482852"/>
                  </a:lnTo>
                  <a:lnTo>
                    <a:pt x="12954" y="0"/>
                  </a:lnTo>
                  <a:close/>
                </a:path>
                <a:path w="150495" h="1483360">
                  <a:moveTo>
                    <a:pt x="150114" y="0"/>
                  </a:moveTo>
                  <a:lnTo>
                    <a:pt x="137160" y="0"/>
                  </a:lnTo>
                  <a:lnTo>
                    <a:pt x="137160" y="1482852"/>
                  </a:lnTo>
                  <a:lnTo>
                    <a:pt x="150114" y="1482852"/>
                  </a:lnTo>
                  <a:lnTo>
                    <a:pt x="150114" y="0"/>
                  </a:lnTo>
                  <a:close/>
                </a:path>
              </a:pathLst>
            </a:custGeom>
            <a:solidFill>
              <a:srgbClr val="CC33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9" name="object 19"/>
            <p:cNvSpPr/>
            <p:nvPr/>
          </p:nvSpPr>
          <p:spPr>
            <a:xfrm>
              <a:off x="4051554" y="4903977"/>
              <a:ext cx="1978660" cy="1282700"/>
            </a:xfrm>
            <a:custGeom>
              <a:avLst/>
              <a:gdLst/>
              <a:ahLst/>
              <a:cxnLst/>
              <a:rect l="l" t="t" r="r" b="b"/>
              <a:pathLst>
                <a:path w="1978660" h="1282700">
                  <a:moveTo>
                    <a:pt x="75437" y="1193800"/>
                  </a:moveTo>
                  <a:lnTo>
                    <a:pt x="64770" y="1193800"/>
                  </a:lnTo>
                  <a:lnTo>
                    <a:pt x="0" y="1282700"/>
                  </a:lnTo>
                  <a:lnTo>
                    <a:pt x="10668" y="1282700"/>
                  </a:lnTo>
                  <a:lnTo>
                    <a:pt x="75437" y="1193800"/>
                  </a:lnTo>
                  <a:close/>
                </a:path>
                <a:path w="1978660" h="1282700">
                  <a:moveTo>
                    <a:pt x="128778" y="977900"/>
                  </a:moveTo>
                  <a:lnTo>
                    <a:pt x="96774" y="977900"/>
                  </a:lnTo>
                  <a:lnTo>
                    <a:pt x="96012" y="990600"/>
                  </a:lnTo>
                  <a:lnTo>
                    <a:pt x="64008" y="1193800"/>
                  </a:lnTo>
                  <a:lnTo>
                    <a:pt x="76200" y="1193800"/>
                  </a:lnTo>
                  <a:lnTo>
                    <a:pt x="108966" y="990600"/>
                  </a:lnTo>
                  <a:lnTo>
                    <a:pt x="128778" y="990600"/>
                  </a:lnTo>
                  <a:lnTo>
                    <a:pt x="128778" y="977900"/>
                  </a:lnTo>
                  <a:close/>
                </a:path>
                <a:path w="1978660" h="1282700">
                  <a:moveTo>
                    <a:pt x="1757934" y="685800"/>
                  </a:moveTo>
                  <a:lnTo>
                    <a:pt x="1745742" y="685800"/>
                  </a:lnTo>
                  <a:lnTo>
                    <a:pt x="1745543" y="686352"/>
                  </a:lnTo>
                  <a:lnTo>
                    <a:pt x="1757934" y="698500"/>
                  </a:lnTo>
                  <a:lnTo>
                    <a:pt x="1747723" y="726203"/>
                  </a:lnTo>
                  <a:lnTo>
                    <a:pt x="1777746" y="1168400"/>
                  </a:lnTo>
                  <a:lnTo>
                    <a:pt x="1788432" y="1135004"/>
                  </a:lnTo>
                  <a:lnTo>
                    <a:pt x="1757934" y="685800"/>
                  </a:lnTo>
                  <a:close/>
                </a:path>
                <a:path w="1978660" h="1282700">
                  <a:moveTo>
                    <a:pt x="1788432" y="1135004"/>
                  </a:moveTo>
                  <a:lnTo>
                    <a:pt x="1777746" y="1168400"/>
                  </a:lnTo>
                  <a:lnTo>
                    <a:pt x="1789938" y="1168400"/>
                  </a:lnTo>
                  <a:lnTo>
                    <a:pt x="1790571" y="1166503"/>
                  </a:lnTo>
                  <a:lnTo>
                    <a:pt x="1788432" y="1135004"/>
                  </a:lnTo>
                  <a:close/>
                </a:path>
                <a:path w="1978660" h="1282700">
                  <a:moveTo>
                    <a:pt x="1790571" y="1166503"/>
                  </a:moveTo>
                  <a:lnTo>
                    <a:pt x="1789938" y="1168400"/>
                  </a:lnTo>
                  <a:lnTo>
                    <a:pt x="1790700" y="1168400"/>
                  </a:lnTo>
                  <a:lnTo>
                    <a:pt x="1790571" y="1166503"/>
                  </a:lnTo>
                  <a:close/>
                </a:path>
                <a:path w="1978660" h="1282700">
                  <a:moveTo>
                    <a:pt x="1887474" y="685800"/>
                  </a:moveTo>
                  <a:lnTo>
                    <a:pt x="1874520" y="685800"/>
                  </a:lnTo>
                  <a:lnTo>
                    <a:pt x="1874520" y="863600"/>
                  </a:lnTo>
                  <a:lnTo>
                    <a:pt x="1875282" y="863600"/>
                  </a:lnTo>
                  <a:lnTo>
                    <a:pt x="1788432" y="1135004"/>
                  </a:lnTo>
                  <a:lnTo>
                    <a:pt x="1790571" y="1166503"/>
                  </a:lnTo>
                  <a:lnTo>
                    <a:pt x="1887474" y="876300"/>
                  </a:lnTo>
                  <a:lnTo>
                    <a:pt x="1887474" y="685800"/>
                  </a:lnTo>
                  <a:close/>
                </a:path>
                <a:path w="1978660" h="1282700">
                  <a:moveTo>
                    <a:pt x="129540" y="927100"/>
                  </a:moveTo>
                  <a:lnTo>
                    <a:pt x="128778" y="927100"/>
                  </a:lnTo>
                  <a:lnTo>
                    <a:pt x="128778" y="990600"/>
                  </a:lnTo>
                  <a:lnTo>
                    <a:pt x="134874" y="977900"/>
                  </a:lnTo>
                  <a:lnTo>
                    <a:pt x="140970" y="977900"/>
                  </a:lnTo>
                  <a:lnTo>
                    <a:pt x="140970" y="949778"/>
                  </a:lnTo>
                  <a:lnTo>
                    <a:pt x="129540" y="927100"/>
                  </a:lnTo>
                  <a:close/>
                </a:path>
                <a:path w="1978660" h="1282700">
                  <a:moveTo>
                    <a:pt x="140970" y="977900"/>
                  </a:moveTo>
                  <a:lnTo>
                    <a:pt x="134874" y="977900"/>
                  </a:lnTo>
                  <a:lnTo>
                    <a:pt x="128778" y="990600"/>
                  </a:lnTo>
                  <a:lnTo>
                    <a:pt x="140970" y="990600"/>
                  </a:lnTo>
                  <a:lnTo>
                    <a:pt x="140970" y="977900"/>
                  </a:lnTo>
                  <a:close/>
                </a:path>
                <a:path w="1978660" h="1282700">
                  <a:moveTo>
                    <a:pt x="140970" y="928576"/>
                  </a:moveTo>
                  <a:lnTo>
                    <a:pt x="140970" y="949778"/>
                  </a:lnTo>
                  <a:lnTo>
                    <a:pt x="161544" y="990600"/>
                  </a:lnTo>
                  <a:lnTo>
                    <a:pt x="167225" y="979459"/>
                  </a:lnTo>
                  <a:lnTo>
                    <a:pt x="140970" y="928576"/>
                  </a:lnTo>
                  <a:close/>
                </a:path>
                <a:path w="1978660" h="1282700">
                  <a:moveTo>
                    <a:pt x="167225" y="979459"/>
                  </a:moveTo>
                  <a:lnTo>
                    <a:pt x="161544" y="990600"/>
                  </a:lnTo>
                  <a:lnTo>
                    <a:pt x="172974" y="990600"/>
                  </a:lnTo>
                  <a:lnTo>
                    <a:pt x="167225" y="979459"/>
                  </a:lnTo>
                  <a:close/>
                </a:path>
                <a:path w="1978660" h="1282700">
                  <a:moveTo>
                    <a:pt x="225551" y="865094"/>
                  </a:moveTo>
                  <a:lnTo>
                    <a:pt x="167225" y="979459"/>
                  </a:lnTo>
                  <a:lnTo>
                    <a:pt x="172974" y="990600"/>
                  </a:lnTo>
                  <a:lnTo>
                    <a:pt x="225551" y="897815"/>
                  </a:lnTo>
                  <a:lnTo>
                    <a:pt x="225551" y="865094"/>
                  </a:lnTo>
                  <a:close/>
                </a:path>
                <a:path w="1978660" h="1282700">
                  <a:moveTo>
                    <a:pt x="140208" y="927100"/>
                  </a:moveTo>
                  <a:lnTo>
                    <a:pt x="129540" y="927100"/>
                  </a:lnTo>
                  <a:lnTo>
                    <a:pt x="140970" y="949778"/>
                  </a:lnTo>
                  <a:lnTo>
                    <a:pt x="140970" y="928576"/>
                  </a:lnTo>
                  <a:lnTo>
                    <a:pt x="140208" y="927100"/>
                  </a:lnTo>
                  <a:close/>
                </a:path>
                <a:path w="1978660" h="1282700">
                  <a:moveTo>
                    <a:pt x="140970" y="927100"/>
                  </a:moveTo>
                  <a:lnTo>
                    <a:pt x="140208" y="927100"/>
                  </a:lnTo>
                  <a:lnTo>
                    <a:pt x="140970" y="928576"/>
                  </a:lnTo>
                  <a:lnTo>
                    <a:pt x="140970" y="927100"/>
                  </a:lnTo>
                  <a:close/>
                </a:path>
                <a:path w="1978660" h="1282700">
                  <a:moveTo>
                    <a:pt x="229647" y="890587"/>
                  </a:moveTo>
                  <a:lnTo>
                    <a:pt x="225551" y="897815"/>
                  </a:lnTo>
                  <a:lnTo>
                    <a:pt x="225551" y="901700"/>
                  </a:lnTo>
                  <a:lnTo>
                    <a:pt x="229647" y="890587"/>
                  </a:lnTo>
                  <a:close/>
                </a:path>
                <a:path w="1978660" h="1282700">
                  <a:moveTo>
                    <a:pt x="238506" y="866553"/>
                  </a:moveTo>
                  <a:lnTo>
                    <a:pt x="235698" y="874169"/>
                  </a:lnTo>
                  <a:lnTo>
                    <a:pt x="237744" y="876300"/>
                  </a:lnTo>
                  <a:lnTo>
                    <a:pt x="229647" y="890587"/>
                  </a:lnTo>
                  <a:lnTo>
                    <a:pt x="225551" y="901700"/>
                  </a:lnTo>
                  <a:lnTo>
                    <a:pt x="237744" y="901700"/>
                  </a:lnTo>
                  <a:lnTo>
                    <a:pt x="238506" y="899632"/>
                  </a:lnTo>
                  <a:lnTo>
                    <a:pt x="238506" y="866553"/>
                  </a:lnTo>
                  <a:close/>
                </a:path>
                <a:path w="1978660" h="1282700">
                  <a:moveTo>
                    <a:pt x="238506" y="899632"/>
                  </a:moveTo>
                  <a:lnTo>
                    <a:pt x="237744" y="901700"/>
                  </a:lnTo>
                  <a:lnTo>
                    <a:pt x="238506" y="901700"/>
                  </a:lnTo>
                  <a:lnTo>
                    <a:pt x="238506" y="899632"/>
                  </a:lnTo>
                  <a:close/>
                </a:path>
                <a:path w="1978660" h="1282700">
                  <a:moveTo>
                    <a:pt x="257556" y="814867"/>
                  </a:moveTo>
                  <a:lnTo>
                    <a:pt x="238506" y="866553"/>
                  </a:lnTo>
                  <a:lnTo>
                    <a:pt x="238506" y="899632"/>
                  </a:lnTo>
                  <a:lnTo>
                    <a:pt x="257556" y="847946"/>
                  </a:lnTo>
                  <a:lnTo>
                    <a:pt x="257556" y="814867"/>
                  </a:lnTo>
                  <a:close/>
                </a:path>
                <a:path w="1978660" h="1282700">
                  <a:moveTo>
                    <a:pt x="226049" y="864118"/>
                  </a:moveTo>
                  <a:lnTo>
                    <a:pt x="225551" y="865094"/>
                  </a:lnTo>
                  <a:lnTo>
                    <a:pt x="225551" y="897815"/>
                  </a:lnTo>
                  <a:lnTo>
                    <a:pt x="229647" y="890587"/>
                  </a:lnTo>
                  <a:lnTo>
                    <a:pt x="235698" y="874169"/>
                  </a:lnTo>
                  <a:lnTo>
                    <a:pt x="226049" y="864118"/>
                  </a:lnTo>
                  <a:close/>
                </a:path>
                <a:path w="1978660" h="1282700">
                  <a:moveTo>
                    <a:pt x="235698" y="874169"/>
                  </a:moveTo>
                  <a:lnTo>
                    <a:pt x="229647" y="890587"/>
                  </a:lnTo>
                  <a:lnTo>
                    <a:pt x="237744" y="876300"/>
                  </a:lnTo>
                  <a:lnTo>
                    <a:pt x="235698" y="874169"/>
                  </a:lnTo>
                  <a:close/>
                </a:path>
                <a:path w="1978660" h="1282700">
                  <a:moveTo>
                    <a:pt x="238506" y="863600"/>
                  </a:moveTo>
                  <a:lnTo>
                    <a:pt x="226313" y="863600"/>
                  </a:lnTo>
                  <a:lnTo>
                    <a:pt x="226049" y="864118"/>
                  </a:lnTo>
                  <a:lnTo>
                    <a:pt x="235698" y="874169"/>
                  </a:lnTo>
                  <a:lnTo>
                    <a:pt x="238506" y="866553"/>
                  </a:lnTo>
                  <a:lnTo>
                    <a:pt x="238506" y="863600"/>
                  </a:lnTo>
                  <a:close/>
                </a:path>
                <a:path w="1978660" h="1282700">
                  <a:moveTo>
                    <a:pt x="225551" y="863600"/>
                  </a:moveTo>
                  <a:lnTo>
                    <a:pt x="225551" y="865094"/>
                  </a:lnTo>
                  <a:lnTo>
                    <a:pt x="226049" y="864118"/>
                  </a:lnTo>
                  <a:lnTo>
                    <a:pt x="225551" y="863600"/>
                  </a:lnTo>
                  <a:close/>
                </a:path>
                <a:path w="1978660" h="1282700">
                  <a:moveTo>
                    <a:pt x="270510" y="812800"/>
                  </a:moveTo>
                  <a:lnTo>
                    <a:pt x="257556" y="847946"/>
                  </a:lnTo>
                  <a:lnTo>
                    <a:pt x="257556" y="850900"/>
                  </a:lnTo>
                  <a:lnTo>
                    <a:pt x="270510" y="850900"/>
                  </a:lnTo>
                  <a:lnTo>
                    <a:pt x="270510" y="812800"/>
                  </a:lnTo>
                  <a:close/>
                </a:path>
                <a:path w="1978660" h="1282700">
                  <a:moveTo>
                    <a:pt x="268224" y="800100"/>
                  </a:moveTo>
                  <a:lnTo>
                    <a:pt x="259080" y="800100"/>
                  </a:lnTo>
                  <a:lnTo>
                    <a:pt x="258318" y="812800"/>
                  </a:lnTo>
                  <a:lnTo>
                    <a:pt x="257556" y="814867"/>
                  </a:lnTo>
                  <a:lnTo>
                    <a:pt x="257556" y="847946"/>
                  </a:lnTo>
                  <a:lnTo>
                    <a:pt x="270510" y="812800"/>
                  </a:lnTo>
                  <a:lnTo>
                    <a:pt x="268224" y="800100"/>
                  </a:lnTo>
                  <a:close/>
                </a:path>
                <a:path w="1978660" h="1282700">
                  <a:moveTo>
                    <a:pt x="270510" y="749300"/>
                  </a:moveTo>
                  <a:lnTo>
                    <a:pt x="257556" y="749300"/>
                  </a:lnTo>
                  <a:lnTo>
                    <a:pt x="257556" y="814867"/>
                  </a:lnTo>
                  <a:lnTo>
                    <a:pt x="258318" y="812800"/>
                  </a:lnTo>
                  <a:lnTo>
                    <a:pt x="259080" y="800100"/>
                  </a:lnTo>
                  <a:lnTo>
                    <a:pt x="270510" y="800100"/>
                  </a:lnTo>
                  <a:lnTo>
                    <a:pt x="270510" y="762000"/>
                  </a:lnTo>
                  <a:lnTo>
                    <a:pt x="264413" y="762000"/>
                  </a:lnTo>
                  <a:lnTo>
                    <a:pt x="270510" y="749300"/>
                  </a:lnTo>
                  <a:close/>
                </a:path>
                <a:path w="1978660" h="1282700">
                  <a:moveTo>
                    <a:pt x="270510" y="800100"/>
                  </a:moveTo>
                  <a:lnTo>
                    <a:pt x="268224" y="800100"/>
                  </a:lnTo>
                  <a:lnTo>
                    <a:pt x="270510" y="812800"/>
                  </a:lnTo>
                  <a:lnTo>
                    <a:pt x="270510" y="800100"/>
                  </a:lnTo>
                  <a:close/>
                </a:path>
                <a:path w="1978660" h="1282700">
                  <a:moveTo>
                    <a:pt x="1691640" y="749300"/>
                  </a:moveTo>
                  <a:lnTo>
                    <a:pt x="1682496" y="749300"/>
                  </a:lnTo>
                  <a:lnTo>
                    <a:pt x="1715262" y="787400"/>
                  </a:lnTo>
                  <a:lnTo>
                    <a:pt x="1725168" y="787400"/>
                  </a:lnTo>
                  <a:lnTo>
                    <a:pt x="1729848" y="774700"/>
                  </a:lnTo>
                  <a:lnTo>
                    <a:pt x="1713738" y="774700"/>
                  </a:lnTo>
                  <a:lnTo>
                    <a:pt x="1715939" y="768585"/>
                  </a:lnTo>
                  <a:lnTo>
                    <a:pt x="1691640" y="749300"/>
                  </a:lnTo>
                  <a:close/>
                </a:path>
                <a:path w="1978660" h="1282700">
                  <a:moveTo>
                    <a:pt x="1715939" y="768585"/>
                  </a:moveTo>
                  <a:lnTo>
                    <a:pt x="1713738" y="774700"/>
                  </a:lnTo>
                  <a:lnTo>
                    <a:pt x="1723644" y="774700"/>
                  </a:lnTo>
                  <a:lnTo>
                    <a:pt x="1715939" y="768585"/>
                  </a:lnTo>
                  <a:close/>
                </a:path>
                <a:path w="1978660" h="1282700">
                  <a:moveTo>
                    <a:pt x="1745100" y="687580"/>
                  </a:moveTo>
                  <a:lnTo>
                    <a:pt x="1715939" y="768585"/>
                  </a:lnTo>
                  <a:lnTo>
                    <a:pt x="1723644" y="774700"/>
                  </a:lnTo>
                  <a:lnTo>
                    <a:pt x="1729848" y="774700"/>
                  </a:lnTo>
                  <a:lnTo>
                    <a:pt x="1747723" y="726203"/>
                  </a:lnTo>
                  <a:lnTo>
                    <a:pt x="1745100" y="687580"/>
                  </a:lnTo>
                  <a:close/>
                </a:path>
                <a:path w="1978660" h="1282700">
                  <a:moveTo>
                    <a:pt x="270510" y="749300"/>
                  </a:moveTo>
                  <a:lnTo>
                    <a:pt x="264413" y="762000"/>
                  </a:lnTo>
                  <a:lnTo>
                    <a:pt x="270510" y="762000"/>
                  </a:lnTo>
                  <a:lnTo>
                    <a:pt x="270510" y="749300"/>
                  </a:lnTo>
                  <a:close/>
                </a:path>
                <a:path w="1978660" h="1282700">
                  <a:moveTo>
                    <a:pt x="303275" y="571500"/>
                  </a:moveTo>
                  <a:lnTo>
                    <a:pt x="290322" y="571500"/>
                  </a:lnTo>
                  <a:lnTo>
                    <a:pt x="290322" y="749300"/>
                  </a:lnTo>
                  <a:lnTo>
                    <a:pt x="270510" y="749300"/>
                  </a:lnTo>
                  <a:lnTo>
                    <a:pt x="270510" y="762000"/>
                  </a:lnTo>
                  <a:lnTo>
                    <a:pt x="300228" y="762000"/>
                  </a:lnTo>
                  <a:lnTo>
                    <a:pt x="303275" y="749300"/>
                  </a:lnTo>
                  <a:lnTo>
                    <a:pt x="303275" y="584200"/>
                  </a:lnTo>
                  <a:lnTo>
                    <a:pt x="296418" y="584200"/>
                  </a:lnTo>
                  <a:lnTo>
                    <a:pt x="303275" y="571500"/>
                  </a:lnTo>
                  <a:close/>
                </a:path>
                <a:path w="1978660" h="1282700">
                  <a:moveTo>
                    <a:pt x="1595877" y="395090"/>
                  </a:moveTo>
                  <a:lnTo>
                    <a:pt x="1593558" y="401382"/>
                  </a:lnTo>
                  <a:lnTo>
                    <a:pt x="1650492" y="457200"/>
                  </a:lnTo>
                  <a:lnTo>
                    <a:pt x="1648206" y="457200"/>
                  </a:lnTo>
                  <a:lnTo>
                    <a:pt x="1680972" y="749300"/>
                  </a:lnTo>
                  <a:lnTo>
                    <a:pt x="1693164" y="749300"/>
                  </a:lnTo>
                  <a:lnTo>
                    <a:pt x="1661160" y="457200"/>
                  </a:lnTo>
                  <a:lnTo>
                    <a:pt x="1660398" y="444500"/>
                  </a:lnTo>
                  <a:lnTo>
                    <a:pt x="1658874" y="444500"/>
                  </a:lnTo>
                  <a:lnTo>
                    <a:pt x="1595877" y="395090"/>
                  </a:lnTo>
                  <a:close/>
                </a:path>
                <a:path w="1978660" h="1282700">
                  <a:moveTo>
                    <a:pt x="1745543" y="686352"/>
                  </a:moveTo>
                  <a:lnTo>
                    <a:pt x="1745100" y="687580"/>
                  </a:lnTo>
                  <a:lnTo>
                    <a:pt x="1747723" y="726203"/>
                  </a:lnTo>
                  <a:lnTo>
                    <a:pt x="1757934" y="698500"/>
                  </a:lnTo>
                  <a:lnTo>
                    <a:pt x="1745543" y="686352"/>
                  </a:lnTo>
                  <a:close/>
                </a:path>
                <a:path w="1978660" h="1282700">
                  <a:moveTo>
                    <a:pt x="1978152" y="596900"/>
                  </a:moveTo>
                  <a:lnTo>
                    <a:pt x="1907286" y="596900"/>
                  </a:lnTo>
                  <a:lnTo>
                    <a:pt x="1875282" y="685800"/>
                  </a:lnTo>
                  <a:lnTo>
                    <a:pt x="1887474" y="685800"/>
                  </a:lnTo>
                  <a:lnTo>
                    <a:pt x="1887474" y="698500"/>
                  </a:lnTo>
                  <a:lnTo>
                    <a:pt x="1919478" y="609600"/>
                  </a:lnTo>
                  <a:lnTo>
                    <a:pt x="1978152" y="609600"/>
                  </a:lnTo>
                  <a:lnTo>
                    <a:pt x="1978152" y="596900"/>
                  </a:lnTo>
                  <a:close/>
                </a:path>
                <a:path w="1978660" h="1282700">
                  <a:moveTo>
                    <a:pt x="1744980" y="685800"/>
                  </a:moveTo>
                  <a:lnTo>
                    <a:pt x="1745100" y="687580"/>
                  </a:lnTo>
                  <a:lnTo>
                    <a:pt x="1745543" y="686352"/>
                  </a:lnTo>
                  <a:lnTo>
                    <a:pt x="1744980" y="685800"/>
                  </a:lnTo>
                  <a:close/>
                </a:path>
                <a:path w="1978660" h="1282700">
                  <a:moveTo>
                    <a:pt x="1273302" y="215900"/>
                  </a:moveTo>
                  <a:lnTo>
                    <a:pt x="1272540" y="215900"/>
                  </a:lnTo>
                  <a:lnTo>
                    <a:pt x="1261919" y="236481"/>
                  </a:lnTo>
                  <a:lnTo>
                    <a:pt x="1292352" y="635000"/>
                  </a:lnTo>
                  <a:lnTo>
                    <a:pt x="1299672" y="561227"/>
                  </a:lnTo>
                  <a:lnTo>
                    <a:pt x="1273302" y="215900"/>
                  </a:lnTo>
                  <a:close/>
                </a:path>
                <a:path w="1978660" h="1282700">
                  <a:moveTo>
                    <a:pt x="1299672" y="561227"/>
                  </a:moveTo>
                  <a:lnTo>
                    <a:pt x="1292352" y="635000"/>
                  </a:lnTo>
                  <a:lnTo>
                    <a:pt x="1305306" y="635000"/>
                  </a:lnTo>
                  <a:lnTo>
                    <a:pt x="1299672" y="561227"/>
                  </a:lnTo>
                  <a:close/>
                </a:path>
                <a:path w="1978660" h="1282700">
                  <a:moveTo>
                    <a:pt x="1338072" y="304800"/>
                  </a:moveTo>
                  <a:lnTo>
                    <a:pt x="1325118" y="304800"/>
                  </a:lnTo>
                  <a:lnTo>
                    <a:pt x="1299672" y="561227"/>
                  </a:lnTo>
                  <a:lnTo>
                    <a:pt x="1305306" y="635000"/>
                  </a:lnTo>
                  <a:lnTo>
                    <a:pt x="1338072" y="304800"/>
                  </a:lnTo>
                  <a:close/>
                </a:path>
                <a:path w="1978660" h="1282700">
                  <a:moveTo>
                    <a:pt x="303275" y="571500"/>
                  </a:moveTo>
                  <a:lnTo>
                    <a:pt x="296418" y="584200"/>
                  </a:lnTo>
                  <a:lnTo>
                    <a:pt x="303275" y="584200"/>
                  </a:lnTo>
                  <a:lnTo>
                    <a:pt x="303275" y="571500"/>
                  </a:lnTo>
                  <a:close/>
                </a:path>
                <a:path w="1978660" h="1282700">
                  <a:moveTo>
                    <a:pt x="335280" y="482600"/>
                  </a:moveTo>
                  <a:lnTo>
                    <a:pt x="322325" y="482600"/>
                  </a:lnTo>
                  <a:lnTo>
                    <a:pt x="322325" y="571500"/>
                  </a:lnTo>
                  <a:lnTo>
                    <a:pt x="303275" y="571500"/>
                  </a:lnTo>
                  <a:lnTo>
                    <a:pt x="303275" y="584200"/>
                  </a:lnTo>
                  <a:lnTo>
                    <a:pt x="332232" y="584200"/>
                  </a:lnTo>
                  <a:lnTo>
                    <a:pt x="335280" y="571500"/>
                  </a:lnTo>
                  <a:lnTo>
                    <a:pt x="335280" y="482600"/>
                  </a:lnTo>
                  <a:close/>
                </a:path>
                <a:path w="1978660" h="1282700">
                  <a:moveTo>
                    <a:pt x="373075" y="457200"/>
                  </a:moveTo>
                  <a:lnTo>
                    <a:pt x="365760" y="457200"/>
                  </a:lnTo>
                  <a:lnTo>
                    <a:pt x="358636" y="462721"/>
                  </a:lnTo>
                  <a:lnTo>
                    <a:pt x="387858" y="520700"/>
                  </a:lnTo>
                  <a:lnTo>
                    <a:pt x="400050" y="520700"/>
                  </a:lnTo>
                  <a:lnTo>
                    <a:pt x="400050" y="508000"/>
                  </a:lnTo>
                  <a:lnTo>
                    <a:pt x="387096" y="508000"/>
                  </a:lnTo>
                  <a:lnTo>
                    <a:pt x="387096" y="484372"/>
                  </a:lnTo>
                  <a:lnTo>
                    <a:pt x="373075" y="457200"/>
                  </a:lnTo>
                  <a:close/>
                </a:path>
                <a:path w="1978660" h="1282700">
                  <a:moveTo>
                    <a:pt x="1202844" y="457300"/>
                  </a:moveTo>
                  <a:lnTo>
                    <a:pt x="1195578" y="508000"/>
                  </a:lnTo>
                  <a:lnTo>
                    <a:pt x="1196340" y="520700"/>
                  </a:lnTo>
                  <a:lnTo>
                    <a:pt x="1207770" y="520700"/>
                  </a:lnTo>
                  <a:lnTo>
                    <a:pt x="1208532" y="508000"/>
                  </a:lnTo>
                  <a:lnTo>
                    <a:pt x="1202844" y="457300"/>
                  </a:lnTo>
                  <a:close/>
                </a:path>
                <a:path w="1978660" h="1282700">
                  <a:moveTo>
                    <a:pt x="387096" y="484372"/>
                  </a:moveTo>
                  <a:lnTo>
                    <a:pt x="387096" y="508000"/>
                  </a:lnTo>
                  <a:lnTo>
                    <a:pt x="399288" y="508000"/>
                  </a:lnTo>
                  <a:lnTo>
                    <a:pt x="387096" y="484372"/>
                  </a:lnTo>
                  <a:close/>
                </a:path>
                <a:path w="1978660" h="1282700">
                  <a:moveTo>
                    <a:pt x="400050" y="419100"/>
                  </a:moveTo>
                  <a:lnTo>
                    <a:pt x="387096" y="419100"/>
                  </a:lnTo>
                  <a:lnTo>
                    <a:pt x="387096" y="484372"/>
                  </a:lnTo>
                  <a:lnTo>
                    <a:pt x="399288" y="508000"/>
                  </a:lnTo>
                  <a:lnTo>
                    <a:pt x="400050" y="508000"/>
                  </a:lnTo>
                  <a:lnTo>
                    <a:pt x="400050" y="431800"/>
                  </a:lnTo>
                  <a:lnTo>
                    <a:pt x="397763" y="431800"/>
                  </a:lnTo>
                  <a:lnTo>
                    <a:pt x="400050" y="419100"/>
                  </a:lnTo>
                  <a:close/>
                </a:path>
                <a:path w="1978660" h="1282700">
                  <a:moveTo>
                    <a:pt x="1163574" y="215900"/>
                  </a:moveTo>
                  <a:lnTo>
                    <a:pt x="1195578" y="508000"/>
                  </a:lnTo>
                  <a:lnTo>
                    <a:pt x="1202844" y="457300"/>
                  </a:lnTo>
                  <a:lnTo>
                    <a:pt x="1177190" y="228600"/>
                  </a:lnTo>
                  <a:lnTo>
                    <a:pt x="1169670" y="228600"/>
                  </a:lnTo>
                  <a:lnTo>
                    <a:pt x="1163574" y="215900"/>
                  </a:lnTo>
                  <a:close/>
                </a:path>
                <a:path w="1978660" h="1282700">
                  <a:moveTo>
                    <a:pt x="1260428" y="216956"/>
                  </a:moveTo>
                  <a:lnTo>
                    <a:pt x="1228344" y="266700"/>
                  </a:lnTo>
                  <a:lnTo>
                    <a:pt x="1228344" y="279400"/>
                  </a:lnTo>
                  <a:lnTo>
                    <a:pt x="1202844" y="457300"/>
                  </a:lnTo>
                  <a:lnTo>
                    <a:pt x="1208532" y="508000"/>
                  </a:lnTo>
                  <a:lnTo>
                    <a:pt x="1240536" y="279400"/>
                  </a:lnTo>
                  <a:lnTo>
                    <a:pt x="1239774" y="279400"/>
                  </a:lnTo>
                  <a:lnTo>
                    <a:pt x="1261919" y="236481"/>
                  </a:lnTo>
                  <a:lnTo>
                    <a:pt x="1260428" y="216956"/>
                  </a:lnTo>
                  <a:close/>
                </a:path>
                <a:path w="1978660" h="1282700">
                  <a:moveTo>
                    <a:pt x="1434846" y="330200"/>
                  </a:moveTo>
                  <a:lnTo>
                    <a:pt x="1424178" y="330200"/>
                  </a:lnTo>
                  <a:lnTo>
                    <a:pt x="1422793" y="331273"/>
                  </a:lnTo>
                  <a:lnTo>
                    <a:pt x="1432560" y="342900"/>
                  </a:lnTo>
                  <a:lnTo>
                    <a:pt x="1425779" y="348281"/>
                  </a:lnTo>
                  <a:lnTo>
                    <a:pt x="1454658" y="482600"/>
                  </a:lnTo>
                  <a:lnTo>
                    <a:pt x="1456944" y="495300"/>
                  </a:lnTo>
                  <a:lnTo>
                    <a:pt x="1462278" y="495300"/>
                  </a:lnTo>
                  <a:lnTo>
                    <a:pt x="1465326" y="482600"/>
                  </a:lnTo>
                  <a:lnTo>
                    <a:pt x="1455420" y="482600"/>
                  </a:lnTo>
                  <a:lnTo>
                    <a:pt x="1463488" y="466591"/>
                  </a:lnTo>
                  <a:lnTo>
                    <a:pt x="1434846" y="330200"/>
                  </a:lnTo>
                  <a:close/>
                </a:path>
                <a:path w="1978660" h="1282700">
                  <a:moveTo>
                    <a:pt x="1562862" y="482600"/>
                  </a:moveTo>
                  <a:lnTo>
                    <a:pt x="1552956" y="482600"/>
                  </a:lnTo>
                  <a:lnTo>
                    <a:pt x="1555242" y="495300"/>
                  </a:lnTo>
                  <a:lnTo>
                    <a:pt x="1560576" y="495300"/>
                  </a:lnTo>
                  <a:lnTo>
                    <a:pt x="1562862" y="482600"/>
                  </a:lnTo>
                  <a:close/>
                </a:path>
                <a:path w="1978660" h="1282700">
                  <a:moveTo>
                    <a:pt x="366522" y="444500"/>
                  </a:moveTo>
                  <a:lnTo>
                    <a:pt x="356616" y="444500"/>
                  </a:lnTo>
                  <a:lnTo>
                    <a:pt x="324612" y="482600"/>
                  </a:lnTo>
                  <a:lnTo>
                    <a:pt x="332994" y="482600"/>
                  </a:lnTo>
                  <a:lnTo>
                    <a:pt x="358636" y="462721"/>
                  </a:lnTo>
                  <a:lnTo>
                    <a:pt x="355854" y="457200"/>
                  </a:lnTo>
                  <a:lnTo>
                    <a:pt x="373075" y="457200"/>
                  </a:lnTo>
                  <a:lnTo>
                    <a:pt x="366522" y="444500"/>
                  </a:lnTo>
                  <a:close/>
                </a:path>
                <a:path w="1978660" h="1282700">
                  <a:moveTo>
                    <a:pt x="1463488" y="466591"/>
                  </a:moveTo>
                  <a:lnTo>
                    <a:pt x="1455420" y="482600"/>
                  </a:lnTo>
                  <a:lnTo>
                    <a:pt x="1466088" y="482600"/>
                  </a:lnTo>
                  <a:lnTo>
                    <a:pt x="1466662" y="481708"/>
                  </a:lnTo>
                  <a:lnTo>
                    <a:pt x="1463488" y="466591"/>
                  </a:lnTo>
                  <a:close/>
                </a:path>
                <a:path w="1978660" h="1282700">
                  <a:moveTo>
                    <a:pt x="1466662" y="481708"/>
                  </a:moveTo>
                  <a:lnTo>
                    <a:pt x="1466088" y="482600"/>
                  </a:lnTo>
                  <a:lnTo>
                    <a:pt x="1466850" y="482600"/>
                  </a:lnTo>
                  <a:lnTo>
                    <a:pt x="1466662" y="481708"/>
                  </a:lnTo>
                  <a:close/>
                </a:path>
                <a:path w="1978660" h="1282700">
                  <a:moveTo>
                    <a:pt x="1531620" y="393700"/>
                  </a:moveTo>
                  <a:lnTo>
                    <a:pt x="1530096" y="393700"/>
                  </a:lnTo>
                  <a:lnTo>
                    <a:pt x="1522575" y="402444"/>
                  </a:lnTo>
                  <a:lnTo>
                    <a:pt x="1551432" y="482600"/>
                  </a:lnTo>
                  <a:lnTo>
                    <a:pt x="1557599" y="465865"/>
                  </a:lnTo>
                  <a:lnTo>
                    <a:pt x="1531620" y="393700"/>
                  </a:lnTo>
                  <a:close/>
                </a:path>
                <a:path w="1978660" h="1282700">
                  <a:moveTo>
                    <a:pt x="1557599" y="465865"/>
                  </a:moveTo>
                  <a:lnTo>
                    <a:pt x="1551432" y="482600"/>
                  </a:lnTo>
                  <a:lnTo>
                    <a:pt x="1563624" y="482600"/>
                  </a:lnTo>
                  <a:lnTo>
                    <a:pt x="1557599" y="465865"/>
                  </a:lnTo>
                  <a:close/>
                </a:path>
                <a:path w="1978660" h="1282700">
                  <a:moveTo>
                    <a:pt x="1585722" y="393700"/>
                  </a:moveTo>
                  <a:lnTo>
                    <a:pt x="1584198" y="393700"/>
                  </a:lnTo>
                  <a:lnTo>
                    <a:pt x="1557599" y="465865"/>
                  </a:lnTo>
                  <a:lnTo>
                    <a:pt x="1563624" y="482600"/>
                  </a:lnTo>
                  <a:lnTo>
                    <a:pt x="1593558" y="401382"/>
                  </a:lnTo>
                  <a:lnTo>
                    <a:pt x="1585722" y="393700"/>
                  </a:lnTo>
                  <a:close/>
                </a:path>
                <a:path w="1978660" h="1282700">
                  <a:moveTo>
                    <a:pt x="1519766" y="394640"/>
                  </a:moveTo>
                  <a:lnTo>
                    <a:pt x="1488948" y="419100"/>
                  </a:lnTo>
                  <a:lnTo>
                    <a:pt x="1487424" y="419100"/>
                  </a:lnTo>
                  <a:lnTo>
                    <a:pt x="1463488" y="466591"/>
                  </a:lnTo>
                  <a:lnTo>
                    <a:pt x="1466662" y="481708"/>
                  </a:lnTo>
                  <a:lnTo>
                    <a:pt x="1498854" y="431800"/>
                  </a:lnTo>
                  <a:lnTo>
                    <a:pt x="1497330" y="431800"/>
                  </a:lnTo>
                  <a:lnTo>
                    <a:pt x="1522575" y="402444"/>
                  </a:lnTo>
                  <a:lnTo>
                    <a:pt x="1519766" y="394640"/>
                  </a:lnTo>
                  <a:close/>
                </a:path>
                <a:path w="1978660" h="1282700">
                  <a:moveTo>
                    <a:pt x="365760" y="457200"/>
                  </a:moveTo>
                  <a:lnTo>
                    <a:pt x="355854" y="457200"/>
                  </a:lnTo>
                  <a:lnTo>
                    <a:pt x="358636" y="462721"/>
                  </a:lnTo>
                  <a:lnTo>
                    <a:pt x="365760" y="457200"/>
                  </a:lnTo>
                  <a:close/>
                </a:path>
                <a:path w="1978660" h="1282700">
                  <a:moveTo>
                    <a:pt x="400050" y="419100"/>
                  </a:moveTo>
                  <a:lnTo>
                    <a:pt x="397763" y="431800"/>
                  </a:lnTo>
                  <a:lnTo>
                    <a:pt x="400050" y="429141"/>
                  </a:lnTo>
                  <a:lnTo>
                    <a:pt x="400050" y="419100"/>
                  </a:lnTo>
                  <a:close/>
                </a:path>
                <a:path w="1978660" h="1282700">
                  <a:moveTo>
                    <a:pt x="400050" y="429141"/>
                  </a:moveTo>
                  <a:lnTo>
                    <a:pt x="397763" y="431800"/>
                  </a:lnTo>
                  <a:lnTo>
                    <a:pt x="400050" y="431800"/>
                  </a:lnTo>
                  <a:lnTo>
                    <a:pt x="400050" y="429141"/>
                  </a:lnTo>
                  <a:close/>
                </a:path>
                <a:path w="1978660" h="1282700">
                  <a:moveTo>
                    <a:pt x="430530" y="393700"/>
                  </a:moveTo>
                  <a:lnTo>
                    <a:pt x="421386" y="393700"/>
                  </a:lnTo>
                  <a:lnTo>
                    <a:pt x="389382" y="419100"/>
                  </a:lnTo>
                  <a:lnTo>
                    <a:pt x="400050" y="419100"/>
                  </a:lnTo>
                  <a:lnTo>
                    <a:pt x="400050" y="429141"/>
                  </a:lnTo>
                  <a:lnTo>
                    <a:pt x="430530" y="393700"/>
                  </a:lnTo>
                  <a:close/>
                </a:path>
                <a:path w="1978660" h="1282700">
                  <a:moveTo>
                    <a:pt x="1530096" y="393700"/>
                  </a:moveTo>
                  <a:lnTo>
                    <a:pt x="1520952" y="393700"/>
                  </a:lnTo>
                  <a:lnTo>
                    <a:pt x="1519766" y="394640"/>
                  </a:lnTo>
                  <a:lnTo>
                    <a:pt x="1522575" y="402444"/>
                  </a:lnTo>
                  <a:lnTo>
                    <a:pt x="1530096" y="393700"/>
                  </a:lnTo>
                  <a:close/>
                </a:path>
                <a:path w="1978660" h="1282700">
                  <a:moveTo>
                    <a:pt x="1594104" y="393700"/>
                  </a:moveTo>
                  <a:lnTo>
                    <a:pt x="1585722" y="393700"/>
                  </a:lnTo>
                  <a:lnTo>
                    <a:pt x="1593558" y="401382"/>
                  </a:lnTo>
                  <a:lnTo>
                    <a:pt x="1595877" y="395090"/>
                  </a:lnTo>
                  <a:lnTo>
                    <a:pt x="1594104" y="393700"/>
                  </a:lnTo>
                  <a:close/>
                </a:path>
                <a:path w="1978660" h="1282700">
                  <a:moveTo>
                    <a:pt x="1596390" y="393700"/>
                  </a:moveTo>
                  <a:lnTo>
                    <a:pt x="1594104" y="393700"/>
                  </a:lnTo>
                  <a:lnTo>
                    <a:pt x="1595877" y="395090"/>
                  </a:lnTo>
                  <a:lnTo>
                    <a:pt x="1596390" y="393700"/>
                  </a:lnTo>
                  <a:close/>
                </a:path>
                <a:path w="1978660" h="1282700">
                  <a:moveTo>
                    <a:pt x="1520952" y="393700"/>
                  </a:moveTo>
                  <a:lnTo>
                    <a:pt x="1519428" y="393700"/>
                  </a:lnTo>
                  <a:lnTo>
                    <a:pt x="1519766" y="394640"/>
                  </a:lnTo>
                  <a:lnTo>
                    <a:pt x="1520952" y="393700"/>
                  </a:lnTo>
                  <a:close/>
                </a:path>
                <a:path w="1978660" h="1282700">
                  <a:moveTo>
                    <a:pt x="451866" y="127000"/>
                  </a:moveTo>
                  <a:lnTo>
                    <a:pt x="419862" y="393700"/>
                  </a:lnTo>
                  <a:lnTo>
                    <a:pt x="432054" y="393700"/>
                  </a:lnTo>
                  <a:lnTo>
                    <a:pt x="457018" y="190500"/>
                  </a:lnTo>
                  <a:lnTo>
                    <a:pt x="451866" y="190500"/>
                  </a:lnTo>
                  <a:lnTo>
                    <a:pt x="451866" y="127000"/>
                  </a:lnTo>
                  <a:close/>
                </a:path>
                <a:path w="1978660" h="1282700">
                  <a:moveTo>
                    <a:pt x="1370076" y="279400"/>
                  </a:moveTo>
                  <a:lnTo>
                    <a:pt x="1367790" y="279400"/>
                  </a:lnTo>
                  <a:lnTo>
                    <a:pt x="1360085" y="285514"/>
                  </a:lnTo>
                  <a:lnTo>
                    <a:pt x="1389888" y="368300"/>
                  </a:lnTo>
                  <a:lnTo>
                    <a:pt x="1400556" y="368300"/>
                  </a:lnTo>
                  <a:lnTo>
                    <a:pt x="1401470" y="367574"/>
                  </a:lnTo>
                  <a:lnTo>
                    <a:pt x="1391412" y="355600"/>
                  </a:lnTo>
                  <a:lnTo>
                    <a:pt x="1396177" y="351905"/>
                  </a:lnTo>
                  <a:lnTo>
                    <a:pt x="1370076" y="279400"/>
                  </a:lnTo>
                  <a:close/>
                </a:path>
                <a:path w="1978660" h="1282700">
                  <a:moveTo>
                    <a:pt x="1401741" y="367359"/>
                  </a:moveTo>
                  <a:lnTo>
                    <a:pt x="1401470" y="367574"/>
                  </a:lnTo>
                  <a:lnTo>
                    <a:pt x="1402080" y="368300"/>
                  </a:lnTo>
                  <a:lnTo>
                    <a:pt x="1401741" y="367359"/>
                  </a:lnTo>
                  <a:close/>
                </a:path>
                <a:path w="1978660" h="1282700">
                  <a:moveTo>
                    <a:pt x="1396177" y="351905"/>
                  </a:moveTo>
                  <a:lnTo>
                    <a:pt x="1391412" y="355600"/>
                  </a:lnTo>
                  <a:lnTo>
                    <a:pt x="1401470" y="367574"/>
                  </a:lnTo>
                  <a:lnTo>
                    <a:pt x="1401741" y="367359"/>
                  </a:lnTo>
                  <a:lnTo>
                    <a:pt x="1396177" y="351905"/>
                  </a:lnTo>
                  <a:close/>
                </a:path>
                <a:path w="1978660" h="1282700">
                  <a:moveTo>
                    <a:pt x="1422218" y="331718"/>
                  </a:moveTo>
                  <a:lnTo>
                    <a:pt x="1396177" y="351905"/>
                  </a:lnTo>
                  <a:lnTo>
                    <a:pt x="1401741" y="367359"/>
                  </a:lnTo>
                  <a:lnTo>
                    <a:pt x="1425779" y="348281"/>
                  </a:lnTo>
                  <a:lnTo>
                    <a:pt x="1422218" y="331718"/>
                  </a:lnTo>
                  <a:close/>
                </a:path>
                <a:path w="1978660" h="1282700">
                  <a:moveTo>
                    <a:pt x="1422793" y="331273"/>
                  </a:moveTo>
                  <a:lnTo>
                    <a:pt x="1422218" y="331718"/>
                  </a:lnTo>
                  <a:lnTo>
                    <a:pt x="1425779" y="348281"/>
                  </a:lnTo>
                  <a:lnTo>
                    <a:pt x="1432560" y="342900"/>
                  </a:lnTo>
                  <a:lnTo>
                    <a:pt x="1422793" y="331273"/>
                  </a:lnTo>
                  <a:close/>
                </a:path>
                <a:path w="1978660" h="1282700">
                  <a:moveTo>
                    <a:pt x="1421892" y="330200"/>
                  </a:moveTo>
                  <a:lnTo>
                    <a:pt x="1422218" y="331718"/>
                  </a:lnTo>
                  <a:lnTo>
                    <a:pt x="1422793" y="331273"/>
                  </a:lnTo>
                  <a:lnTo>
                    <a:pt x="1421892" y="330200"/>
                  </a:lnTo>
                  <a:close/>
                </a:path>
                <a:path w="1978660" h="1282700">
                  <a:moveTo>
                    <a:pt x="1369314" y="266700"/>
                  </a:moveTo>
                  <a:lnTo>
                    <a:pt x="1359408" y="266700"/>
                  </a:lnTo>
                  <a:lnTo>
                    <a:pt x="1327404" y="304800"/>
                  </a:lnTo>
                  <a:lnTo>
                    <a:pt x="1335786" y="304800"/>
                  </a:lnTo>
                  <a:lnTo>
                    <a:pt x="1360085" y="285514"/>
                  </a:lnTo>
                  <a:lnTo>
                    <a:pt x="1357884" y="279400"/>
                  </a:lnTo>
                  <a:lnTo>
                    <a:pt x="1370076" y="279400"/>
                  </a:lnTo>
                  <a:lnTo>
                    <a:pt x="1369314" y="266700"/>
                  </a:lnTo>
                  <a:close/>
                </a:path>
                <a:path w="1978660" h="1282700">
                  <a:moveTo>
                    <a:pt x="1367790" y="279400"/>
                  </a:moveTo>
                  <a:lnTo>
                    <a:pt x="1357884" y="279400"/>
                  </a:lnTo>
                  <a:lnTo>
                    <a:pt x="1360085" y="285514"/>
                  </a:lnTo>
                  <a:lnTo>
                    <a:pt x="1367790" y="279400"/>
                  </a:lnTo>
                  <a:close/>
                </a:path>
                <a:path w="1978660" h="1282700">
                  <a:moveTo>
                    <a:pt x="1078992" y="127000"/>
                  </a:moveTo>
                  <a:lnTo>
                    <a:pt x="1066038" y="127000"/>
                  </a:lnTo>
                  <a:lnTo>
                    <a:pt x="1098804" y="279400"/>
                  </a:lnTo>
                  <a:lnTo>
                    <a:pt x="1110996" y="279400"/>
                  </a:lnTo>
                  <a:lnTo>
                    <a:pt x="1099566" y="266700"/>
                  </a:lnTo>
                  <a:lnTo>
                    <a:pt x="1106138" y="256267"/>
                  </a:lnTo>
                  <a:lnTo>
                    <a:pt x="1078992" y="127000"/>
                  </a:lnTo>
                  <a:close/>
                </a:path>
                <a:path w="1978660" h="1282700">
                  <a:moveTo>
                    <a:pt x="1106138" y="256267"/>
                  </a:moveTo>
                  <a:lnTo>
                    <a:pt x="1099566" y="266700"/>
                  </a:lnTo>
                  <a:lnTo>
                    <a:pt x="1110996" y="279400"/>
                  </a:lnTo>
                  <a:lnTo>
                    <a:pt x="1106138" y="256267"/>
                  </a:lnTo>
                  <a:close/>
                </a:path>
                <a:path w="1978660" h="1282700">
                  <a:moveTo>
                    <a:pt x="1143000" y="215900"/>
                  </a:moveTo>
                  <a:lnTo>
                    <a:pt x="1131570" y="215900"/>
                  </a:lnTo>
                  <a:lnTo>
                    <a:pt x="1106138" y="256267"/>
                  </a:lnTo>
                  <a:lnTo>
                    <a:pt x="1110996" y="279400"/>
                  </a:lnTo>
                  <a:lnTo>
                    <a:pt x="1143000" y="215900"/>
                  </a:lnTo>
                  <a:close/>
                </a:path>
                <a:path w="1978660" h="1282700">
                  <a:moveTo>
                    <a:pt x="1272540" y="215900"/>
                  </a:moveTo>
                  <a:lnTo>
                    <a:pt x="1261110" y="215900"/>
                  </a:lnTo>
                  <a:lnTo>
                    <a:pt x="1260428" y="216956"/>
                  </a:lnTo>
                  <a:lnTo>
                    <a:pt x="1261919" y="236481"/>
                  </a:lnTo>
                  <a:lnTo>
                    <a:pt x="1272540" y="215900"/>
                  </a:lnTo>
                  <a:close/>
                </a:path>
                <a:path w="1978660" h="1282700">
                  <a:moveTo>
                    <a:pt x="1163574" y="215900"/>
                  </a:moveTo>
                  <a:lnTo>
                    <a:pt x="1143000" y="215900"/>
                  </a:lnTo>
                  <a:lnTo>
                    <a:pt x="1137666" y="228600"/>
                  </a:lnTo>
                  <a:lnTo>
                    <a:pt x="1164965" y="228600"/>
                  </a:lnTo>
                  <a:lnTo>
                    <a:pt x="1163574" y="215900"/>
                  </a:lnTo>
                  <a:close/>
                </a:path>
                <a:path w="1978660" h="1282700">
                  <a:moveTo>
                    <a:pt x="1175766" y="215900"/>
                  </a:moveTo>
                  <a:lnTo>
                    <a:pt x="1163574" y="215900"/>
                  </a:lnTo>
                  <a:lnTo>
                    <a:pt x="1169670" y="228600"/>
                  </a:lnTo>
                  <a:lnTo>
                    <a:pt x="1177190" y="228600"/>
                  </a:lnTo>
                  <a:lnTo>
                    <a:pt x="1175766" y="215900"/>
                  </a:lnTo>
                  <a:close/>
                </a:path>
                <a:path w="1978660" h="1282700">
                  <a:moveTo>
                    <a:pt x="1261110" y="215900"/>
                  </a:moveTo>
                  <a:lnTo>
                    <a:pt x="1260348" y="215900"/>
                  </a:lnTo>
                  <a:lnTo>
                    <a:pt x="1260428" y="216956"/>
                  </a:lnTo>
                  <a:lnTo>
                    <a:pt x="1261110" y="215900"/>
                  </a:lnTo>
                  <a:close/>
                </a:path>
                <a:path w="1978660" h="1282700">
                  <a:moveTo>
                    <a:pt x="1264920" y="203200"/>
                  </a:moveTo>
                  <a:lnTo>
                    <a:pt x="1262634" y="215900"/>
                  </a:lnTo>
                  <a:lnTo>
                    <a:pt x="1271016" y="215900"/>
                  </a:lnTo>
                  <a:lnTo>
                    <a:pt x="1264920" y="203200"/>
                  </a:lnTo>
                  <a:close/>
                </a:path>
                <a:path w="1978660" h="1282700">
                  <a:moveTo>
                    <a:pt x="464820" y="127000"/>
                  </a:moveTo>
                  <a:lnTo>
                    <a:pt x="451866" y="127000"/>
                  </a:lnTo>
                  <a:lnTo>
                    <a:pt x="451866" y="190500"/>
                  </a:lnTo>
                  <a:lnTo>
                    <a:pt x="457018" y="190500"/>
                  </a:lnTo>
                  <a:lnTo>
                    <a:pt x="457903" y="183295"/>
                  </a:lnTo>
                  <a:lnTo>
                    <a:pt x="452628" y="177800"/>
                  </a:lnTo>
                  <a:lnTo>
                    <a:pt x="460020" y="166065"/>
                  </a:lnTo>
                  <a:lnTo>
                    <a:pt x="464820" y="127000"/>
                  </a:lnTo>
                  <a:close/>
                </a:path>
                <a:path w="1978660" h="1282700">
                  <a:moveTo>
                    <a:pt x="457903" y="183295"/>
                  </a:moveTo>
                  <a:lnTo>
                    <a:pt x="457018" y="190500"/>
                  </a:lnTo>
                  <a:lnTo>
                    <a:pt x="464058" y="190500"/>
                  </a:lnTo>
                  <a:lnTo>
                    <a:pt x="464320" y="189979"/>
                  </a:lnTo>
                  <a:lnTo>
                    <a:pt x="457903" y="183295"/>
                  </a:lnTo>
                  <a:close/>
                </a:path>
                <a:path w="1978660" h="1282700">
                  <a:moveTo>
                    <a:pt x="464820" y="188988"/>
                  </a:moveTo>
                  <a:lnTo>
                    <a:pt x="464320" y="189979"/>
                  </a:lnTo>
                  <a:lnTo>
                    <a:pt x="464820" y="190500"/>
                  </a:lnTo>
                  <a:lnTo>
                    <a:pt x="464820" y="188988"/>
                  </a:lnTo>
                  <a:close/>
                </a:path>
                <a:path w="1978660" h="1282700">
                  <a:moveTo>
                    <a:pt x="464820" y="158447"/>
                  </a:moveTo>
                  <a:lnTo>
                    <a:pt x="460020" y="166065"/>
                  </a:lnTo>
                  <a:lnTo>
                    <a:pt x="457903" y="183295"/>
                  </a:lnTo>
                  <a:lnTo>
                    <a:pt x="464320" y="189979"/>
                  </a:lnTo>
                  <a:lnTo>
                    <a:pt x="464820" y="188988"/>
                  </a:lnTo>
                  <a:lnTo>
                    <a:pt x="464820" y="158447"/>
                  </a:lnTo>
                  <a:close/>
                </a:path>
                <a:path w="1978660" h="1282700">
                  <a:moveTo>
                    <a:pt x="486156" y="127000"/>
                  </a:moveTo>
                  <a:lnTo>
                    <a:pt x="484632" y="127000"/>
                  </a:lnTo>
                  <a:lnTo>
                    <a:pt x="464820" y="158447"/>
                  </a:lnTo>
                  <a:lnTo>
                    <a:pt x="464820" y="188988"/>
                  </a:lnTo>
                  <a:lnTo>
                    <a:pt x="492401" y="134262"/>
                  </a:lnTo>
                  <a:lnTo>
                    <a:pt x="486156" y="127000"/>
                  </a:lnTo>
                  <a:close/>
                </a:path>
                <a:path w="1978660" h="1282700">
                  <a:moveTo>
                    <a:pt x="460020" y="166065"/>
                  </a:moveTo>
                  <a:lnTo>
                    <a:pt x="452628" y="177800"/>
                  </a:lnTo>
                  <a:lnTo>
                    <a:pt x="457903" y="183295"/>
                  </a:lnTo>
                  <a:lnTo>
                    <a:pt x="460020" y="166065"/>
                  </a:lnTo>
                  <a:close/>
                </a:path>
                <a:path w="1978660" h="1282700">
                  <a:moveTo>
                    <a:pt x="464820" y="127000"/>
                  </a:moveTo>
                  <a:lnTo>
                    <a:pt x="460020" y="166065"/>
                  </a:lnTo>
                  <a:lnTo>
                    <a:pt x="464820" y="158447"/>
                  </a:lnTo>
                  <a:lnTo>
                    <a:pt x="464820" y="127000"/>
                  </a:lnTo>
                  <a:close/>
                </a:path>
                <a:path w="1978660" h="1282700">
                  <a:moveTo>
                    <a:pt x="495844" y="127431"/>
                  </a:moveTo>
                  <a:lnTo>
                    <a:pt x="492401" y="134262"/>
                  </a:lnTo>
                  <a:lnTo>
                    <a:pt x="518922" y="165100"/>
                  </a:lnTo>
                  <a:lnTo>
                    <a:pt x="529590" y="165100"/>
                  </a:lnTo>
                  <a:lnTo>
                    <a:pt x="529590" y="152400"/>
                  </a:lnTo>
                  <a:lnTo>
                    <a:pt x="516636" y="152400"/>
                  </a:lnTo>
                  <a:lnTo>
                    <a:pt x="516636" y="143933"/>
                  </a:lnTo>
                  <a:lnTo>
                    <a:pt x="495844" y="127431"/>
                  </a:lnTo>
                  <a:close/>
                </a:path>
                <a:path w="1978660" h="1282700">
                  <a:moveTo>
                    <a:pt x="535228" y="101600"/>
                  </a:moveTo>
                  <a:lnTo>
                    <a:pt x="529590" y="101600"/>
                  </a:lnTo>
                  <a:lnTo>
                    <a:pt x="529590" y="125790"/>
                  </a:lnTo>
                  <a:lnTo>
                    <a:pt x="549401" y="165100"/>
                  </a:lnTo>
                  <a:lnTo>
                    <a:pt x="561594" y="165100"/>
                  </a:lnTo>
                  <a:lnTo>
                    <a:pt x="561594" y="152400"/>
                  </a:lnTo>
                  <a:lnTo>
                    <a:pt x="548640" y="152400"/>
                  </a:lnTo>
                  <a:lnTo>
                    <a:pt x="548640" y="128209"/>
                  </a:lnTo>
                  <a:lnTo>
                    <a:pt x="535228" y="101600"/>
                  </a:lnTo>
                  <a:close/>
                </a:path>
                <a:path w="1978660" h="1282700">
                  <a:moveTo>
                    <a:pt x="982218" y="63500"/>
                  </a:moveTo>
                  <a:lnTo>
                    <a:pt x="971550" y="63500"/>
                  </a:lnTo>
                  <a:lnTo>
                    <a:pt x="970165" y="64573"/>
                  </a:lnTo>
                  <a:lnTo>
                    <a:pt x="979932" y="76200"/>
                  </a:lnTo>
                  <a:lnTo>
                    <a:pt x="969263" y="84666"/>
                  </a:lnTo>
                  <a:lnTo>
                    <a:pt x="969263" y="165100"/>
                  </a:lnTo>
                  <a:lnTo>
                    <a:pt x="979932" y="165100"/>
                  </a:lnTo>
                  <a:lnTo>
                    <a:pt x="990854" y="152400"/>
                  </a:lnTo>
                  <a:lnTo>
                    <a:pt x="971550" y="152400"/>
                  </a:lnTo>
                  <a:lnTo>
                    <a:pt x="982218" y="143933"/>
                  </a:lnTo>
                  <a:lnTo>
                    <a:pt x="982218" y="63500"/>
                  </a:lnTo>
                  <a:close/>
                </a:path>
                <a:path w="1978660" h="1282700">
                  <a:moveTo>
                    <a:pt x="516636" y="143933"/>
                  </a:moveTo>
                  <a:lnTo>
                    <a:pt x="516636" y="152400"/>
                  </a:lnTo>
                  <a:lnTo>
                    <a:pt x="527304" y="152400"/>
                  </a:lnTo>
                  <a:lnTo>
                    <a:pt x="516636" y="143933"/>
                  </a:lnTo>
                  <a:close/>
                </a:path>
                <a:path w="1978660" h="1282700">
                  <a:moveTo>
                    <a:pt x="528828" y="88900"/>
                  </a:moveTo>
                  <a:lnTo>
                    <a:pt x="516636" y="88900"/>
                  </a:lnTo>
                  <a:lnTo>
                    <a:pt x="516636" y="143933"/>
                  </a:lnTo>
                  <a:lnTo>
                    <a:pt x="527304" y="152400"/>
                  </a:lnTo>
                  <a:lnTo>
                    <a:pt x="529590" y="152400"/>
                  </a:lnTo>
                  <a:lnTo>
                    <a:pt x="529590" y="125790"/>
                  </a:lnTo>
                  <a:lnTo>
                    <a:pt x="517398" y="101600"/>
                  </a:lnTo>
                  <a:lnTo>
                    <a:pt x="535228" y="101600"/>
                  </a:lnTo>
                  <a:lnTo>
                    <a:pt x="528828" y="88900"/>
                  </a:lnTo>
                  <a:close/>
                </a:path>
                <a:path w="1978660" h="1282700">
                  <a:moveTo>
                    <a:pt x="548640" y="128209"/>
                  </a:moveTo>
                  <a:lnTo>
                    <a:pt x="548640" y="152400"/>
                  </a:lnTo>
                  <a:lnTo>
                    <a:pt x="560832" y="152400"/>
                  </a:lnTo>
                  <a:lnTo>
                    <a:pt x="548640" y="128209"/>
                  </a:lnTo>
                  <a:close/>
                </a:path>
                <a:path w="1978660" h="1282700">
                  <a:moveTo>
                    <a:pt x="559308" y="63500"/>
                  </a:moveTo>
                  <a:lnTo>
                    <a:pt x="548640" y="63500"/>
                  </a:lnTo>
                  <a:lnTo>
                    <a:pt x="548640" y="128209"/>
                  </a:lnTo>
                  <a:lnTo>
                    <a:pt x="560832" y="152400"/>
                  </a:lnTo>
                  <a:lnTo>
                    <a:pt x="561594" y="152400"/>
                  </a:lnTo>
                  <a:lnTo>
                    <a:pt x="561594" y="84666"/>
                  </a:lnTo>
                  <a:lnTo>
                    <a:pt x="550926" y="76200"/>
                  </a:lnTo>
                  <a:lnTo>
                    <a:pt x="560692" y="64573"/>
                  </a:lnTo>
                  <a:lnTo>
                    <a:pt x="559308" y="63500"/>
                  </a:lnTo>
                  <a:close/>
                </a:path>
                <a:path w="1978660" h="1282700">
                  <a:moveTo>
                    <a:pt x="982218" y="143933"/>
                  </a:moveTo>
                  <a:lnTo>
                    <a:pt x="971550" y="152400"/>
                  </a:lnTo>
                  <a:lnTo>
                    <a:pt x="982218" y="152400"/>
                  </a:lnTo>
                  <a:lnTo>
                    <a:pt x="982218" y="143933"/>
                  </a:lnTo>
                  <a:close/>
                </a:path>
                <a:path w="1978660" h="1282700">
                  <a:moveTo>
                    <a:pt x="1044701" y="88900"/>
                  </a:moveTo>
                  <a:lnTo>
                    <a:pt x="1036320" y="88900"/>
                  </a:lnTo>
                  <a:lnTo>
                    <a:pt x="1003554" y="127000"/>
                  </a:lnTo>
                  <a:lnTo>
                    <a:pt x="982218" y="143933"/>
                  </a:lnTo>
                  <a:lnTo>
                    <a:pt x="982218" y="152400"/>
                  </a:lnTo>
                  <a:lnTo>
                    <a:pt x="990854" y="152400"/>
                  </a:lnTo>
                  <a:lnTo>
                    <a:pt x="1012698" y="127000"/>
                  </a:lnTo>
                  <a:lnTo>
                    <a:pt x="1040511" y="104926"/>
                  </a:lnTo>
                  <a:lnTo>
                    <a:pt x="1036320" y="101600"/>
                  </a:lnTo>
                  <a:lnTo>
                    <a:pt x="1055370" y="101600"/>
                  </a:lnTo>
                  <a:lnTo>
                    <a:pt x="1044701" y="88900"/>
                  </a:lnTo>
                  <a:close/>
                </a:path>
                <a:path w="1978660" h="1282700">
                  <a:moveTo>
                    <a:pt x="656844" y="127000"/>
                  </a:moveTo>
                  <a:lnTo>
                    <a:pt x="647700" y="127000"/>
                  </a:lnTo>
                  <a:lnTo>
                    <a:pt x="649986" y="139700"/>
                  </a:lnTo>
                  <a:lnTo>
                    <a:pt x="654558" y="139700"/>
                  </a:lnTo>
                  <a:lnTo>
                    <a:pt x="656844" y="127000"/>
                  </a:lnTo>
                  <a:close/>
                </a:path>
                <a:path w="1978660" h="1282700">
                  <a:moveTo>
                    <a:pt x="847273" y="108146"/>
                  </a:moveTo>
                  <a:lnTo>
                    <a:pt x="840486" y="127000"/>
                  </a:lnTo>
                  <a:lnTo>
                    <a:pt x="843534" y="139700"/>
                  </a:lnTo>
                  <a:lnTo>
                    <a:pt x="848868" y="139700"/>
                  </a:lnTo>
                  <a:lnTo>
                    <a:pt x="851154" y="127000"/>
                  </a:lnTo>
                  <a:lnTo>
                    <a:pt x="852678" y="127000"/>
                  </a:lnTo>
                  <a:lnTo>
                    <a:pt x="847273" y="108146"/>
                  </a:lnTo>
                  <a:close/>
                </a:path>
                <a:path w="1978660" h="1282700">
                  <a:moveTo>
                    <a:pt x="495300" y="127000"/>
                  </a:moveTo>
                  <a:lnTo>
                    <a:pt x="486156" y="127000"/>
                  </a:lnTo>
                  <a:lnTo>
                    <a:pt x="492401" y="134262"/>
                  </a:lnTo>
                  <a:lnTo>
                    <a:pt x="495844" y="127431"/>
                  </a:lnTo>
                  <a:lnTo>
                    <a:pt x="495300" y="127000"/>
                  </a:lnTo>
                  <a:close/>
                </a:path>
                <a:path w="1978660" h="1282700">
                  <a:moveTo>
                    <a:pt x="496062" y="127000"/>
                  </a:moveTo>
                  <a:lnTo>
                    <a:pt x="495300" y="127000"/>
                  </a:lnTo>
                  <a:lnTo>
                    <a:pt x="495844" y="127431"/>
                  </a:lnTo>
                  <a:lnTo>
                    <a:pt x="496062" y="127000"/>
                  </a:lnTo>
                  <a:close/>
                </a:path>
                <a:path w="1978660" h="1282700">
                  <a:moveTo>
                    <a:pt x="632002" y="76200"/>
                  </a:moveTo>
                  <a:lnTo>
                    <a:pt x="624078" y="76200"/>
                  </a:lnTo>
                  <a:lnTo>
                    <a:pt x="617526" y="81400"/>
                  </a:lnTo>
                  <a:lnTo>
                    <a:pt x="646938" y="127000"/>
                  </a:lnTo>
                  <a:lnTo>
                    <a:pt x="652272" y="116416"/>
                  </a:lnTo>
                  <a:lnTo>
                    <a:pt x="632002" y="76200"/>
                  </a:lnTo>
                  <a:close/>
                </a:path>
                <a:path w="1978660" h="1282700">
                  <a:moveTo>
                    <a:pt x="652272" y="116416"/>
                  </a:moveTo>
                  <a:lnTo>
                    <a:pt x="646938" y="127000"/>
                  </a:lnTo>
                  <a:lnTo>
                    <a:pt x="657606" y="127000"/>
                  </a:lnTo>
                  <a:lnTo>
                    <a:pt x="652272" y="116416"/>
                  </a:lnTo>
                  <a:close/>
                </a:path>
                <a:path w="1978660" h="1282700">
                  <a:moveTo>
                    <a:pt x="678180" y="65011"/>
                  </a:moveTo>
                  <a:lnTo>
                    <a:pt x="652272" y="116416"/>
                  </a:lnTo>
                  <a:lnTo>
                    <a:pt x="657606" y="127000"/>
                  </a:lnTo>
                  <a:lnTo>
                    <a:pt x="678180" y="95102"/>
                  </a:lnTo>
                  <a:lnTo>
                    <a:pt x="678180" y="65011"/>
                  </a:lnTo>
                  <a:close/>
                </a:path>
                <a:path w="1978660" h="1282700">
                  <a:moveTo>
                    <a:pt x="819912" y="12700"/>
                  </a:moveTo>
                  <a:lnTo>
                    <a:pt x="818388" y="12700"/>
                  </a:lnTo>
                  <a:lnTo>
                    <a:pt x="810017" y="20906"/>
                  </a:lnTo>
                  <a:lnTo>
                    <a:pt x="839724" y="127000"/>
                  </a:lnTo>
                  <a:lnTo>
                    <a:pt x="840486" y="127000"/>
                  </a:lnTo>
                  <a:lnTo>
                    <a:pt x="847273" y="108146"/>
                  </a:lnTo>
                  <a:lnTo>
                    <a:pt x="819912" y="12700"/>
                  </a:lnTo>
                  <a:close/>
                </a:path>
                <a:path w="1978660" h="1282700">
                  <a:moveTo>
                    <a:pt x="874013" y="38100"/>
                  </a:moveTo>
                  <a:lnTo>
                    <a:pt x="872490" y="38100"/>
                  </a:lnTo>
                  <a:lnTo>
                    <a:pt x="847273" y="108146"/>
                  </a:lnTo>
                  <a:lnTo>
                    <a:pt x="852678" y="127000"/>
                  </a:lnTo>
                  <a:lnTo>
                    <a:pt x="881534" y="46844"/>
                  </a:lnTo>
                  <a:lnTo>
                    <a:pt x="874013" y="38100"/>
                  </a:lnTo>
                  <a:close/>
                </a:path>
                <a:path w="1978660" h="1282700">
                  <a:moveTo>
                    <a:pt x="1055370" y="101600"/>
                  </a:moveTo>
                  <a:lnTo>
                    <a:pt x="1044701" y="101600"/>
                  </a:lnTo>
                  <a:lnTo>
                    <a:pt x="1040511" y="104926"/>
                  </a:lnTo>
                  <a:lnTo>
                    <a:pt x="1068324" y="127000"/>
                  </a:lnTo>
                  <a:lnTo>
                    <a:pt x="1076706" y="127000"/>
                  </a:lnTo>
                  <a:lnTo>
                    <a:pt x="1055370" y="101600"/>
                  </a:lnTo>
                  <a:close/>
                </a:path>
                <a:path w="1978660" h="1282700">
                  <a:moveTo>
                    <a:pt x="529590" y="101600"/>
                  </a:moveTo>
                  <a:lnTo>
                    <a:pt x="517398" y="101600"/>
                  </a:lnTo>
                  <a:lnTo>
                    <a:pt x="529590" y="125790"/>
                  </a:lnTo>
                  <a:lnTo>
                    <a:pt x="529590" y="101600"/>
                  </a:lnTo>
                  <a:close/>
                </a:path>
                <a:path w="1978660" h="1282700">
                  <a:moveTo>
                    <a:pt x="1044701" y="101600"/>
                  </a:moveTo>
                  <a:lnTo>
                    <a:pt x="1036320" y="101600"/>
                  </a:lnTo>
                  <a:lnTo>
                    <a:pt x="1040511" y="104926"/>
                  </a:lnTo>
                  <a:lnTo>
                    <a:pt x="1044701" y="101600"/>
                  </a:lnTo>
                  <a:close/>
                </a:path>
                <a:path w="1978660" h="1282700">
                  <a:moveTo>
                    <a:pt x="561594" y="65272"/>
                  </a:moveTo>
                  <a:lnTo>
                    <a:pt x="561594" y="84666"/>
                  </a:lnTo>
                  <a:lnTo>
                    <a:pt x="582930" y="101600"/>
                  </a:lnTo>
                  <a:lnTo>
                    <a:pt x="592074" y="101600"/>
                  </a:lnTo>
                  <a:lnTo>
                    <a:pt x="608076" y="88900"/>
                  </a:lnTo>
                  <a:lnTo>
                    <a:pt x="582930" y="88900"/>
                  </a:lnTo>
                  <a:lnTo>
                    <a:pt x="587501" y="85355"/>
                  </a:lnTo>
                  <a:lnTo>
                    <a:pt x="561594" y="65272"/>
                  </a:lnTo>
                  <a:close/>
                </a:path>
                <a:path w="1978660" h="1282700">
                  <a:moveTo>
                    <a:pt x="680879" y="90917"/>
                  </a:moveTo>
                  <a:lnTo>
                    <a:pt x="678180" y="95102"/>
                  </a:lnTo>
                  <a:lnTo>
                    <a:pt x="678180" y="101600"/>
                  </a:lnTo>
                  <a:lnTo>
                    <a:pt x="690372" y="101600"/>
                  </a:lnTo>
                  <a:lnTo>
                    <a:pt x="690634" y="101079"/>
                  </a:lnTo>
                  <a:lnTo>
                    <a:pt x="680879" y="90917"/>
                  </a:lnTo>
                  <a:close/>
                </a:path>
                <a:path w="1978660" h="1282700">
                  <a:moveTo>
                    <a:pt x="691134" y="100088"/>
                  </a:moveTo>
                  <a:lnTo>
                    <a:pt x="690634" y="101079"/>
                  </a:lnTo>
                  <a:lnTo>
                    <a:pt x="691134" y="101600"/>
                  </a:lnTo>
                  <a:lnTo>
                    <a:pt x="691134" y="100088"/>
                  </a:lnTo>
                  <a:close/>
                </a:path>
                <a:path w="1978660" h="1282700">
                  <a:moveTo>
                    <a:pt x="917448" y="39309"/>
                  </a:moveTo>
                  <a:lnTo>
                    <a:pt x="917448" y="61727"/>
                  </a:lnTo>
                  <a:lnTo>
                    <a:pt x="938022" y="101600"/>
                  </a:lnTo>
                  <a:lnTo>
                    <a:pt x="947928" y="101600"/>
                  </a:lnTo>
                  <a:lnTo>
                    <a:pt x="963930" y="88900"/>
                  </a:lnTo>
                  <a:lnTo>
                    <a:pt x="938784" y="88900"/>
                  </a:lnTo>
                  <a:lnTo>
                    <a:pt x="945439" y="83740"/>
                  </a:lnTo>
                  <a:lnTo>
                    <a:pt x="917448" y="39309"/>
                  </a:lnTo>
                  <a:close/>
                </a:path>
                <a:path w="1978660" h="1282700">
                  <a:moveTo>
                    <a:pt x="691134" y="69547"/>
                  </a:moveTo>
                  <a:lnTo>
                    <a:pt x="688301" y="74043"/>
                  </a:lnTo>
                  <a:lnTo>
                    <a:pt x="690372" y="76200"/>
                  </a:lnTo>
                  <a:lnTo>
                    <a:pt x="680879" y="90917"/>
                  </a:lnTo>
                  <a:lnTo>
                    <a:pt x="690634" y="101079"/>
                  </a:lnTo>
                  <a:lnTo>
                    <a:pt x="691134" y="100088"/>
                  </a:lnTo>
                  <a:lnTo>
                    <a:pt x="691134" y="69547"/>
                  </a:lnTo>
                  <a:close/>
                </a:path>
                <a:path w="1978660" h="1282700">
                  <a:moveTo>
                    <a:pt x="720090" y="25400"/>
                  </a:moveTo>
                  <a:lnTo>
                    <a:pt x="713994" y="25400"/>
                  </a:lnTo>
                  <a:lnTo>
                    <a:pt x="710946" y="38100"/>
                  </a:lnTo>
                  <a:lnTo>
                    <a:pt x="691134" y="69547"/>
                  </a:lnTo>
                  <a:lnTo>
                    <a:pt x="691134" y="100088"/>
                  </a:lnTo>
                  <a:lnTo>
                    <a:pt x="718715" y="45362"/>
                  </a:lnTo>
                  <a:lnTo>
                    <a:pt x="712470" y="38100"/>
                  </a:lnTo>
                  <a:lnTo>
                    <a:pt x="721613" y="38100"/>
                  </a:lnTo>
                  <a:lnTo>
                    <a:pt x="720090" y="25400"/>
                  </a:lnTo>
                  <a:close/>
                </a:path>
                <a:path w="1978660" h="1282700">
                  <a:moveTo>
                    <a:pt x="678679" y="64020"/>
                  </a:moveTo>
                  <a:lnTo>
                    <a:pt x="678180" y="65011"/>
                  </a:lnTo>
                  <a:lnTo>
                    <a:pt x="678180" y="95102"/>
                  </a:lnTo>
                  <a:lnTo>
                    <a:pt x="680879" y="90917"/>
                  </a:lnTo>
                  <a:lnTo>
                    <a:pt x="678942" y="88900"/>
                  </a:lnTo>
                  <a:lnTo>
                    <a:pt x="688301" y="74043"/>
                  </a:lnTo>
                  <a:lnTo>
                    <a:pt x="678679" y="64020"/>
                  </a:lnTo>
                  <a:close/>
                </a:path>
                <a:path w="1978660" h="1282700">
                  <a:moveTo>
                    <a:pt x="688301" y="74043"/>
                  </a:moveTo>
                  <a:lnTo>
                    <a:pt x="678942" y="88900"/>
                  </a:lnTo>
                  <a:lnTo>
                    <a:pt x="680879" y="90917"/>
                  </a:lnTo>
                  <a:lnTo>
                    <a:pt x="690372" y="76200"/>
                  </a:lnTo>
                  <a:lnTo>
                    <a:pt x="688301" y="74043"/>
                  </a:lnTo>
                  <a:close/>
                </a:path>
                <a:path w="1978660" h="1282700">
                  <a:moveTo>
                    <a:pt x="587501" y="85355"/>
                  </a:moveTo>
                  <a:lnTo>
                    <a:pt x="582930" y="88900"/>
                  </a:lnTo>
                  <a:lnTo>
                    <a:pt x="592074" y="88900"/>
                  </a:lnTo>
                  <a:lnTo>
                    <a:pt x="587501" y="85355"/>
                  </a:lnTo>
                  <a:close/>
                </a:path>
                <a:path w="1978660" h="1282700">
                  <a:moveTo>
                    <a:pt x="625601" y="63500"/>
                  </a:moveTo>
                  <a:lnTo>
                    <a:pt x="615696" y="63500"/>
                  </a:lnTo>
                  <a:lnTo>
                    <a:pt x="587501" y="85355"/>
                  </a:lnTo>
                  <a:lnTo>
                    <a:pt x="592074" y="88900"/>
                  </a:lnTo>
                  <a:lnTo>
                    <a:pt x="608076" y="88900"/>
                  </a:lnTo>
                  <a:lnTo>
                    <a:pt x="617526" y="81400"/>
                  </a:lnTo>
                  <a:lnTo>
                    <a:pt x="614172" y="76200"/>
                  </a:lnTo>
                  <a:lnTo>
                    <a:pt x="632002" y="76200"/>
                  </a:lnTo>
                  <a:lnTo>
                    <a:pt x="625601" y="63500"/>
                  </a:lnTo>
                  <a:close/>
                </a:path>
                <a:path w="1978660" h="1282700">
                  <a:moveTo>
                    <a:pt x="945439" y="83740"/>
                  </a:moveTo>
                  <a:lnTo>
                    <a:pt x="938784" y="88900"/>
                  </a:lnTo>
                  <a:lnTo>
                    <a:pt x="948690" y="88900"/>
                  </a:lnTo>
                  <a:lnTo>
                    <a:pt x="945439" y="83740"/>
                  </a:lnTo>
                  <a:close/>
                </a:path>
                <a:path w="1978660" h="1282700">
                  <a:moveTo>
                    <a:pt x="969263" y="65272"/>
                  </a:moveTo>
                  <a:lnTo>
                    <a:pt x="945439" y="83740"/>
                  </a:lnTo>
                  <a:lnTo>
                    <a:pt x="948690" y="88900"/>
                  </a:lnTo>
                  <a:lnTo>
                    <a:pt x="963930" y="88900"/>
                  </a:lnTo>
                  <a:lnTo>
                    <a:pt x="969263" y="84666"/>
                  </a:lnTo>
                  <a:lnTo>
                    <a:pt x="969263" y="65272"/>
                  </a:lnTo>
                  <a:close/>
                </a:path>
                <a:path w="1978660" h="1282700">
                  <a:moveTo>
                    <a:pt x="560692" y="64573"/>
                  </a:moveTo>
                  <a:lnTo>
                    <a:pt x="550926" y="76200"/>
                  </a:lnTo>
                  <a:lnTo>
                    <a:pt x="561594" y="84666"/>
                  </a:lnTo>
                  <a:lnTo>
                    <a:pt x="561594" y="65272"/>
                  </a:lnTo>
                  <a:lnTo>
                    <a:pt x="560692" y="64573"/>
                  </a:lnTo>
                  <a:close/>
                </a:path>
                <a:path w="1978660" h="1282700">
                  <a:moveTo>
                    <a:pt x="970165" y="64573"/>
                  </a:moveTo>
                  <a:lnTo>
                    <a:pt x="969263" y="65272"/>
                  </a:lnTo>
                  <a:lnTo>
                    <a:pt x="969263" y="84666"/>
                  </a:lnTo>
                  <a:lnTo>
                    <a:pt x="979932" y="76200"/>
                  </a:lnTo>
                  <a:lnTo>
                    <a:pt x="970165" y="64573"/>
                  </a:lnTo>
                  <a:close/>
                </a:path>
                <a:path w="1978660" h="1282700">
                  <a:moveTo>
                    <a:pt x="624078" y="76200"/>
                  </a:moveTo>
                  <a:lnTo>
                    <a:pt x="614172" y="76200"/>
                  </a:lnTo>
                  <a:lnTo>
                    <a:pt x="617526" y="81400"/>
                  </a:lnTo>
                  <a:lnTo>
                    <a:pt x="624078" y="76200"/>
                  </a:lnTo>
                  <a:close/>
                </a:path>
                <a:path w="1978660" h="1282700">
                  <a:moveTo>
                    <a:pt x="722158" y="38531"/>
                  </a:moveTo>
                  <a:lnTo>
                    <a:pt x="718715" y="45362"/>
                  </a:lnTo>
                  <a:lnTo>
                    <a:pt x="745236" y="76200"/>
                  </a:lnTo>
                  <a:lnTo>
                    <a:pt x="753618" y="76200"/>
                  </a:lnTo>
                  <a:lnTo>
                    <a:pt x="766572" y="63500"/>
                  </a:lnTo>
                  <a:lnTo>
                    <a:pt x="745236" y="63500"/>
                  </a:lnTo>
                  <a:lnTo>
                    <a:pt x="748961" y="59804"/>
                  </a:lnTo>
                  <a:lnTo>
                    <a:pt x="722158" y="38531"/>
                  </a:lnTo>
                  <a:close/>
                </a:path>
                <a:path w="1978660" h="1282700">
                  <a:moveTo>
                    <a:pt x="884343" y="39040"/>
                  </a:moveTo>
                  <a:lnTo>
                    <a:pt x="881534" y="46844"/>
                  </a:lnTo>
                  <a:lnTo>
                    <a:pt x="906780" y="76200"/>
                  </a:lnTo>
                  <a:lnTo>
                    <a:pt x="917448" y="76200"/>
                  </a:lnTo>
                  <a:lnTo>
                    <a:pt x="917448" y="63500"/>
                  </a:lnTo>
                  <a:lnTo>
                    <a:pt x="904494" y="63500"/>
                  </a:lnTo>
                  <a:lnTo>
                    <a:pt x="904494" y="55033"/>
                  </a:lnTo>
                  <a:lnTo>
                    <a:pt x="884343" y="39040"/>
                  </a:lnTo>
                  <a:close/>
                </a:path>
                <a:path w="1978660" h="1282700">
                  <a:moveTo>
                    <a:pt x="691134" y="63500"/>
                  </a:moveTo>
                  <a:lnTo>
                    <a:pt x="678942" y="63500"/>
                  </a:lnTo>
                  <a:lnTo>
                    <a:pt x="678679" y="64020"/>
                  </a:lnTo>
                  <a:lnTo>
                    <a:pt x="688301" y="74043"/>
                  </a:lnTo>
                  <a:lnTo>
                    <a:pt x="691134" y="69547"/>
                  </a:lnTo>
                  <a:lnTo>
                    <a:pt x="691134" y="63500"/>
                  </a:lnTo>
                  <a:close/>
                </a:path>
                <a:path w="1978660" h="1282700">
                  <a:moveTo>
                    <a:pt x="561594" y="63500"/>
                  </a:moveTo>
                  <a:lnTo>
                    <a:pt x="560692" y="64573"/>
                  </a:lnTo>
                  <a:lnTo>
                    <a:pt x="561594" y="65272"/>
                  </a:lnTo>
                  <a:lnTo>
                    <a:pt x="561594" y="63500"/>
                  </a:lnTo>
                  <a:close/>
                </a:path>
                <a:path w="1978660" h="1282700">
                  <a:moveTo>
                    <a:pt x="969263" y="63500"/>
                  </a:moveTo>
                  <a:lnTo>
                    <a:pt x="969263" y="65272"/>
                  </a:lnTo>
                  <a:lnTo>
                    <a:pt x="970165" y="64573"/>
                  </a:lnTo>
                  <a:lnTo>
                    <a:pt x="969263" y="63500"/>
                  </a:lnTo>
                  <a:close/>
                </a:path>
                <a:path w="1978660" h="1282700">
                  <a:moveTo>
                    <a:pt x="678180" y="63500"/>
                  </a:moveTo>
                  <a:lnTo>
                    <a:pt x="678180" y="65011"/>
                  </a:lnTo>
                  <a:lnTo>
                    <a:pt x="678679" y="64020"/>
                  </a:lnTo>
                  <a:lnTo>
                    <a:pt x="678180" y="63500"/>
                  </a:lnTo>
                  <a:close/>
                </a:path>
                <a:path w="1978660" h="1282700">
                  <a:moveTo>
                    <a:pt x="748961" y="59804"/>
                  </a:moveTo>
                  <a:lnTo>
                    <a:pt x="745236" y="63500"/>
                  </a:lnTo>
                  <a:lnTo>
                    <a:pt x="753618" y="63500"/>
                  </a:lnTo>
                  <a:lnTo>
                    <a:pt x="748961" y="59804"/>
                  </a:lnTo>
                  <a:close/>
                </a:path>
                <a:path w="1978660" h="1282700">
                  <a:moveTo>
                    <a:pt x="819912" y="0"/>
                  </a:moveTo>
                  <a:lnTo>
                    <a:pt x="809244" y="0"/>
                  </a:lnTo>
                  <a:lnTo>
                    <a:pt x="748961" y="59804"/>
                  </a:lnTo>
                  <a:lnTo>
                    <a:pt x="753618" y="63500"/>
                  </a:lnTo>
                  <a:lnTo>
                    <a:pt x="766572" y="63500"/>
                  </a:lnTo>
                  <a:lnTo>
                    <a:pt x="810017" y="20906"/>
                  </a:lnTo>
                  <a:lnTo>
                    <a:pt x="807720" y="12700"/>
                  </a:lnTo>
                  <a:lnTo>
                    <a:pt x="819912" y="12700"/>
                  </a:lnTo>
                  <a:lnTo>
                    <a:pt x="819912" y="0"/>
                  </a:lnTo>
                  <a:close/>
                </a:path>
                <a:path w="1978660" h="1282700">
                  <a:moveTo>
                    <a:pt x="904494" y="55033"/>
                  </a:moveTo>
                  <a:lnTo>
                    <a:pt x="904494" y="63500"/>
                  </a:lnTo>
                  <a:lnTo>
                    <a:pt x="915162" y="63500"/>
                  </a:lnTo>
                  <a:lnTo>
                    <a:pt x="904494" y="55033"/>
                  </a:lnTo>
                  <a:close/>
                </a:path>
                <a:path w="1978660" h="1282700">
                  <a:moveTo>
                    <a:pt x="905256" y="38100"/>
                  </a:moveTo>
                  <a:lnTo>
                    <a:pt x="904494" y="38100"/>
                  </a:lnTo>
                  <a:lnTo>
                    <a:pt x="904494" y="55033"/>
                  </a:lnTo>
                  <a:lnTo>
                    <a:pt x="915162" y="63500"/>
                  </a:lnTo>
                  <a:lnTo>
                    <a:pt x="917448" y="63500"/>
                  </a:lnTo>
                  <a:lnTo>
                    <a:pt x="917448" y="61727"/>
                  </a:lnTo>
                  <a:lnTo>
                    <a:pt x="905256" y="38100"/>
                  </a:lnTo>
                  <a:close/>
                </a:path>
                <a:path w="1978660" h="1282700">
                  <a:moveTo>
                    <a:pt x="916686" y="38100"/>
                  </a:moveTo>
                  <a:lnTo>
                    <a:pt x="905256" y="38100"/>
                  </a:lnTo>
                  <a:lnTo>
                    <a:pt x="917448" y="61727"/>
                  </a:lnTo>
                  <a:lnTo>
                    <a:pt x="917448" y="39309"/>
                  </a:lnTo>
                  <a:lnTo>
                    <a:pt x="916686" y="38100"/>
                  </a:lnTo>
                  <a:close/>
                </a:path>
                <a:path w="1978660" h="1282700">
                  <a:moveTo>
                    <a:pt x="881634" y="25400"/>
                  </a:moveTo>
                  <a:lnTo>
                    <a:pt x="879348" y="25400"/>
                  </a:lnTo>
                  <a:lnTo>
                    <a:pt x="874776" y="38100"/>
                  </a:lnTo>
                  <a:lnTo>
                    <a:pt x="874013" y="38100"/>
                  </a:lnTo>
                  <a:lnTo>
                    <a:pt x="881534" y="46844"/>
                  </a:lnTo>
                  <a:lnTo>
                    <a:pt x="884343" y="39040"/>
                  </a:lnTo>
                  <a:lnTo>
                    <a:pt x="883158" y="38100"/>
                  </a:lnTo>
                  <a:lnTo>
                    <a:pt x="881634" y="25400"/>
                  </a:lnTo>
                  <a:close/>
                </a:path>
                <a:path w="1978660" h="1282700">
                  <a:moveTo>
                    <a:pt x="721613" y="38100"/>
                  </a:moveTo>
                  <a:lnTo>
                    <a:pt x="712470" y="38100"/>
                  </a:lnTo>
                  <a:lnTo>
                    <a:pt x="718715" y="45362"/>
                  </a:lnTo>
                  <a:lnTo>
                    <a:pt x="722158" y="38531"/>
                  </a:lnTo>
                  <a:lnTo>
                    <a:pt x="721613" y="38100"/>
                  </a:lnTo>
                  <a:close/>
                </a:path>
                <a:path w="1978660" h="1282700">
                  <a:moveTo>
                    <a:pt x="917448" y="38100"/>
                  </a:moveTo>
                  <a:lnTo>
                    <a:pt x="916686" y="38100"/>
                  </a:lnTo>
                  <a:lnTo>
                    <a:pt x="917448" y="39309"/>
                  </a:lnTo>
                  <a:lnTo>
                    <a:pt x="917448" y="38100"/>
                  </a:lnTo>
                  <a:close/>
                </a:path>
                <a:path w="1978660" h="1282700">
                  <a:moveTo>
                    <a:pt x="884682" y="38100"/>
                  </a:moveTo>
                  <a:lnTo>
                    <a:pt x="883158" y="38100"/>
                  </a:lnTo>
                  <a:lnTo>
                    <a:pt x="884343" y="39040"/>
                  </a:lnTo>
                  <a:lnTo>
                    <a:pt x="884682" y="38100"/>
                  </a:lnTo>
                  <a:close/>
                </a:path>
                <a:path w="1978660" h="1282700">
                  <a:moveTo>
                    <a:pt x="722376" y="38100"/>
                  </a:moveTo>
                  <a:lnTo>
                    <a:pt x="721613" y="38100"/>
                  </a:lnTo>
                  <a:lnTo>
                    <a:pt x="722158" y="38531"/>
                  </a:lnTo>
                  <a:lnTo>
                    <a:pt x="722376" y="38100"/>
                  </a:lnTo>
                  <a:close/>
                </a:path>
                <a:path w="1978660" h="1282700">
                  <a:moveTo>
                    <a:pt x="912113" y="25400"/>
                  </a:moveTo>
                  <a:lnTo>
                    <a:pt x="909066" y="25400"/>
                  </a:lnTo>
                  <a:lnTo>
                    <a:pt x="906780" y="38100"/>
                  </a:lnTo>
                  <a:lnTo>
                    <a:pt x="915162" y="38100"/>
                  </a:lnTo>
                  <a:lnTo>
                    <a:pt x="912113" y="25400"/>
                  </a:lnTo>
                  <a:close/>
                </a:path>
                <a:path w="1978660" h="1282700">
                  <a:moveTo>
                    <a:pt x="818388" y="12700"/>
                  </a:moveTo>
                  <a:lnTo>
                    <a:pt x="807720" y="12700"/>
                  </a:lnTo>
                  <a:lnTo>
                    <a:pt x="810017" y="20906"/>
                  </a:lnTo>
                  <a:lnTo>
                    <a:pt x="818388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952482" y="3717712"/>
            <a:ext cx="834913" cy="263317"/>
          </a:xfrm>
          <a:prstGeom prst="rect">
            <a:avLst/>
          </a:prstGeom>
        </p:spPr>
        <p:txBody>
          <a:bodyPr vert="horz" wrap="square" lIns="0" tIns="24105" rIns="0" bIns="0" rtlCol="0">
            <a:spAutoFit/>
          </a:bodyPr>
          <a:lstStyle/>
          <a:p>
            <a:pPr marL="21914">
              <a:spcBef>
                <a:spcPts val="190"/>
              </a:spcBef>
            </a:pPr>
            <a:r>
              <a:rPr sz="1553" b="1" dirty="0">
                <a:latin typeface="Arial"/>
                <a:cs typeface="Arial"/>
              </a:rPr>
              <a:t>V</a:t>
            </a:r>
            <a:r>
              <a:rPr sz="1553" b="1" spc="26" dirty="0">
                <a:latin typeface="Arial"/>
                <a:cs typeface="Arial"/>
              </a:rPr>
              <a:t>I</a:t>
            </a:r>
            <a:r>
              <a:rPr sz="1553" b="1" dirty="0">
                <a:latin typeface="Arial"/>
                <a:cs typeface="Arial"/>
              </a:rPr>
              <a:t>S</a:t>
            </a:r>
            <a:r>
              <a:rPr sz="1553" b="1" spc="26" dirty="0">
                <a:latin typeface="Arial"/>
                <a:cs typeface="Arial"/>
              </a:rPr>
              <a:t>I</a:t>
            </a:r>
            <a:r>
              <a:rPr sz="1553" b="1" spc="35" dirty="0">
                <a:latin typeface="Arial"/>
                <a:cs typeface="Arial"/>
              </a:rPr>
              <a:t>B</a:t>
            </a:r>
            <a:r>
              <a:rPr sz="1553" b="1" spc="26" dirty="0">
                <a:latin typeface="Arial"/>
                <a:cs typeface="Arial"/>
              </a:rPr>
              <a:t>L</a:t>
            </a:r>
            <a:r>
              <a:rPr sz="1553" b="1" spc="9" dirty="0">
                <a:latin typeface="Arial"/>
                <a:cs typeface="Arial"/>
              </a:rPr>
              <a:t>E</a:t>
            </a:r>
            <a:endParaRPr sz="1553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645967" y="3745316"/>
            <a:ext cx="250912" cy="263317"/>
          </a:xfrm>
          <a:prstGeom prst="rect">
            <a:avLst/>
          </a:prstGeom>
        </p:spPr>
        <p:txBody>
          <a:bodyPr vert="horz" wrap="square" lIns="0" tIns="24105" rIns="0" bIns="0" rtlCol="0">
            <a:spAutoFit/>
          </a:bodyPr>
          <a:lstStyle/>
          <a:p>
            <a:pPr marL="21914">
              <a:spcBef>
                <a:spcPts val="190"/>
              </a:spcBef>
            </a:pPr>
            <a:r>
              <a:rPr sz="1553" b="1" spc="35" dirty="0">
                <a:solidFill>
                  <a:srgbClr val="FFFFFF"/>
                </a:solidFill>
                <a:latin typeface="Arial"/>
                <a:cs typeface="Arial"/>
              </a:rPr>
              <a:t>IR</a:t>
            </a:r>
            <a:endParaRPr sz="1553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516265" y="4701807"/>
            <a:ext cx="3857911" cy="2373256"/>
            <a:chOff x="3776471" y="4839461"/>
            <a:chExt cx="2235835" cy="1375410"/>
          </a:xfrm>
        </p:grpSpPr>
        <p:sp>
          <p:nvSpPr>
            <p:cNvPr id="23" name="object 23"/>
            <p:cNvSpPr/>
            <p:nvPr/>
          </p:nvSpPr>
          <p:spPr>
            <a:xfrm>
              <a:off x="3776471" y="6185166"/>
              <a:ext cx="2066925" cy="29845"/>
            </a:xfrm>
            <a:custGeom>
              <a:avLst/>
              <a:gdLst/>
              <a:ahLst/>
              <a:cxnLst/>
              <a:rect l="l" t="t" r="r" b="b"/>
              <a:pathLst>
                <a:path w="2066925" h="29845">
                  <a:moveTo>
                    <a:pt x="8369" y="0"/>
                  </a:moveTo>
                  <a:lnTo>
                    <a:pt x="0" y="0"/>
                  </a:lnTo>
                  <a:lnTo>
                    <a:pt x="0" y="29705"/>
                  </a:lnTo>
                  <a:lnTo>
                    <a:pt x="8369" y="29705"/>
                  </a:lnTo>
                  <a:lnTo>
                    <a:pt x="8369" y="0"/>
                  </a:lnTo>
                  <a:close/>
                </a:path>
                <a:path w="2066925" h="29845">
                  <a:moveTo>
                    <a:pt x="316992" y="0"/>
                  </a:moveTo>
                  <a:lnTo>
                    <a:pt x="308610" y="0"/>
                  </a:lnTo>
                  <a:lnTo>
                    <a:pt x="308610" y="29705"/>
                  </a:lnTo>
                  <a:lnTo>
                    <a:pt x="316992" y="29705"/>
                  </a:lnTo>
                  <a:lnTo>
                    <a:pt x="316992" y="0"/>
                  </a:lnTo>
                  <a:close/>
                </a:path>
                <a:path w="2066925" h="29845">
                  <a:moveTo>
                    <a:pt x="591312" y="0"/>
                  </a:moveTo>
                  <a:lnTo>
                    <a:pt x="582930" y="0"/>
                  </a:lnTo>
                  <a:lnTo>
                    <a:pt x="582930" y="29705"/>
                  </a:lnTo>
                  <a:lnTo>
                    <a:pt x="591312" y="29705"/>
                  </a:lnTo>
                  <a:lnTo>
                    <a:pt x="591312" y="0"/>
                  </a:lnTo>
                  <a:close/>
                </a:path>
                <a:path w="2066925" h="29845">
                  <a:moveTo>
                    <a:pt x="899922" y="0"/>
                  </a:moveTo>
                  <a:lnTo>
                    <a:pt x="891540" y="0"/>
                  </a:lnTo>
                  <a:lnTo>
                    <a:pt x="891540" y="29705"/>
                  </a:lnTo>
                  <a:lnTo>
                    <a:pt x="899922" y="29705"/>
                  </a:lnTo>
                  <a:lnTo>
                    <a:pt x="899922" y="0"/>
                  </a:lnTo>
                  <a:close/>
                </a:path>
                <a:path w="2066925" h="29845">
                  <a:moveTo>
                    <a:pt x="1175004" y="0"/>
                  </a:moveTo>
                  <a:lnTo>
                    <a:pt x="1165860" y="0"/>
                  </a:lnTo>
                  <a:lnTo>
                    <a:pt x="1165860" y="29705"/>
                  </a:lnTo>
                  <a:lnTo>
                    <a:pt x="1175004" y="29705"/>
                  </a:lnTo>
                  <a:lnTo>
                    <a:pt x="1175004" y="0"/>
                  </a:lnTo>
                  <a:close/>
                </a:path>
                <a:path w="2066925" h="29845">
                  <a:moveTo>
                    <a:pt x="1483614" y="0"/>
                  </a:moveTo>
                  <a:lnTo>
                    <a:pt x="1475232" y="0"/>
                  </a:lnTo>
                  <a:lnTo>
                    <a:pt x="1475232" y="29705"/>
                  </a:lnTo>
                  <a:lnTo>
                    <a:pt x="1483614" y="29705"/>
                  </a:lnTo>
                  <a:lnTo>
                    <a:pt x="1483614" y="0"/>
                  </a:lnTo>
                  <a:close/>
                </a:path>
                <a:path w="2066925" h="29845">
                  <a:moveTo>
                    <a:pt x="1757921" y="0"/>
                  </a:moveTo>
                  <a:lnTo>
                    <a:pt x="1749552" y="0"/>
                  </a:lnTo>
                  <a:lnTo>
                    <a:pt x="1749552" y="29705"/>
                  </a:lnTo>
                  <a:lnTo>
                    <a:pt x="1757921" y="29705"/>
                  </a:lnTo>
                  <a:lnTo>
                    <a:pt x="1757921" y="0"/>
                  </a:lnTo>
                  <a:close/>
                </a:path>
                <a:path w="2066925" h="29845">
                  <a:moveTo>
                    <a:pt x="2066531" y="0"/>
                  </a:moveTo>
                  <a:lnTo>
                    <a:pt x="2058162" y="0"/>
                  </a:lnTo>
                  <a:lnTo>
                    <a:pt x="2058162" y="29705"/>
                  </a:lnTo>
                  <a:lnTo>
                    <a:pt x="2066531" y="29705"/>
                  </a:lnTo>
                  <a:lnTo>
                    <a:pt x="2066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4" name="object 24"/>
            <p:cNvSpPr/>
            <p:nvPr/>
          </p:nvSpPr>
          <p:spPr>
            <a:xfrm>
              <a:off x="3782567" y="4839461"/>
              <a:ext cx="2230120" cy="1350010"/>
            </a:xfrm>
            <a:custGeom>
              <a:avLst/>
              <a:gdLst/>
              <a:ahLst/>
              <a:cxnLst/>
              <a:rect l="l" t="t" r="r" b="b"/>
              <a:pathLst>
                <a:path w="2230120" h="1350010">
                  <a:moveTo>
                    <a:pt x="122831" y="1337310"/>
                  </a:moveTo>
                  <a:lnTo>
                    <a:pt x="0" y="1337310"/>
                  </a:lnTo>
                  <a:lnTo>
                    <a:pt x="0" y="1349502"/>
                  </a:lnTo>
                  <a:lnTo>
                    <a:pt x="132587" y="1349502"/>
                  </a:lnTo>
                  <a:lnTo>
                    <a:pt x="135636" y="1347215"/>
                  </a:lnTo>
                  <a:lnTo>
                    <a:pt x="135636" y="1343405"/>
                  </a:lnTo>
                  <a:lnTo>
                    <a:pt x="122682" y="1343405"/>
                  </a:lnTo>
                  <a:lnTo>
                    <a:pt x="122831" y="1337310"/>
                  </a:lnTo>
                  <a:close/>
                </a:path>
                <a:path w="2230120" h="1350010">
                  <a:moveTo>
                    <a:pt x="187478" y="33527"/>
                  </a:moveTo>
                  <a:lnTo>
                    <a:pt x="174498" y="33527"/>
                  </a:lnTo>
                  <a:lnTo>
                    <a:pt x="176022" y="37337"/>
                  </a:lnTo>
                  <a:lnTo>
                    <a:pt x="174634" y="37337"/>
                  </a:lnTo>
                  <a:lnTo>
                    <a:pt x="220101" y="1310424"/>
                  </a:lnTo>
                  <a:lnTo>
                    <a:pt x="220218" y="1315974"/>
                  </a:lnTo>
                  <a:lnTo>
                    <a:pt x="220980" y="1317498"/>
                  </a:lnTo>
                  <a:lnTo>
                    <a:pt x="221742" y="1318260"/>
                  </a:lnTo>
                  <a:lnTo>
                    <a:pt x="254508" y="1347977"/>
                  </a:lnTo>
                  <a:lnTo>
                    <a:pt x="255270" y="1349502"/>
                  </a:lnTo>
                  <a:lnTo>
                    <a:pt x="2229612" y="1349502"/>
                  </a:lnTo>
                  <a:lnTo>
                    <a:pt x="2229612" y="1338834"/>
                  </a:lnTo>
                  <a:lnTo>
                    <a:pt x="262890" y="1338834"/>
                  </a:lnTo>
                  <a:lnTo>
                    <a:pt x="258318" y="1337310"/>
                  </a:lnTo>
                  <a:lnTo>
                    <a:pt x="261248" y="1337310"/>
                  </a:lnTo>
                  <a:lnTo>
                    <a:pt x="235809" y="1313688"/>
                  </a:lnTo>
                  <a:lnTo>
                    <a:pt x="232410" y="1313688"/>
                  </a:lnTo>
                  <a:lnTo>
                    <a:pt x="230886" y="1309115"/>
                  </a:lnTo>
                  <a:lnTo>
                    <a:pt x="232249" y="1309115"/>
                  </a:lnTo>
                  <a:lnTo>
                    <a:pt x="187612" y="37337"/>
                  </a:lnTo>
                  <a:lnTo>
                    <a:pt x="176022" y="37337"/>
                  </a:lnTo>
                  <a:lnTo>
                    <a:pt x="174563" y="35375"/>
                  </a:lnTo>
                  <a:lnTo>
                    <a:pt x="187543" y="35375"/>
                  </a:lnTo>
                  <a:lnTo>
                    <a:pt x="187478" y="33527"/>
                  </a:lnTo>
                  <a:close/>
                </a:path>
                <a:path w="2230120" h="1350010">
                  <a:moveTo>
                    <a:pt x="162306" y="0"/>
                  </a:moveTo>
                  <a:lnTo>
                    <a:pt x="160020" y="762"/>
                  </a:lnTo>
                  <a:lnTo>
                    <a:pt x="156972" y="1524"/>
                  </a:lnTo>
                  <a:lnTo>
                    <a:pt x="155448" y="3810"/>
                  </a:lnTo>
                  <a:lnTo>
                    <a:pt x="155335" y="10667"/>
                  </a:lnTo>
                  <a:lnTo>
                    <a:pt x="122682" y="1343405"/>
                  </a:lnTo>
                  <a:lnTo>
                    <a:pt x="129540" y="1337310"/>
                  </a:lnTo>
                  <a:lnTo>
                    <a:pt x="135785" y="1337310"/>
                  </a:lnTo>
                  <a:lnTo>
                    <a:pt x="167922" y="26434"/>
                  </a:lnTo>
                  <a:lnTo>
                    <a:pt x="156210" y="10667"/>
                  </a:lnTo>
                  <a:lnTo>
                    <a:pt x="168402" y="6858"/>
                  </a:lnTo>
                  <a:lnTo>
                    <a:pt x="169708" y="6858"/>
                  </a:lnTo>
                  <a:lnTo>
                    <a:pt x="166878" y="3048"/>
                  </a:lnTo>
                  <a:lnTo>
                    <a:pt x="165354" y="762"/>
                  </a:lnTo>
                  <a:lnTo>
                    <a:pt x="162306" y="0"/>
                  </a:lnTo>
                  <a:close/>
                </a:path>
                <a:path w="2230120" h="1350010">
                  <a:moveTo>
                    <a:pt x="135785" y="1337310"/>
                  </a:moveTo>
                  <a:lnTo>
                    <a:pt x="129540" y="1337310"/>
                  </a:lnTo>
                  <a:lnTo>
                    <a:pt x="122682" y="1343405"/>
                  </a:lnTo>
                  <a:lnTo>
                    <a:pt x="135636" y="1343405"/>
                  </a:lnTo>
                  <a:lnTo>
                    <a:pt x="135785" y="1337310"/>
                  </a:lnTo>
                  <a:close/>
                </a:path>
                <a:path w="2230120" h="1350010">
                  <a:moveTo>
                    <a:pt x="261248" y="1337310"/>
                  </a:moveTo>
                  <a:lnTo>
                    <a:pt x="258318" y="1337310"/>
                  </a:lnTo>
                  <a:lnTo>
                    <a:pt x="262890" y="1338834"/>
                  </a:lnTo>
                  <a:lnTo>
                    <a:pt x="261248" y="1337310"/>
                  </a:lnTo>
                  <a:close/>
                </a:path>
                <a:path w="2230120" h="1350010">
                  <a:moveTo>
                    <a:pt x="2229612" y="1337310"/>
                  </a:moveTo>
                  <a:lnTo>
                    <a:pt x="261248" y="1337310"/>
                  </a:lnTo>
                  <a:lnTo>
                    <a:pt x="262890" y="1338834"/>
                  </a:lnTo>
                  <a:lnTo>
                    <a:pt x="2229612" y="1338834"/>
                  </a:lnTo>
                  <a:lnTo>
                    <a:pt x="2229612" y="1337310"/>
                  </a:lnTo>
                  <a:close/>
                </a:path>
                <a:path w="2230120" h="1350010">
                  <a:moveTo>
                    <a:pt x="230886" y="1309115"/>
                  </a:moveTo>
                  <a:lnTo>
                    <a:pt x="232410" y="1313688"/>
                  </a:lnTo>
                  <a:lnTo>
                    <a:pt x="232295" y="1310424"/>
                  </a:lnTo>
                  <a:lnTo>
                    <a:pt x="230886" y="1309115"/>
                  </a:lnTo>
                  <a:close/>
                </a:path>
                <a:path w="2230120" h="1350010">
                  <a:moveTo>
                    <a:pt x="232295" y="1310424"/>
                  </a:moveTo>
                  <a:lnTo>
                    <a:pt x="232410" y="1313688"/>
                  </a:lnTo>
                  <a:lnTo>
                    <a:pt x="235809" y="1313688"/>
                  </a:lnTo>
                  <a:lnTo>
                    <a:pt x="232295" y="1310424"/>
                  </a:lnTo>
                  <a:close/>
                </a:path>
                <a:path w="2230120" h="1350010">
                  <a:moveTo>
                    <a:pt x="232249" y="1309115"/>
                  </a:moveTo>
                  <a:lnTo>
                    <a:pt x="230886" y="1309115"/>
                  </a:lnTo>
                  <a:lnTo>
                    <a:pt x="232295" y="1310424"/>
                  </a:lnTo>
                  <a:lnTo>
                    <a:pt x="232249" y="1309115"/>
                  </a:lnTo>
                  <a:close/>
                </a:path>
                <a:path w="2230120" h="1350010">
                  <a:moveTo>
                    <a:pt x="174498" y="33527"/>
                  </a:moveTo>
                  <a:lnTo>
                    <a:pt x="174563" y="35375"/>
                  </a:lnTo>
                  <a:lnTo>
                    <a:pt x="176022" y="37337"/>
                  </a:lnTo>
                  <a:lnTo>
                    <a:pt x="174498" y="33527"/>
                  </a:lnTo>
                  <a:close/>
                </a:path>
                <a:path w="2230120" h="1350010">
                  <a:moveTo>
                    <a:pt x="169708" y="6858"/>
                  </a:moveTo>
                  <a:lnTo>
                    <a:pt x="168402" y="6858"/>
                  </a:lnTo>
                  <a:lnTo>
                    <a:pt x="167922" y="26434"/>
                  </a:lnTo>
                  <a:lnTo>
                    <a:pt x="174563" y="35375"/>
                  </a:lnTo>
                  <a:lnTo>
                    <a:pt x="174498" y="33527"/>
                  </a:lnTo>
                  <a:lnTo>
                    <a:pt x="187478" y="33527"/>
                  </a:lnTo>
                  <a:lnTo>
                    <a:pt x="187452" y="30479"/>
                  </a:lnTo>
                  <a:lnTo>
                    <a:pt x="186690" y="29717"/>
                  </a:lnTo>
                  <a:lnTo>
                    <a:pt x="169708" y="6858"/>
                  </a:lnTo>
                  <a:close/>
                </a:path>
                <a:path w="2230120" h="1350010">
                  <a:moveTo>
                    <a:pt x="168402" y="6858"/>
                  </a:moveTo>
                  <a:lnTo>
                    <a:pt x="156210" y="10667"/>
                  </a:lnTo>
                  <a:lnTo>
                    <a:pt x="167922" y="26434"/>
                  </a:lnTo>
                  <a:lnTo>
                    <a:pt x="168402" y="6858"/>
                  </a:lnTo>
                  <a:close/>
                </a:path>
              </a:pathLst>
            </a:custGeom>
            <a:solidFill>
              <a:srgbClr val="0099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134091" y="4368525"/>
            <a:ext cx="4361927" cy="3260097"/>
          </a:xfrm>
          <a:prstGeom prst="rect">
            <a:avLst/>
          </a:prstGeom>
        </p:spPr>
        <p:txBody>
          <a:bodyPr vert="horz" wrap="square" lIns="0" tIns="19722" rIns="0" bIns="0" rtlCol="0">
            <a:spAutoFit/>
          </a:bodyPr>
          <a:lstStyle/>
          <a:p>
            <a:pPr marL="167641">
              <a:spcBef>
                <a:spcPts val="155"/>
              </a:spcBef>
            </a:pPr>
            <a:r>
              <a:rPr sz="1122" b="1" spc="17" dirty="0">
                <a:solidFill>
                  <a:srgbClr val="009AFF"/>
                </a:solidFill>
                <a:latin typeface="Arial"/>
                <a:cs typeface="Arial"/>
              </a:rPr>
              <a:t>10</a:t>
            </a:r>
            <a:endParaRPr sz="1122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8">
              <a:latin typeface="Arial"/>
              <a:cs typeface="Arial"/>
            </a:endParaRPr>
          </a:p>
          <a:p>
            <a:pPr marL="262966">
              <a:spcBef>
                <a:spcPts val="992"/>
              </a:spcBef>
            </a:pPr>
            <a:r>
              <a:rPr sz="1122" b="1" spc="-9" dirty="0">
                <a:solidFill>
                  <a:srgbClr val="009AFF"/>
                </a:solidFill>
                <a:latin typeface="Arial"/>
                <a:cs typeface="Arial"/>
              </a:rPr>
              <a:t>8</a:t>
            </a:r>
            <a:endParaRPr sz="1122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8">
              <a:latin typeface="Arial"/>
              <a:cs typeface="Arial"/>
            </a:endParaRPr>
          </a:p>
          <a:p>
            <a:pPr>
              <a:spcBef>
                <a:spcPts val="69"/>
              </a:spcBef>
            </a:pPr>
            <a:endParaRPr sz="1208">
              <a:latin typeface="Arial"/>
              <a:cs typeface="Arial"/>
            </a:endParaRPr>
          </a:p>
          <a:p>
            <a:pPr marL="262966"/>
            <a:r>
              <a:rPr sz="1122" b="1" spc="-9" dirty="0">
                <a:solidFill>
                  <a:srgbClr val="009AFF"/>
                </a:solidFill>
                <a:latin typeface="Arial"/>
                <a:cs typeface="Arial"/>
              </a:rPr>
              <a:t>6</a:t>
            </a:r>
            <a:endParaRPr sz="1122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8">
              <a:latin typeface="Arial"/>
              <a:cs typeface="Arial"/>
            </a:endParaRPr>
          </a:p>
          <a:p>
            <a:pPr>
              <a:spcBef>
                <a:spcPts val="52"/>
              </a:spcBef>
            </a:pPr>
            <a:endParaRPr sz="1035">
              <a:latin typeface="Arial"/>
              <a:cs typeface="Arial"/>
            </a:endParaRPr>
          </a:p>
          <a:p>
            <a:pPr marL="262966"/>
            <a:r>
              <a:rPr sz="1122" b="1" spc="-9" dirty="0">
                <a:solidFill>
                  <a:srgbClr val="009AFF"/>
                </a:solidFill>
                <a:latin typeface="Arial"/>
                <a:cs typeface="Arial"/>
              </a:rPr>
              <a:t>4</a:t>
            </a:r>
            <a:endParaRPr sz="1122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8">
              <a:latin typeface="Arial"/>
              <a:cs typeface="Arial"/>
            </a:endParaRPr>
          </a:p>
          <a:p>
            <a:pPr>
              <a:spcBef>
                <a:spcPts val="69"/>
              </a:spcBef>
            </a:pPr>
            <a:endParaRPr sz="1208">
              <a:latin typeface="Arial"/>
              <a:cs typeface="Arial"/>
            </a:endParaRPr>
          </a:p>
          <a:p>
            <a:pPr marL="262966"/>
            <a:r>
              <a:rPr sz="1122" b="1" spc="-9" dirty="0">
                <a:solidFill>
                  <a:srgbClr val="009AFF"/>
                </a:solidFill>
                <a:latin typeface="Arial"/>
                <a:cs typeface="Arial"/>
              </a:rPr>
              <a:t>2</a:t>
            </a:r>
            <a:endParaRPr sz="1122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8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8">
              <a:latin typeface="Arial"/>
              <a:cs typeface="Arial"/>
            </a:endParaRPr>
          </a:p>
          <a:p>
            <a:pPr marR="13148" algn="r">
              <a:spcBef>
                <a:spcPts val="992"/>
              </a:spcBef>
              <a:tabLst>
                <a:tab pos="533602" algn="l"/>
                <a:tab pos="1004750" algn="l"/>
                <a:tab pos="1538352" algn="l"/>
                <a:tab pos="2011691" algn="l"/>
                <a:tab pos="2544198" algn="l"/>
                <a:tab pos="3017535" algn="l"/>
                <a:tab pos="3490876" algn="l"/>
                <a:tab pos="3955450" algn="l"/>
              </a:tabLst>
            </a:pPr>
            <a:r>
              <a:rPr sz="1122" b="1" spc="9" dirty="0">
                <a:solidFill>
                  <a:srgbClr val="FFFFFF"/>
                </a:solidFill>
                <a:latin typeface="Arial"/>
                <a:cs typeface="Arial"/>
              </a:rPr>
              <a:t>200	</a:t>
            </a:r>
            <a:r>
              <a:rPr sz="1122" b="1" dirty="0">
                <a:solidFill>
                  <a:srgbClr val="FFFFFF"/>
                </a:solidFill>
                <a:latin typeface="Arial"/>
                <a:cs typeface="Arial"/>
              </a:rPr>
              <a:t>300	400	500	</a:t>
            </a:r>
            <a:r>
              <a:rPr sz="1122" b="1" spc="9" dirty="0">
                <a:solidFill>
                  <a:srgbClr val="FFFFFF"/>
                </a:solidFill>
                <a:latin typeface="Arial"/>
                <a:cs typeface="Arial"/>
              </a:rPr>
              <a:t>600	700	800	900	</a:t>
            </a:r>
            <a:r>
              <a:rPr sz="1122" b="1" spc="-9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122">
              <a:latin typeface="Arial"/>
              <a:cs typeface="Arial"/>
            </a:endParaRPr>
          </a:p>
          <a:p>
            <a:pPr marR="8766" algn="r">
              <a:spcBef>
                <a:spcPts val="569"/>
              </a:spcBef>
              <a:tabLst>
                <a:tab pos="1565745" algn="l"/>
                <a:tab pos="4317028" algn="l"/>
              </a:tabLst>
            </a:pPr>
            <a:r>
              <a:rPr sz="1208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1208" b="1" u="sng" spc="9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Longitud</a:t>
            </a:r>
            <a:r>
              <a:rPr sz="1208" b="1" u="sng" spc="-78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8" b="1" u="sng" spc="17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208" b="1" u="sng" spc="-9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8" b="1" u="sng" spc="9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onda</a:t>
            </a:r>
            <a:r>
              <a:rPr sz="1208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8" b="1" u="sng" spc="9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(nm)	</a:t>
            </a:r>
            <a:endParaRPr sz="1208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525470" y="4465140"/>
            <a:ext cx="90942" cy="2041264"/>
          </a:xfrm>
          <a:custGeom>
            <a:avLst/>
            <a:gdLst/>
            <a:ahLst/>
            <a:cxnLst/>
            <a:rect l="l" t="t" r="r" b="b"/>
            <a:pathLst>
              <a:path w="52704" h="1183004">
                <a:moveTo>
                  <a:pt x="52578" y="1169670"/>
                </a:moveTo>
                <a:lnTo>
                  <a:pt x="1524" y="1165860"/>
                </a:lnTo>
                <a:lnTo>
                  <a:pt x="0" y="1178814"/>
                </a:lnTo>
                <a:lnTo>
                  <a:pt x="51816" y="1182624"/>
                </a:lnTo>
                <a:lnTo>
                  <a:pt x="52578" y="1169670"/>
                </a:lnTo>
                <a:close/>
              </a:path>
              <a:path w="52704" h="1183004">
                <a:moveTo>
                  <a:pt x="52578" y="896112"/>
                </a:moveTo>
                <a:lnTo>
                  <a:pt x="1524" y="891540"/>
                </a:lnTo>
                <a:lnTo>
                  <a:pt x="0" y="904494"/>
                </a:lnTo>
                <a:lnTo>
                  <a:pt x="51816" y="908304"/>
                </a:lnTo>
                <a:lnTo>
                  <a:pt x="52578" y="896112"/>
                </a:lnTo>
                <a:close/>
              </a:path>
              <a:path w="52704" h="1183004">
                <a:moveTo>
                  <a:pt x="52578" y="587502"/>
                </a:moveTo>
                <a:lnTo>
                  <a:pt x="1524" y="582930"/>
                </a:lnTo>
                <a:lnTo>
                  <a:pt x="0" y="595884"/>
                </a:lnTo>
                <a:lnTo>
                  <a:pt x="51816" y="599694"/>
                </a:lnTo>
                <a:lnTo>
                  <a:pt x="52578" y="587502"/>
                </a:lnTo>
                <a:close/>
              </a:path>
              <a:path w="52704" h="1183004">
                <a:moveTo>
                  <a:pt x="52578" y="278892"/>
                </a:moveTo>
                <a:lnTo>
                  <a:pt x="1524" y="274320"/>
                </a:lnTo>
                <a:lnTo>
                  <a:pt x="0" y="287274"/>
                </a:lnTo>
                <a:lnTo>
                  <a:pt x="51816" y="291846"/>
                </a:lnTo>
                <a:lnTo>
                  <a:pt x="52578" y="278892"/>
                </a:lnTo>
                <a:close/>
              </a:path>
              <a:path w="52704" h="1183004">
                <a:moveTo>
                  <a:pt x="52578" y="4572"/>
                </a:moveTo>
                <a:lnTo>
                  <a:pt x="1524" y="0"/>
                </a:lnTo>
                <a:lnTo>
                  <a:pt x="0" y="12954"/>
                </a:lnTo>
                <a:lnTo>
                  <a:pt x="51816" y="17526"/>
                </a:lnTo>
                <a:lnTo>
                  <a:pt x="52578" y="4572"/>
                </a:lnTo>
                <a:close/>
              </a:path>
            </a:pathLst>
          </a:custGeom>
          <a:solidFill>
            <a:srgbClr val="0099FF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27" name="object 27"/>
          <p:cNvSpPr txBox="1"/>
          <p:nvPr/>
        </p:nvSpPr>
        <p:spPr>
          <a:xfrm>
            <a:off x="6724444" y="3716603"/>
            <a:ext cx="753832" cy="569530"/>
          </a:xfrm>
          <a:prstGeom prst="rect">
            <a:avLst/>
          </a:prstGeom>
        </p:spPr>
        <p:txBody>
          <a:bodyPr vert="horz" wrap="square" lIns="0" tIns="52593" rIns="0" bIns="0" rtlCol="0">
            <a:spAutoFit/>
          </a:bodyPr>
          <a:lstStyle/>
          <a:p>
            <a:pPr marL="144631">
              <a:spcBef>
                <a:spcPts val="414"/>
              </a:spcBef>
            </a:pPr>
            <a:r>
              <a:rPr sz="1553" b="1" spc="35" dirty="0">
                <a:solidFill>
                  <a:srgbClr val="FF0065"/>
                </a:solidFill>
                <a:latin typeface="Arial"/>
                <a:cs typeface="Arial"/>
              </a:rPr>
              <a:t>UV</a:t>
            </a:r>
            <a:endParaRPr sz="1553">
              <a:latin typeface="Arial"/>
              <a:cs typeface="Arial"/>
            </a:endParaRPr>
          </a:p>
          <a:p>
            <a:pPr marL="21914">
              <a:spcBef>
                <a:spcPts val="250"/>
              </a:spcBef>
            </a:pPr>
            <a:r>
              <a:rPr sz="1553" b="1" spc="302" dirty="0">
                <a:solidFill>
                  <a:srgbClr val="FF0065"/>
                </a:solidFill>
                <a:latin typeface="Arial"/>
                <a:cs typeface="Arial"/>
              </a:rPr>
              <a:t>C</a:t>
            </a:r>
            <a:r>
              <a:rPr sz="1553" b="1" spc="-52" dirty="0">
                <a:solidFill>
                  <a:srgbClr val="FF0065"/>
                </a:solidFill>
                <a:latin typeface="Arial"/>
                <a:cs typeface="Arial"/>
              </a:rPr>
              <a:t> </a:t>
            </a:r>
            <a:r>
              <a:rPr sz="1553" b="1" spc="302" dirty="0">
                <a:solidFill>
                  <a:srgbClr val="FF0065"/>
                </a:solidFill>
                <a:latin typeface="Arial"/>
                <a:cs typeface="Arial"/>
              </a:rPr>
              <a:t>B</a:t>
            </a:r>
            <a:r>
              <a:rPr sz="1553" b="1" spc="-52" dirty="0">
                <a:solidFill>
                  <a:srgbClr val="FF0065"/>
                </a:solidFill>
                <a:latin typeface="Arial"/>
                <a:cs typeface="Arial"/>
              </a:rPr>
              <a:t> </a:t>
            </a:r>
            <a:r>
              <a:rPr sz="1553" b="1" spc="9" dirty="0">
                <a:solidFill>
                  <a:srgbClr val="FF0065"/>
                </a:solidFill>
                <a:latin typeface="Arial"/>
                <a:cs typeface="Arial"/>
              </a:rPr>
              <a:t>A </a:t>
            </a:r>
            <a:r>
              <a:rPr sz="1553" b="1" spc="-138" dirty="0">
                <a:solidFill>
                  <a:srgbClr val="FF0065"/>
                </a:solidFill>
                <a:latin typeface="Arial"/>
                <a:cs typeface="Arial"/>
              </a:rPr>
              <a:t> </a:t>
            </a:r>
            <a:endParaRPr sz="1553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338917" y="3515836"/>
            <a:ext cx="7931673" cy="52593"/>
            <a:chOff x="2514599" y="4152137"/>
            <a:chExt cx="4596765" cy="30480"/>
          </a:xfrm>
        </p:grpSpPr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152137"/>
              <a:ext cx="4596383" cy="3047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098791" y="416737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842506" y="8001137"/>
            <a:ext cx="1242508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Rang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 Emisión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56376" y="7999824"/>
            <a:ext cx="7714727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descargas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efecto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corona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emiten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radiación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UV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partir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230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nm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400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nm.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338917" y="7878421"/>
            <a:ext cx="7931673" cy="52593"/>
            <a:chOff x="2514599" y="6680453"/>
            <a:chExt cx="4596765" cy="30480"/>
          </a:xfrm>
        </p:grpSpPr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680453"/>
              <a:ext cx="4596383" cy="3047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098791" y="669569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842506" y="9131886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24446" y="9170893"/>
            <a:ext cx="4380992" cy="3124019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4338917" y="9009169"/>
            <a:ext cx="7931673" cy="52593"/>
            <a:chOff x="2514599" y="7335773"/>
            <a:chExt cx="4596765" cy="30480"/>
          </a:xfrm>
        </p:grpSpPr>
        <p:pic>
          <p:nvPicPr>
            <p:cNvPr id="39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7335773"/>
              <a:ext cx="4596383" cy="3047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098791" y="735101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41" name="object 4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23139" y="12659120"/>
            <a:ext cx="7952051" cy="52591"/>
          </a:xfrm>
          <a:prstGeom prst="rect">
            <a:avLst/>
          </a:prstGeom>
        </p:spPr>
      </p:pic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61</a:t>
            </a:fld>
            <a:r>
              <a:rPr spc="-17" dirty="0"/>
              <a:t>-99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6"/>
            <a:ext cx="6280474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Análisis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del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Aceite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Dieléctrico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54270"/>
            <a:ext cx="225273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Aceite</a:t>
            </a:r>
            <a:r>
              <a:rPr sz="2071" b="1" spc="-9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Dieléctrico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55585"/>
            <a:ext cx="7654464" cy="188980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Los aceites aislantes (dieléctricos) son hidrocarburos de base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parafinica o naftenica, los cuales son usados básicamente </a:t>
            </a:r>
            <a:r>
              <a:rPr sz="2071" spc="-17" dirty="0">
                <a:latin typeface="Arial"/>
                <a:cs typeface="Arial"/>
              </a:rPr>
              <a:t>para </a:t>
            </a:r>
            <a:r>
              <a:rPr sz="2071" spc="-9" dirty="0">
                <a:latin typeface="Arial"/>
                <a:cs typeface="Arial"/>
              </a:rPr>
              <a:t> aislar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enfriar los devanados de los transformadores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en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interruptores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extinguir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arco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5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aislar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elementos internos de dichos interruptores. Este debe poseer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siguientes propiedades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fundamentales: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37819" y="1208759"/>
            <a:ext cx="7472580" cy="2967027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8766" indent="-466765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rigidez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dieléctrica</a:t>
            </a:r>
            <a:r>
              <a:rPr sz="2071" spc="11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suficientemente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alta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resistir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</a:t>
            </a:r>
            <a:r>
              <a:rPr sz="2071" spc="-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solicitaciones eléctricas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presentan 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servicio.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viscosidad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adecuada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asegurar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28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circulación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convectiva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facilitar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transferencia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calor.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punto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escurrimiento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bajo,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asegure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fluidez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del </a:t>
            </a:r>
            <a:r>
              <a:rPr sz="2071" spc="-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 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bajas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temperaturas.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64"/>
              </a:lnSpc>
              <a:spcBef>
                <a:spcPts val="119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buena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estabilidad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oxidación,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asegure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larga vida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útil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(típicamente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20 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30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años).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842506" y="4472151"/>
            <a:ext cx="2250540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Degradación del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Aceite</a:t>
            </a:r>
            <a:r>
              <a:rPr sz="2071" b="1" spc="-12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Dieléctrico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56376" y="4602319"/>
            <a:ext cx="765336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8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degradación</a:t>
            </a:r>
            <a:r>
              <a:rPr sz="2071" spc="85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85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spc="85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depende</a:t>
            </a:r>
            <a:r>
              <a:rPr sz="2071" spc="85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8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85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condiciones</a:t>
            </a:r>
            <a:r>
              <a:rPr sz="2071" spc="85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endParaRPr sz="2071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56376" y="4904730"/>
            <a:ext cx="765336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servicio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Transformador.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spc="6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aislante</a:t>
            </a:r>
            <a:endParaRPr sz="2071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56375" y="5207138"/>
            <a:ext cx="7654464" cy="3428691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al</a:t>
            </a:r>
            <a:r>
              <a:rPr sz="2071" dirty="0">
                <a:latin typeface="Arial"/>
                <a:cs typeface="Arial"/>
              </a:rPr>
              <a:t> estar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contacto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sufre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reacciones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oxidación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ácidos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tienden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lodos,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estos</a:t>
            </a:r>
            <a:r>
              <a:rPr sz="2071" dirty="0">
                <a:latin typeface="Arial"/>
                <a:cs typeface="Arial"/>
              </a:rPr>
              <a:t> se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depositan en los devanados obstruyendo la libre circulación </a:t>
            </a:r>
            <a:r>
              <a:rPr sz="2071" spc="-17" dirty="0">
                <a:latin typeface="Arial"/>
                <a:cs typeface="Arial"/>
              </a:rPr>
              <a:t>del </a:t>
            </a:r>
            <a:r>
              <a:rPr sz="2071" spc="-9" dirty="0">
                <a:latin typeface="Arial"/>
                <a:cs typeface="Arial"/>
              </a:rPr>
              <a:t> aceite por sus ranuras, afectando su enfriamiento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provocando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 incremento en su temperatura de operación mas allá de </a:t>
            </a:r>
            <a:r>
              <a:rPr sz="2071" spc="-17" dirty="0">
                <a:latin typeface="Arial"/>
                <a:cs typeface="Arial"/>
              </a:rPr>
              <a:t>su </a:t>
            </a:r>
            <a:r>
              <a:rPr sz="2071" spc="-9" dirty="0">
                <a:latin typeface="Arial"/>
                <a:cs typeface="Arial"/>
              </a:rPr>
              <a:t> limite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diseño,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reiniciando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nuevos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procesos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oxidación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con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presencia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metales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(cobre,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hierro)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actúan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catalizadores,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ocasiona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deterioro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envejecimiento prematuro del aislante sólido de los </a:t>
            </a:r>
            <a:r>
              <a:rPr sz="2071" spc="-17" dirty="0">
                <a:latin typeface="Arial"/>
                <a:cs typeface="Arial"/>
              </a:rPr>
              <a:t>devanados </a:t>
            </a:r>
            <a:r>
              <a:rPr sz="2071" spc="-9" dirty="0">
                <a:latin typeface="Arial"/>
                <a:cs typeface="Arial"/>
              </a:rPr>
              <a:t> (barniz,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papel</a:t>
            </a:r>
            <a:r>
              <a:rPr sz="2071" dirty="0">
                <a:latin typeface="Arial"/>
                <a:cs typeface="Arial"/>
              </a:rPr>
              <a:t> kraft, </a:t>
            </a:r>
            <a:r>
              <a:rPr sz="2071" spc="-9" dirty="0">
                <a:latin typeface="Arial"/>
                <a:cs typeface="Arial"/>
              </a:rPr>
              <a:t>presspan,</a:t>
            </a:r>
            <a:r>
              <a:rPr sz="2071" dirty="0">
                <a:latin typeface="Arial"/>
                <a:cs typeface="Arial"/>
              </a:rPr>
              <a:t> y tacos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madera)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grado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tal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 puede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causar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falla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transformador.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338917" y="4480917"/>
            <a:ext cx="7868123" cy="52593"/>
            <a:chOff x="2514599" y="4711445"/>
            <a:chExt cx="4559935" cy="30480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711445"/>
              <a:ext cx="4559806" cy="3047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062215" y="472668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842506" y="8929402"/>
            <a:ext cx="2252731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Causas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Deterioro del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Aceite</a:t>
            </a:r>
            <a:r>
              <a:rPr sz="2071" b="1" spc="-12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Dieléctrico</a:t>
            </a:r>
            <a:endParaRPr sz="2071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56375" y="8922830"/>
            <a:ext cx="6008744" cy="2316962"/>
          </a:xfrm>
          <a:prstGeom prst="rect">
            <a:avLst/>
          </a:prstGeom>
        </p:spPr>
        <p:txBody>
          <a:bodyPr vert="horz" wrap="square" lIns="0" tIns="157779" rIns="0" bIns="0" rtlCol="0">
            <a:spAutoFit/>
          </a:bodyPr>
          <a:lstStyle/>
          <a:p>
            <a:pPr marL="21914">
              <a:spcBef>
                <a:spcPts val="1242"/>
              </a:spcBef>
            </a:pP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principales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causas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deterioro del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son: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17" dirty="0">
                <a:latin typeface="Arial"/>
                <a:cs typeface="Arial"/>
              </a:rPr>
              <a:t>Humedad.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Depósitos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carbón.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0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Oxidación.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0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Contaminación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materiales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degradantes.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338917" y="8938169"/>
            <a:ext cx="7868123" cy="52593"/>
            <a:chOff x="2514599" y="7294625"/>
            <a:chExt cx="4559935" cy="30480"/>
          </a:xfrm>
        </p:grpSpPr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7294625"/>
              <a:ext cx="4559806" cy="3047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062215" y="730986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1286881" y="11699739"/>
            <a:ext cx="825052" cy="28771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1726" i="1" dirty="0">
                <a:latin typeface="Arial"/>
                <a:cs typeface="Arial"/>
              </a:rPr>
              <a:t>Sigue…</a:t>
            </a:r>
            <a:endParaRPr sz="1726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338917" y="11574390"/>
            <a:ext cx="7868123" cy="52593"/>
            <a:chOff x="2514599" y="8822435"/>
            <a:chExt cx="4559935" cy="30480"/>
          </a:xfrm>
        </p:grpSpPr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8822435"/>
              <a:ext cx="4559806" cy="3047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062215" y="883767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62</a:t>
            </a:fld>
            <a:r>
              <a:rPr spc="-17" dirty="0"/>
              <a:t>-99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57478" y="1494954"/>
            <a:ext cx="9786670" cy="7595297"/>
            <a:chOff x="1366266" y="2980944"/>
            <a:chExt cx="5671820" cy="44018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3124" y="4424172"/>
              <a:ext cx="1845564" cy="7924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30724" y="2980944"/>
              <a:ext cx="73151" cy="335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0430" y="3030728"/>
              <a:ext cx="2698242" cy="22225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3124" y="4424172"/>
              <a:ext cx="1845564" cy="7924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30724" y="2980944"/>
              <a:ext cx="73151" cy="3352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3124" y="4424172"/>
              <a:ext cx="1845564" cy="79247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0430" y="3030728"/>
              <a:ext cx="2698242" cy="2222500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27" name="object 27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29" name="object 29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30" name="object 30"/>
          <p:cNvSpPr txBox="1"/>
          <p:nvPr/>
        </p:nvSpPr>
        <p:spPr>
          <a:xfrm>
            <a:off x="1842506" y="-2293929"/>
            <a:ext cx="6280474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Análisis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del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Aceite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Dieléctrico</a:t>
            </a:r>
            <a:endParaRPr sz="3451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42507" y="-779255"/>
            <a:ext cx="1635860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Síntomas de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Degradac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i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56376" y="-917312"/>
            <a:ext cx="4811158" cy="2777810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21914">
              <a:spcBef>
                <a:spcPts val="1251"/>
              </a:spcBef>
            </a:pPr>
            <a:r>
              <a:rPr sz="2071" spc="-9" dirty="0">
                <a:latin typeface="Arial"/>
                <a:cs typeface="Arial"/>
              </a:rPr>
              <a:t>Síntomas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degradación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son: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0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Cambio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color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(oscurecimiento).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Formación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sustancias</a:t>
            </a:r>
            <a:r>
              <a:rPr sz="2071" spc="-17" dirty="0">
                <a:latin typeface="Arial"/>
                <a:cs typeface="Arial"/>
              </a:rPr>
              <a:t> polares.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Formación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ácidos.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Olor.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61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Generación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lodos.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842506" y="2309268"/>
            <a:ext cx="108253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456376" y="2440751"/>
            <a:ext cx="214864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80"/>
                </a:solidFill>
                <a:latin typeface="Arial"/>
                <a:cs typeface="Arial"/>
              </a:rPr>
              <a:t>Pruebas</a:t>
            </a:r>
            <a:r>
              <a:rPr sz="2071" b="1" spc="-78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sz="2071" b="1" spc="-17" dirty="0">
                <a:solidFill>
                  <a:srgbClr val="000080"/>
                </a:solidFill>
                <a:latin typeface="Arial"/>
                <a:cs typeface="Arial"/>
              </a:rPr>
              <a:t>Básicas</a:t>
            </a:r>
            <a:endParaRPr sz="2071">
              <a:latin typeface="Arial"/>
              <a:cs typeface="Arial"/>
            </a:endParaRPr>
          </a:p>
        </p:txBody>
      </p: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4483548" y="2923511"/>
          <a:ext cx="7604063" cy="2762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3122"/>
                <a:gridCol w="2285602"/>
              </a:tblGrid>
              <a:tr h="3988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Prueba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635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A0A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Norma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635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A0A0A0"/>
                    </a:solidFill>
                  </a:tcPr>
                </a:tc>
              </a:tr>
              <a:tr h="236339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Rig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z d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ie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éctrica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52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6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ensió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interf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ac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ial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52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Número de neutralización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(acidez orgánica).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525" marR="63500">
                        <a:lnSpc>
                          <a:spcPts val="1789"/>
                        </a:lnSpc>
                        <a:spcBef>
                          <a:spcPts val="17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Contenido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inhibidor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oxidación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(para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aceites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inhibidos </a:t>
                      </a:r>
                      <a:r>
                        <a:rPr sz="1600" spc="-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Contaminación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agua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52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Gases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disueltos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888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ASTM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1816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06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ASTM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2285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000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ASTM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974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06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IEC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60666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1275" marR="384810" indent="-635">
                        <a:lnSpc>
                          <a:spcPct val="165000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ASTM D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1533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 IE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605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7/6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05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888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9" name="object 39"/>
          <p:cNvSpPr txBox="1"/>
          <p:nvPr/>
        </p:nvSpPr>
        <p:spPr>
          <a:xfrm>
            <a:off x="4456375" y="5919775"/>
            <a:ext cx="3361565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80"/>
                </a:solidFill>
                <a:latin typeface="Arial"/>
                <a:cs typeface="Arial"/>
              </a:rPr>
              <a:t>Pruebas</a:t>
            </a:r>
            <a:r>
              <a:rPr sz="2071" b="1" spc="-104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80"/>
                </a:solidFill>
                <a:latin typeface="Arial"/>
                <a:cs typeface="Arial"/>
              </a:rPr>
              <a:t>Complementarias</a:t>
            </a:r>
            <a:endParaRPr sz="2071">
              <a:latin typeface="Arial"/>
              <a:cs typeface="Arial"/>
            </a:endParaRPr>
          </a:p>
        </p:txBody>
      </p:sp>
      <p:graphicFrame>
        <p:nvGraphicFramePr>
          <p:cNvPr id="40" name="object 40"/>
          <p:cNvGraphicFramePr>
            <a:graphicFrameLocks noGrp="1"/>
          </p:cNvGraphicFramePr>
          <p:nvPr/>
        </p:nvGraphicFramePr>
        <p:xfrm>
          <a:off x="4478289" y="6393985"/>
          <a:ext cx="7615020" cy="43520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33801"/>
                <a:gridCol w="2263686"/>
              </a:tblGrid>
              <a:tr h="407595">
                <a:tc>
                  <a:txBody>
                    <a:bodyPr/>
                    <a:lstStyle/>
                    <a:p>
                      <a:pPr marL="8191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Prueba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0A0A0"/>
                    </a:solidFill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Norma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6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A0A0A0"/>
                    </a:solidFill>
                  </a:tcPr>
                </a:tc>
              </a:tr>
              <a:tr h="3944471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Color,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aspecto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8425" marR="1811020">
                        <a:lnSpc>
                          <a:spcPct val="165000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Punto de inflamación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Punto de escurrimiento </a:t>
                      </a:r>
                      <a:r>
                        <a:rPr sz="1600" spc="-2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Lodos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8425" marR="2433320">
                        <a:lnSpc>
                          <a:spcPct val="165000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Densidad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Viscos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dad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8425" marR="246379">
                        <a:lnSpc>
                          <a:spcPct val="16530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Tangente delta,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factor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 disipación dieléctrica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Contaminantes sólidos: Método para conteo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tamaño </a:t>
                      </a:r>
                      <a:r>
                        <a:rPr sz="1600" spc="-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Residuo carbonoso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Cenizas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436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ASTM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1500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3271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ASTM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93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3271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ASTM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97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IEC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60422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ASTM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1298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ASTM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445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ASTM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927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ISO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4406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IEC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60970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ASTM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189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ASTM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482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436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41" name="object 41"/>
          <p:cNvGrpSpPr/>
          <p:nvPr/>
        </p:nvGrpSpPr>
        <p:grpSpPr>
          <a:xfrm>
            <a:off x="4338917" y="2186552"/>
            <a:ext cx="7868123" cy="52593"/>
            <a:chOff x="2514599" y="3381756"/>
            <a:chExt cx="4559935" cy="30480"/>
          </a:xfrm>
        </p:grpSpPr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14599" y="3381756"/>
              <a:ext cx="4559806" cy="3047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7062215" y="339699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4338917" y="10993238"/>
            <a:ext cx="7868123" cy="52593"/>
            <a:chOff x="2514599" y="8485631"/>
            <a:chExt cx="4559935" cy="30480"/>
          </a:xfrm>
        </p:grpSpPr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14599" y="8485631"/>
              <a:ext cx="4559806" cy="30479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7062215" y="850087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63</a:t>
            </a:fld>
            <a:r>
              <a:rPr spc="-17" dirty="0"/>
              <a:t>-99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6"/>
            <a:ext cx="6425104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Aceites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Dieléctricos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0"/>
            <a:ext cx="122826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Factor de  Potencia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5" y="-755585"/>
            <a:ext cx="765446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7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</a:t>
            </a:r>
            <a:r>
              <a:rPr sz="2071" spc="17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factor</a:t>
            </a:r>
            <a:r>
              <a:rPr sz="2071" spc="17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7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aislante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relación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disipada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miliWatts</a:t>
            </a:r>
            <a:r>
              <a:rPr sz="2071" spc="17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aceite,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42506" y="-150768"/>
            <a:ext cx="10268772" cy="4092528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635140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potencia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miliVA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absorbida.</a:t>
            </a:r>
            <a:r>
              <a:rPr sz="2071" dirty="0">
                <a:latin typeface="Arial"/>
                <a:cs typeface="Arial"/>
              </a:rPr>
              <a:t> Esto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numéricamente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equivalente al coseno del ángulo de fase o al seno del ángulo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pérdidas;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cantidad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adimensional,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expresada </a:t>
            </a:r>
            <a:r>
              <a:rPr sz="2071" spc="-9" dirty="0">
                <a:latin typeface="Arial"/>
                <a:cs typeface="Arial"/>
              </a:rPr>
              <a:t> normalmente 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%.</a:t>
            </a:r>
            <a:endParaRPr sz="2071">
              <a:latin typeface="Arial"/>
              <a:cs typeface="Arial"/>
            </a:endParaRPr>
          </a:p>
          <a:p>
            <a:pPr marL="2635140" marR="8766" algn="just">
              <a:lnSpc>
                <a:spcPts val="2381"/>
              </a:lnSpc>
              <a:spcBef>
                <a:spcPts val="1035"/>
              </a:spcBef>
            </a:pPr>
            <a:r>
              <a:rPr sz="2071" dirty="0">
                <a:latin typeface="Arial"/>
                <a:cs typeface="Arial"/>
              </a:rPr>
              <a:t>Entre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mayores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fugas,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mas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será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factor</a:t>
            </a:r>
            <a:r>
              <a:rPr sz="2071" spc="5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potencia. Normalmente un aceite nuevo, seco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17" dirty="0">
                <a:latin typeface="Arial"/>
                <a:cs typeface="Arial"/>
              </a:rPr>
              <a:t>desgasificado </a:t>
            </a:r>
            <a:r>
              <a:rPr sz="2071" spc="-9" dirty="0">
                <a:latin typeface="Arial"/>
                <a:cs typeface="Arial"/>
              </a:rPr>
              <a:t> alcanza valores de factor de potencia del orden de 0,05 % 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menor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relacionado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20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ºC.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límite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máximo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permitido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por </a:t>
            </a:r>
            <a:r>
              <a:rPr sz="2071" spc="-9" dirty="0">
                <a:latin typeface="Arial"/>
                <a:cs typeface="Arial"/>
              </a:rPr>
              <a:t> norma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0,5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%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condiciones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considera </a:t>
            </a:r>
            <a:r>
              <a:rPr sz="2071" spc="-9" dirty="0">
                <a:latin typeface="Arial"/>
                <a:cs typeface="Arial"/>
              </a:rPr>
              <a:t> degradado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debe preverse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</a:t>
            </a:r>
            <a:r>
              <a:rPr sz="2071" dirty="0">
                <a:latin typeface="Arial"/>
                <a:cs typeface="Arial"/>
              </a:rPr>
              <a:t> tratamiento.</a:t>
            </a:r>
            <a:endParaRPr sz="2071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43">
              <a:latin typeface="Arial"/>
              <a:cs typeface="Arial"/>
            </a:endParaRPr>
          </a:p>
          <a:p>
            <a:pPr marL="21914">
              <a:spcBef>
                <a:spcPts val="140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26710" y="3571060"/>
            <a:ext cx="3310724" cy="3811672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4338917" y="3409336"/>
            <a:ext cx="7868123" cy="52593"/>
            <a:chOff x="2514599" y="4090415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4599" y="4090415"/>
              <a:ext cx="4559806" cy="304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410565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6" y="7870970"/>
            <a:ext cx="2237391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</a:t>
            </a:r>
            <a:r>
              <a:rPr sz="2071" b="1" spc="-6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6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Acidez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Número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Neutralización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56375" y="7869655"/>
            <a:ext cx="7654464" cy="399294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número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neutralización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consiste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determinar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miligramos de Hidróxido de Potasio (KOH) que son necesarios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 neutralizar el acido contenido en un gramo de aceite </a:t>
            </a:r>
            <a:r>
              <a:rPr sz="2071" spc="-17" dirty="0">
                <a:latin typeface="Arial"/>
                <a:cs typeface="Arial"/>
              </a:rPr>
              <a:t>bajo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prueba.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Los ácidos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 los responsables directos de la formación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lodos.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Experimentalmente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</a:t>
            </a:r>
            <a:r>
              <a:rPr sz="2071" spc="36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determinado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formación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lodos comienza cuando el número de </a:t>
            </a:r>
            <a:r>
              <a:rPr sz="2071" dirty="0">
                <a:latin typeface="Arial"/>
                <a:cs typeface="Arial"/>
              </a:rPr>
              <a:t>neutralización </a:t>
            </a:r>
            <a:r>
              <a:rPr sz="2071" spc="-9" dirty="0">
                <a:latin typeface="Arial"/>
                <a:cs typeface="Arial"/>
              </a:rPr>
              <a:t>tiene 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valor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0,4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mg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 mas.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aceites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nuevos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deben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tener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índice</a:t>
            </a:r>
            <a:r>
              <a:rPr sz="2071" spc="11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acidez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0,08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mg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 menos;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en condiciones normales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dependiendo de los ciclos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temperatura a que se </a:t>
            </a:r>
            <a:r>
              <a:rPr sz="2071" dirty="0">
                <a:latin typeface="Arial"/>
                <a:cs typeface="Arial"/>
              </a:rPr>
              <a:t>somete </a:t>
            </a:r>
            <a:r>
              <a:rPr sz="2071" spc="-9" dirty="0">
                <a:latin typeface="Arial"/>
                <a:cs typeface="Arial"/>
              </a:rPr>
              <a:t>el </a:t>
            </a:r>
            <a:r>
              <a:rPr sz="2071" dirty="0">
                <a:latin typeface="Arial"/>
                <a:cs typeface="Arial"/>
              </a:rPr>
              <a:t>Transformador, este </a:t>
            </a:r>
            <a:r>
              <a:rPr sz="2071" spc="-9" dirty="0">
                <a:latin typeface="Arial"/>
                <a:cs typeface="Arial"/>
              </a:rPr>
              <a:t>valor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aumenta 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0,01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mg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0,02 mg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año.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338917" y="7748253"/>
            <a:ext cx="7868123" cy="52593"/>
            <a:chOff x="2514599" y="6605015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605015"/>
              <a:ext cx="4559806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662025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1286881" y="12291410"/>
            <a:ext cx="825052" cy="28771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1726" i="1" dirty="0">
                <a:latin typeface="Arial"/>
                <a:cs typeface="Arial"/>
              </a:rPr>
              <a:t>Sigue…</a:t>
            </a:r>
            <a:endParaRPr sz="1726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338917" y="12166060"/>
            <a:ext cx="7868123" cy="52593"/>
            <a:chOff x="2514599" y="9165335"/>
            <a:chExt cx="4559935" cy="30480"/>
          </a:xfrm>
        </p:grpSpPr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9165335"/>
              <a:ext cx="4559806" cy="3047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062215" y="918057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64</a:t>
            </a:fld>
            <a:r>
              <a:rPr spc="-17" dirty="0"/>
              <a:t>-99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93931"/>
            <a:ext cx="6425104" cy="8032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lnSpc>
                <a:spcPts val="4107"/>
              </a:lnSpc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Aceites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Dieléctricos</a:t>
            </a:r>
            <a:endParaRPr sz="3451">
              <a:latin typeface="Arial"/>
              <a:cs typeface="Arial"/>
            </a:endParaRPr>
          </a:p>
          <a:p>
            <a:pPr marL="21914">
              <a:lnSpc>
                <a:spcPts val="2036"/>
              </a:lnSpc>
            </a:pP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5"/>
            <a:ext cx="1416722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Coloración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20" y="-780569"/>
            <a:ext cx="7473676" cy="3824313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 prueba de coloración es por comparación valiéndose de </a:t>
            </a:r>
            <a:r>
              <a:rPr sz="2071" spc="-17" dirty="0">
                <a:latin typeface="Arial"/>
                <a:cs typeface="Arial"/>
              </a:rPr>
              <a:t>un </a:t>
            </a:r>
            <a:r>
              <a:rPr sz="2071" spc="-9" dirty="0">
                <a:latin typeface="Arial"/>
                <a:cs typeface="Arial"/>
              </a:rPr>
              <a:t> disco giratorio montado sobre una cámara donde se coloca </a:t>
            </a:r>
            <a:r>
              <a:rPr sz="2071" spc="-17" dirty="0">
                <a:latin typeface="Arial"/>
                <a:cs typeface="Arial"/>
              </a:rPr>
              <a:t>una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probeta con el aceite de la muestra. </a:t>
            </a:r>
            <a:r>
              <a:rPr sz="2071" dirty="0">
                <a:latin typeface="Arial"/>
                <a:cs typeface="Arial"/>
              </a:rPr>
              <a:t>A </a:t>
            </a:r>
            <a:r>
              <a:rPr sz="2071" spc="-9" dirty="0">
                <a:latin typeface="Arial"/>
                <a:cs typeface="Arial"/>
              </a:rPr>
              <a:t>través de la mirilla </a:t>
            </a:r>
            <a:r>
              <a:rPr sz="2071" dirty="0">
                <a:latin typeface="Arial"/>
                <a:cs typeface="Arial"/>
              </a:rPr>
              <a:t>se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observa tanto el color de la muestra como el color del disco. Se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gira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igualar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ambos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colores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hasta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obtener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grado de color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correspondiente 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muestra.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Cuando un aceite se ha obscurecido rápidamente, es </a:t>
            </a:r>
            <a:r>
              <a:rPr sz="2071" dirty="0">
                <a:latin typeface="Arial"/>
                <a:cs typeface="Arial"/>
              </a:rPr>
              <a:t>indicativo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algo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ocurriendo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dentro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equipo.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Aceites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nuevos: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color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0,5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(claro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transparente).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96"/>
              </a:spcBef>
            </a:pPr>
            <a:r>
              <a:rPr sz="2071" spc="-9" dirty="0">
                <a:latin typeface="Arial"/>
                <a:cs typeface="Arial"/>
              </a:rPr>
              <a:t>Aceites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degradados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color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4,5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(rojizo,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vino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con </a:t>
            </a:r>
            <a:r>
              <a:rPr sz="2071" spc="-9" dirty="0">
                <a:latin typeface="Arial"/>
                <a:cs typeface="Arial"/>
              </a:rPr>
              <a:t> sedimentos).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3467626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01368" y="3507948"/>
            <a:ext cx="5964038" cy="4471713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4338917" y="3344909"/>
            <a:ext cx="7868123" cy="52593"/>
            <a:chOff x="2514599" y="4053077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053077"/>
              <a:ext cx="4559806" cy="304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406831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42507" y="8466585"/>
            <a:ext cx="238311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Rigidez</a:t>
            </a:r>
            <a:r>
              <a:rPr sz="2071" b="1" spc="-6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Dieléctrica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56376" y="8465271"/>
            <a:ext cx="7653369" cy="306769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Es la tensión a la cual el aceite permite la formación de un arco.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rigidez dieléctrica permite medir la aptitud de un aceite para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resistir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solicitaciones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dieléctricas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dentro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transformador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 interruptor.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Un aceite limpio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seco se caracteriza por </a:t>
            </a:r>
            <a:r>
              <a:rPr sz="2071" dirty="0">
                <a:latin typeface="Arial"/>
                <a:cs typeface="Arial"/>
              </a:rPr>
              <a:t>tener </a:t>
            </a:r>
            <a:r>
              <a:rPr sz="2071" spc="-9" dirty="0">
                <a:latin typeface="Arial"/>
                <a:cs typeface="Arial"/>
              </a:rPr>
              <a:t>una alta rigidez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dieléctrica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(típicamente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60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kV/0,1").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presencia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agua, </a:t>
            </a:r>
            <a:r>
              <a:rPr sz="2071" spc="-9" dirty="0">
                <a:latin typeface="Arial"/>
                <a:cs typeface="Arial"/>
              </a:rPr>
              <a:t> sólidos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sustancias polares reducen sensiblemente su </a:t>
            </a:r>
            <a:r>
              <a:rPr sz="2071" spc="-17" dirty="0">
                <a:latin typeface="Arial"/>
                <a:cs typeface="Arial"/>
              </a:rPr>
              <a:t>rigidez </a:t>
            </a:r>
            <a:r>
              <a:rPr sz="2071" spc="-9" dirty="0">
                <a:latin typeface="Arial"/>
                <a:cs typeface="Arial"/>
              </a:rPr>
              <a:t> dieléctrica.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Valores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menores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30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kV son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insatisfactorios.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338917" y="8343868"/>
            <a:ext cx="7868123" cy="52593"/>
            <a:chOff x="2514599" y="6950201"/>
            <a:chExt cx="4559935" cy="304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950201"/>
              <a:ext cx="4559806" cy="304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062215" y="696544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1286881" y="11979795"/>
            <a:ext cx="825052" cy="28771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1726" i="1" dirty="0">
                <a:latin typeface="Arial"/>
                <a:cs typeface="Arial"/>
              </a:rPr>
              <a:t>Sigue…</a:t>
            </a:r>
            <a:endParaRPr sz="1726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338917" y="11854447"/>
            <a:ext cx="7868123" cy="52593"/>
            <a:chOff x="2514599" y="8984741"/>
            <a:chExt cx="4559935" cy="30480"/>
          </a:xfrm>
        </p:grpSpPr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4599" y="8984741"/>
              <a:ext cx="4559806" cy="3047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062215" y="899998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65</a:t>
            </a:fld>
            <a:r>
              <a:rPr spc="-17" dirty="0"/>
              <a:t>-99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93931"/>
            <a:ext cx="6425104" cy="8032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lnSpc>
                <a:spcPts val="4107"/>
              </a:lnSpc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Aceites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Dieléctricos</a:t>
            </a:r>
            <a:endParaRPr sz="3451">
              <a:latin typeface="Arial"/>
              <a:cs typeface="Arial"/>
            </a:endParaRPr>
          </a:p>
          <a:p>
            <a:pPr marL="21914">
              <a:lnSpc>
                <a:spcPts val="2036"/>
              </a:lnSpc>
            </a:pP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5"/>
            <a:ext cx="1548205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Inhibido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r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 de 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Oxidación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-780570"/>
            <a:ext cx="7655560" cy="15820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aditivo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incorporado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retarda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su </a:t>
            </a:r>
            <a:r>
              <a:rPr sz="2071" spc="-9" dirty="0">
                <a:latin typeface="Arial"/>
                <a:cs typeface="Arial"/>
              </a:rPr>
              <a:t> degradación por oxidación. El </a:t>
            </a:r>
            <a:r>
              <a:rPr sz="2071" dirty="0">
                <a:latin typeface="Arial"/>
                <a:cs typeface="Arial"/>
              </a:rPr>
              <a:t>mecanismo </a:t>
            </a:r>
            <a:r>
              <a:rPr sz="2071" spc="-9" dirty="0">
                <a:latin typeface="Arial"/>
                <a:cs typeface="Arial"/>
              </a:rPr>
              <a:t>de acción es ataque 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peróxidos, formando moléculas inocuas. Un aceite inhibido </a:t>
            </a:r>
            <a:r>
              <a:rPr sz="2071" dirty="0">
                <a:latin typeface="Arial"/>
                <a:cs typeface="Arial"/>
              </a:rPr>
              <a:t>se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degrada más lentamente que un aceite no inhibido, siempre </a:t>
            </a:r>
            <a:r>
              <a:rPr sz="2071" spc="-17" dirty="0">
                <a:latin typeface="Arial"/>
                <a:cs typeface="Arial"/>
              </a:rPr>
              <a:t>que </a:t>
            </a:r>
            <a:r>
              <a:rPr sz="2071" spc="-9" dirty="0">
                <a:latin typeface="Arial"/>
                <a:cs typeface="Arial"/>
              </a:rPr>
              <a:t> el</a:t>
            </a:r>
            <a:r>
              <a:rPr sz="2071" spc="29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inhibidor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esté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presente.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Cuando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inhibidor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oxidación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se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22845" y="731477"/>
            <a:ext cx="628814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127100" marR="8766" indent="-106280">
              <a:lnSpc>
                <a:spcPts val="2381"/>
              </a:lnSpc>
              <a:spcBef>
                <a:spcPts val="336"/>
              </a:spcBef>
              <a:tabLst>
                <a:tab pos="1571223" algn="l"/>
                <a:tab pos="2007309" algn="l"/>
                <a:tab pos="3875464" algn="l"/>
                <a:tab pos="4399205" algn="l"/>
                <a:tab pos="5624188" algn="l"/>
                <a:tab pos="5986864" algn="l"/>
              </a:tabLst>
            </a:pP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oxida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muy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rápidamente.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ello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establece</a:t>
            </a:r>
            <a:r>
              <a:rPr sz="2071" spc="-9" dirty="0">
                <a:latin typeface="Arial"/>
                <a:cs typeface="Arial"/>
              </a:rPr>
              <a:t>r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l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con</a:t>
            </a:r>
            <a:r>
              <a:rPr sz="2071" spc="-9" dirty="0">
                <a:latin typeface="Arial"/>
                <a:cs typeface="Arial"/>
              </a:rPr>
              <a:t>c</a:t>
            </a:r>
            <a:r>
              <a:rPr sz="2071" spc="-17" dirty="0">
                <a:latin typeface="Arial"/>
                <a:cs typeface="Arial"/>
              </a:rPr>
              <a:t>entració</a:t>
            </a:r>
            <a:r>
              <a:rPr sz="2071" spc="-9" dirty="0">
                <a:latin typeface="Arial"/>
                <a:cs typeface="Arial"/>
              </a:rPr>
              <a:t>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d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inhibido</a:t>
            </a:r>
            <a:r>
              <a:rPr sz="2071" spc="-9" dirty="0">
                <a:latin typeface="Arial"/>
                <a:cs typeface="Arial"/>
              </a:rPr>
              <a:t>r</a:t>
            </a:r>
            <a:r>
              <a:rPr sz="2071" dirty="0">
                <a:latin typeface="Arial"/>
                <a:cs typeface="Arial"/>
              </a:rPr>
              <a:t>	y	</a:t>
            </a:r>
            <a:r>
              <a:rPr sz="2071" spc="-17" dirty="0">
                <a:latin typeface="Arial"/>
                <a:cs typeface="Arial"/>
              </a:rPr>
              <a:t>su</a:t>
            </a:r>
            <a:endParaRPr sz="2071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56376" y="731477"/>
            <a:ext cx="1285240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agota,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importante  velocidad</a:t>
            </a:r>
            <a:endParaRPr sz="2071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18853" y="1336296"/>
            <a:ext cx="6191723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666181" algn="l"/>
                <a:tab pos="2157419" algn="l"/>
                <a:tab pos="2993432" algn="l"/>
                <a:tab pos="4457277" algn="l"/>
                <a:tab pos="5101544" algn="l"/>
              </a:tabLst>
            </a:pPr>
            <a:r>
              <a:rPr sz="2071" spc="-9" dirty="0">
                <a:latin typeface="Arial"/>
                <a:cs typeface="Arial"/>
              </a:rPr>
              <a:t>de	consumo.	Una	velocidad	de	consumo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56376" y="1638706"/>
            <a:ext cx="7651177" cy="109279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  <a:tabLst>
                <a:tab pos="1920749" algn="l"/>
                <a:tab pos="2565016" algn="l"/>
                <a:tab pos="3517173" algn="l"/>
                <a:tab pos="4510966" algn="l"/>
                <a:tab pos="4937190" algn="l"/>
                <a:tab pos="6326528" algn="l"/>
                <a:tab pos="6840407" algn="l"/>
              </a:tabLst>
            </a:pPr>
            <a:r>
              <a:rPr sz="2071" spc="-17" dirty="0">
                <a:latin typeface="Arial"/>
                <a:cs typeface="Arial"/>
              </a:rPr>
              <a:t>anormalment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alt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pued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indica</a:t>
            </a:r>
            <a:r>
              <a:rPr sz="2071" spc="-9" dirty="0">
                <a:latin typeface="Arial"/>
                <a:cs typeface="Arial"/>
              </a:rPr>
              <a:t>r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l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existen</a:t>
            </a:r>
            <a:r>
              <a:rPr sz="2071" dirty="0">
                <a:latin typeface="Arial"/>
                <a:cs typeface="Arial"/>
              </a:rPr>
              <a:t>c</a:t>
            </a:r>
            <a:r>
              <a:rPr sz="2071" spc="-17" dirty="0">
                <a:latin typeface="Arial"/>
                <a:cs typeface="Arial"/>
              </a:rPr>
              <a:t>i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d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puntos  </a:t>
            </a:r>
            <a:r>
              <a:rPr sz="2071" spc="-9" dirty="0">
                <a:latin typeface="Arial"/>
                <a:cs typeface="Arial"/>
              </a:rPr>
              <a:t>calientes 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Transformador.</a:t>
            </a:r>
            <a:endParaRPr sz="2071">
              <a:latin typeface="Arial"/>
              <a:cs typeface="Arial"/>
            </a:endParaRPr>
          </a:p>
          <a:p>
            <a:pPr marL="21914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Valores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inferiores al 0,1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%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consideran insatisfactorios.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842506" y="3204661"/>
            <a:ext cx="70123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Agua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56375" y="3203347"/>
            <a:ext cx="7654464" cy="442704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 agua puede provenir del aire </a:t>
            </a:r>
            <a:r>
              <a:rPr sz="2071" dirty="0">
                <a:latin typeface="Arial"/>
                <a:cs typeface="Arial"/>
              </a:rPr>
              <a:t>atmosférico </a:t>
            </a:r>
            <a:r>
              <a:rPr sz="2071" spc="-9" dirty="0">
                <a:latin typeface="Arial"/>
                <a:cs typeface="Arial"/>
              </a:rPr>
              <a:t>o de la degradación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celulosa (aislante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sólido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Transformador).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Contenidos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bajos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agua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(hasta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30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ppm)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permanecen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en </a:t>
            </a:r>
            <a:r>
              <a:rPr sz="2071" spc="-9" dirty="0">
                <a:latin typeface="Arial"/>
                <a:cs typeface="Arial"/>
              </a:rPr>
              <a:t> solución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cambian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aspecto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aceite.</a:t>
            </a:r>
            <a:r>
              <a:rPr sz="2071" spc="5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Cuando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contenido de agua supera el valor de saturación, aparece </a:t>
            </a:r>
            <a:r>
              <a:rPr sz="2071" spc="-17" dirty="0">
                <a:latin typeface="Arial"/>
                <a:cs typeface="Arial"/>
              </a:rPr>
              <a:t>agua </a:t>
            </a:r>
            <a:r>
              <a:rPr sz="2071" spc="-9" dirty="0">
                <a:latin typeface="Arial"/>
                <a:cs typeface="Arial"/>
              </a:rPr>
              <a:t> libre en forma de turbidez o gotas decantadas. El agua </a:t>
            </a:r>
            <a:r>
              <a:rPr sz="2071" spc="-17" dirty="0">
                <a:latin typeface="Arial"/>
                <a:cs typeface="Arial"/>
              </a:rPr>
              <a:t>disuelta </a:t>
            </a:r>
            <a:r>
              <a:rPr sz="2071" spc="-9" dirty="0">
                <a:latin typeface="Arial"/>
                <a:cs typeface="Arial"/>
              </a:rPr>
              <a:t> afecta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propiedades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dieléctricas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aceite: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disminuye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rigidez dieléctrica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9" dirty="0">
                <a:latin typeface="Arial"/>
                <a:cs typeface="Arial"/>
              </a:rPr>
              <a:t>aumenta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factor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 </a:t>
            </a:r>
            <a:r>
              <a:rPr sz="2071" spc="-17" dirty="0">
                <a:latin typeface="Arial"/>
                <a:cs typeface="Arial"/>
              </a:rPr>
              <a:t>dieléctrica.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50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transformador,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agua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reparte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50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papel,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relación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predominante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papel.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contenido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agua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acelera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degradación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celulosa, </a:t>
            </a:r>
            <a:r>
              <a:rPr sz="2071" spc="-9" dirty="0">
                <a:latin typeface="Arial"/>
                <a:cs typeface="Arial"/>
              </a:rPr>
              <a:t> reduciendo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útil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sólido.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Contenidos superiores 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20 ppm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 consideran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insatisfactorios.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338917" y="3081945"/>
            <a:ext cx="7868123" cy="52593"/>
            <a:chOff x="2514599" y="3900677"/>
            <a:chExt cx="4559935" cy="30480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900677"/>
              <a:ext cx="4559806" cy="3047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062215" y="391591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842507" y="8056362"/>
            <a:ext cx="236777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Tensión</a:t>
            </a:r>
            <a:r>
              <a:rPr sz="2071" b="1" spc="-11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Interfacial</a:t>
            </a:r>
            <a:endParaRPr sz="2071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56375" y="8055047"/>
            <a:ext cx="7654464" cy="3683248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Interfacial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agua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define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capacidad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"encapsular"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moléculas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agua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sustancias polares. Un aceite con alta tensión interfacial será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capaz de mantener elevada rigidez dieléctrica aunque el </a:t>
            </a:r>
            <a:r>
              <a:rPr sz="2071" spc="-17" dirty="0">
                <a:latin typeface="Arial"/>
                <a:cs typeface="Arial"/>
              </a:rPr>
              <a:t>aceite </a:t>
            </a:r>
            <a:r>
              <a:rPr sz="2071" spc="-9" dirty="0">
                <a:latin typeface="Arial"/>
                <a:cs typeface="Arial"/>
              </a:rPr>
              <a:t> incorpore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agua.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Opuestamente,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baja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tensión </a:t>
            </a:r>
            <a:r>
              <a:rPr sz="2071" spc="-9" dirty="0">
                <a:latin typeface="Arial"/>
                <a:cs typeface="Arial"/>
              </a:rPr>
              <a:t> interfacial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recuperará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rigidez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dieléctrica,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aunque</a:t>
            </a:r>
            <a:r>
              <a:rPr sz="2071" dirty="0">
                <a:latin typeface="Arial"/>
                <a:cs typeface="Arial"/>
              </a:rPr>
              <a:t> sea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deshidratado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17" dirty="0">
                <a:latin typeface="Arial"/>
                <a:cs typeface="Arial"/>
              </a:rPr>
              <a:t>purificado.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descenso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paulatino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interfacial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señal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envejecimiento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mezcla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spc="34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dieléctrico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 otro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lubricante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industrial.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Valores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menores 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25 dyn/cm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 consideran insatisfactorios.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338917" y="7932329"/>
            <a:ext cx="7868123" cy="52593"/>
            <a:chOff x="2514599" y="6711695"/>
            <a:chExt cx="4559935" cy="30480"/>
          </a:xfrm>
        </p:grpSpPr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6711695"/>
              <a:ext cx="4559806" cy="3047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062215" y="67269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3139" y="12049042"/>
            <a:ext cx="7888939" cy="52591"/>
          </a:xfrm>
          <a:prstGeom prst="rect">
            <a:avLst/>
          </a:prstGeom>
        </p:spPr>
      </p:pic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66</a:t>
            </a:fld>
            <a:r>
              <a:rPr spc="-17" dirty="0"/>
              <a:t>-99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425413"/>
            <a:ext cx="8451028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Análisis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Gases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Disueltos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Aceite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2089474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Gases</a:t>
            </a:r>
            <a:r>
              <a:rPr sz="2071" b="1" spc="-11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Disueltos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-780570"/>
            <a:ext cx="7655560" cy="6903361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9861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 </a:t>
            </a:r>
            <a:r>
              <a:rPr sz="2071" dirty="0">
                <a:latin typeface="Arial"/>
                <a:cs typeface="Arial"/>
              </a:rPr>
              <a:t>aceite </a:t>
            </a:r>
            <a:r>
              <a:rPr sz="2071" spc="-9" dirty="0">
                <a:latin typeface="Arial"/>
                <a:cs typeface="Arial"/>
              </a:rPr>
              <a:t>tiene como funciones principales aislar eléctricamente,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extinguir arcos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disipar el calor. Cuando una de estas </a:t>
            </a:r>
            <a:r>
              <a:rPr sz="2071" spc="-17" dirty="0">
                <a:latin typeface="Arial"/>
                <a:cs typeface="Arial"/>
              </a:rPr>
              <a:t>funciones </a:t>
            </a:r>
            <a:r>
              <a:rPr sz="2071" spc="-9" dirty="0">
                <a:latin typeface="Arial"/>
                <a:cs typeface="Arial"/>
              </a:rPr>
              <a:t> falla, la anomalía del transformador deja sus huellas en el </a:t>
            </a:r>
            <a:r>
              <a:rPr sz="2071" spc="-17" dirty="0">
                <a:latin typeface="Arial"/>
                <a:cs typeface="Arial"/>
              </a:rPr>
              <a:t>aceite </a:t>
            </a:r>
            <a:r>
              <a:rPr sz="2071" spc="-9" dirty="0">
                <a:latin typeface="Arial"/>
                <a:cs typeface="Arial"/>
              </a:rPr>
              <a:t> en </a:t>
            </a:r>
            <a:r>
              <a:rPr sz="2071" dirty="0">
                <a:latin typeface="Arial"/>
                <a:cs typeface="Arial"/>
              </a:rPr>
              <a:t>forma </a:t>
            </a:r>
            <a:r>
              <a:rPr sz="2071" spc="-17" dirty="0">
                <a:latin typeface="Arial"/>
                <a:cs typeface="Arial"/>
              </a:rPr>
              <a:t>de:</a:t>
            </a:r>
            <a:endParaRPr sz="2071">
              <a:latin typeface="Arial"/>
              <a:cs typeface="Arial"/>
            </a:endParaRPr>
          </a:p>
          <a:p>
            <a:pPr marL="669468" indent="-467861" algn="just">
              <a:spcBef>
                <a:spcPts val="1018"/>
              </a:spcBef>
              <a:buFont typeface="Sylfaen"/>
              <a:buChar char="-"/>
              <a:tabLst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Compuestos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pesados (lacas,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barnices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17" dirty="0">
                <a:latin typeface="Arial"/>
                <a:cs typeface="Arial"/>
              </a:rPr>
              <a:t> carbón).</a:t>
            </a:r>
            <a:endParaRPr sz="2071">
              <a:latin typeface="Arial"/>
              <a:cs typeface="Arial"/>
            </a:endParaRPr>
          </a:p>
          <a:p>
            <a:pPr marL="669468" indent="-467861" algn="just">
              <a:spcBef>
                <a:spcPts val="1070"/>
              </a:spcBef>
              <a:buFont typeface="Sylfaen"/>
              <a:buChar char="-"/>
              <a:tabLst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Compuestos livianos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(gases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hidrocarburos).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104"/>
              </a:spcBef>
            </a:pPr>
            <a:r>
              <a:rPr sz="2071" spc="-9" dirty="0">
                <a:latin typeface="Arial"/>
                <a:cs typeface="Arial"/>
              </a:rPr>
              <a:t>Estudiando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gases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disueltos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aceite,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examinarse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estado eléctrico interno del </a:t>
            </a:r>
            <a:r>
              <a:rPr sz="2071" dirty="0">
                <a:latin typeface="Arial"/>
                <a:cs typeface="Arial"/>
              </a:rPr>
              <a:t>Transformador </a:t>
            </a:r>
            <a:r>
              <a:rPr sz="2071" spc="-9" dirty="0">
                <a:latin typeface="Arial"/>
                <a:cs typeface="Arial"/>
              </a:rPr>
              <a:t>sin necesidad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desencubarlo.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gases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clave</a:t>
            </a:r>
            <a:r>
              <a:rPr sz="2071" dirty="0">
                <a:latin typeface="Arial"/>
                <a:cs typeface="Arial"/>
              </a:rPr>
              <a:t> son: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09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Metano.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0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Etano.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17" dirty="0">
                <a:latin typeface="Arial"/>
                <a:cs typeface="Arial"/>
              </a:rPr>
              <a:t>Etileno.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0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Acetileno.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17" dirty="0">
                <a:latin typeface="Arial"/>
                <a:cs typeface="Arial"/>
              </a:rPr>
              <a:t>Hidrógeno.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87"/>
              </a:spcBef>
            </a:pPr>
            <a:r>
              <a:rPr sz="2071" spc="-9" dirty="0">
                <a:latin typeface="Arial"/>
                <a:cs typeface="Arial"/>
              </a:rPr>
              <a:t>Ante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falla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térmica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produzca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calentamiento,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absorberá energía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reaccionará librando metano e hidrógeno. Si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calentamiento es severo, liberará también etileno.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si existen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asociados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arcos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energía,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generará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acetileno.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7" y="6499612"/>
            <a:ext cx="208947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Gase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s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Disueltos  Típicos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12549" y="6382593"/>
            <a:ext cx="7743215" cy="3944292"/>
          </a:xfrm>
          <a:prstGeom prst="rect">
            <a:avLst/>
          </a:prstGeom>
        </p:spPr>
        <p:txBody>
          <a:bodyPr vert="horz" wrap="square" lIns="0" tIns="138056" rIns="0" bIns="0" rtlCol="0">
            <a:spAutoFit/>
          </a:bodyPr>
          <a:lstStyle/>
          <a:p>
            <a:pPr marL="65742" algn="just">
              <a:spcBef>
                <a:spcPts val="1087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Acetileno</a:t>
            </a:r>
            <a:r>
              <a:rPr sz="2071" b="1" spc="-6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(C</a:t>
            </a:r>
            <a:r>
              <a:rPr sz="2071" b="1" spc="-12" baseline="-10416" dirty="0">
                <a:solidFill>
                  <a:srgbClr val="000065"/>
                </a:solidFill>
                <a:latin typeface="Arial"/>
                <a:cs typeface="Arial"/>
              </a:rPr>
              <a:t>2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H</a:t>
            </a:r>
            <a:r>
              <a:rPr sz="2071" b="1" spc="-12" baseline="-10416" dirty="0">
                <a:solidFill>
                  <a:srgbClr val="000065"/>
                </a:solidFill>
                <a:latin typeface="Arial"/>
                <a:cs typeface="Arial"/>
              </a:rPr>
              <a:t>2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)</a:t>
            </a:r>
            <a:endParaRPr sz="2071">
              <a:latin typeface="Arial"/>
              <a:cs typeface="Arial"/>
            </a:endParaRPr>
          </a:p>
          <a:p>
            <a:pPr marL="65742" marR="52593" algn="just">
              <a:lnSpc>
                <a:spcPts val="2381"/>
              </a:lnSpc>
              <a:spcBef>
                <a:spcPts val="1087"/>
              </a:spcBef>
            </a:pPr>
            <a:r>
              <a:rPr sz="2071" spc="-9" dirty="0">
                <a:latin typeface="Arial"/>
                <a:cs typeface="Arial"/>
              </a:rPr>
              <a:t>Este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gas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generado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alta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temperatura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superior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500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ºC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 causado por una falla con presencia de </a:t>
            </a:r>
            <a:r>
              <a:rPr sz="2071" dirty="0">
                <a:latin typeface="Arial"/>
                <a:cs typeface="Arial"/>
              </a:rPr>
              <a:t>arco. Esto </a:t>
            </a:r>
            <a:r>
              <a:rPr sz="2071" spc="-9" dirty="0">
                <a:latin typeface="Arial"/>
                <a:cs typeface="Arial"/>
              </a:rPr>
              <a:t>podría ser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razón de alarma, si la generación de gas resulta grande en un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período corto de tiempo. En algunos casos, transformadores </a:t>
            </a:r>
            <a:r>
              <a:rPr sz="2071" spc="-17" dirty="0">
                <a:latin typeface="Arial"/>
                <a:cs typeface="Arial"/>
              </a:rPr>
              <a:t>con </a:t>
            </a:r>
            <a:r>
              <a:rPr sz="2071" spc="-9" dirty="0">
                <a:latin typeface="Arial"/>
                <a:cs typeface="Arial"/>
              </a:rPr>
              <a:t> altas corrientes pueden causar arcos en los componentes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acero,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análisis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total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gases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requiere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realizar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cualquier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trabajo.</a:t>
            </a:r>
            <a:endParaRPr sz="2071">
              <a:latin typeface="Arial"/>
              <a:cs typeface="Arial"/>
            </a:endParaRPr>
          </a:p>
          <a:p>
            <a:pPr marL="65742" algn="just">
              <a:spcBef>
                <a:spcPts val="878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Metano</a:t>
            </a:r>
            <a:r>
              <a:rPr sz="2071" b="1" spc="-6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(CH</a:t>
            </a:r>
            <a:r>
              <a:rPr sz="2071" b="1" spc="-12" baseline="-10416" dirty="0">
                <a:solidFill>
                  <a:srgbClr val="000065"/>
                </a:solidFill>
                <a:latin typeface="Arial"/>
                <a:cs typeface="Arial"/>
              </a:rPr>
              <a:t>4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)</a:t>
            </a:r>
            <a:endParaRPr sz="2071">
              <a:latin typeface="Arial"/>
              <a:cs typeface="Arial"/>
            </a:endParaRPr>
          </a:p>
          <a:p>
            <a:pPr marL="65742" marR="52593" algn="just">
              <a:lnSpc>
                <a:spcPts val="2381"/>
              </a:lnSpc>
              <a:spcBef>
                <a:spcPts val="1087"/>
              </a:spcBef>
            </a:pPr>
            <a:r>
              <a:rPr sz="2071" spc="-9" dirty="0">
                <a:latin typeface="Arial"/>
                <a:cs typeface="Arial"/>
              </a:rPr>
              <a:t>Este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debido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descargas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parciales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descomposición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térmica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común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en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6376892"/>
            <a:ext cx="7868123" cy="52593"/>
            <a:chOff x="2514599" y="5810249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810249"/>
              <a:ext cx="4559806" cy="304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582548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456376" y="10219246"/>
            <a:ext cx="7655560" cy="1448983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13148">
              <a:lnSpc>
                <a:spcPts val="2381"/>
              </a:lnSpc>
              <a:spcBef>
                <a:spcPts val="336"/>
              </a:spcBef>
              <a:tabLst>
                <a:tab pos="2220969" algn="l"/>
                <a:tab pos="2930977" algn="l"/>
                <a:tab pos="4370717" algn="l"/>
                <a:tab pos="5285621" algn="l"/>
                <a:tab pos="5951802" algn="l"/>
                <a:tab pos="7351001" algn="l"/>
              </a:tabLst>
            </a:pPr>
            <a:r>
              <a:rPr sz="2071" spc="-17" dirty="0">
                <a:latin typeface="Arial"/>
                <a:cs typeface="Arial"/>
              </a:rPr>
              <a:t>transformadore</a:t>
            </a:r>
            <a:r>
              <a:rPr sz="2071" spc="-9" dirty="0">
                <a:latin typeface="Arial"/>
                <a:cs typeface="Arial"/>
              </a:rPr>
              <a:t>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co</a:t>
            </a:r>
            <a:r>
              <a:rPr sz="2071" spc="-9" dirty="0">
                <a:latin typeface="Arial"/>
                <a:cs typeface="Arial"/>
              </a:rPr>
              <a:t>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corriente</a:t>
            </a:r>
            <a:r>
              <a:rPr sz="2071" spc="-9" dirty="0">
                <a:latin typeface="Arial"/>
                <a:cs typeface="Arial"/>
              </a:rPr>
              <a:t>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altas</a:t>
            </a:r>
            <a:r>
              <a:rPr sz="2071" dirty="0">
                <a:latin typeface="Arial"/>
                <a:cs typeface="Arial"/>
              </a:rPr>
              <a:t>.	</a:t>
            </a:r>
            <a:r>
              <a:rPr sz="2071" spc="-17" dirty="0">
                <a:latin typeface="Arial"/>
                <a:cs typeface="Arial"/>
              </a:rPr>
              <a:t>Si</a:t>
            </a:r>
            <a:r>
              <a:rPr sz="2071" spc="-9" dirty="0">
                <a:latin typeface="Arial"/>
                <a:cs typeface="Arial"/>
              </a:rPr>
              <a:t>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m</a:t>
            </a:r>
            <a:r>
              <a:rPr sz="2071" spc="-17" dirty="0">
                <a:latin typeface="Arial"/>
                <a:cs typeface="Arial"/>
              </a:rPr>
              <a:t>bargo</a:t>
            </a:r>
            <a:r>
              <a:rPr sz="2071" dirty="0">
                <a:latin typeface="Arial"/>
                <a:cs typeface="Arial"/>
              </a:rPr>
              <a:t>,	</a:t>
            </a:r>
            <a:r>
              <a:rPr sz="2071" spc="-17" dirty="0">
                <a:latin typeface="Arial"/>
                <a:cs typeface="Arial"/>
              </a:rPr>
              <a:t>es  </a:t>
            </a:r>
            <a:r>
              <a:rPr sz="2071" spc="-9" dirty="0">
                <a:latin typeface="Arial"/>
                <a:cs typeface="Arial"/>
              </a:rPr>
              <a:t>importante determinar el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producción.</a:t>
            </a:r>
            <a:endParaRPr sz="2071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43">
              <a:latin typeface="Arial"/>
              <a:cs typeface="Arial"/>
            </a:endParaRPr>
          </a:p>
          <a:p>
            <a:pPr marR="8766" algn="r">
              <a:spcBef>
                <a:spcPts val="1432"/>
              </a:spcBef>
            </a:pPr>
            <a:r>
              <a:rPr sz="1726" i="1" dirty="0">
                <a:latin typeface="Arial"/>
                <a:cs typeface="Arial"/>
              </a:rPr>
              <a:t>Sigue…</a:t>
            </a:r>
            <a:endParaRPr sz="1726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338917" y="11228591"/>
            <a:ext cx="7868123" cy="52593"/>
            <a:chOff x="2514599" y="8622029"/>
            <a:chExt cx="4559935" cy="30480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8622029"/>
              <a:ext cx="4559806" cy="3047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062215" y="863726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67</a:t>
            </a:fld>
            <a:r>
              <a:rPr spc="-17" dirty="0"/>
              <a:t>-99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425413"/>
            <a:ext cx="10080314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Análisis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Gases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Disueltos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Aceite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910738"/>
            <a:ext cx="2089474" cy="901073"/>
          </a:xfrm>
          <a:prstGeom prst="rect">
            <a:avLst/>
          </a:prstGeom>
        </p:spPr>
        <p:txBody>
          <a:bodyPr vert="horz" wrap="square" lIns="0" tIns="33966" rIns="0" bIns="0" rtlCol="0">
            <a:spAutoFit/>
          </a:bodyPr>
          <a:lstStyle/>
          <a:p>
            <a:pPr marL="21914" marR="8766">
              <a:lnSpc>
                <a:spcPct val="96000"/>
              </a:lnSpc>
              <a:spcBef>
                <a:spcPts val="267"/>
              </a:spcBef>
            </a:pP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Gase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s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Disueltos  Típicos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2549" y="-896269"/>
            <a:ext cx="7743215" cy="10246017"/>
          </a:xfrm>
          <a:prstGeom prst="rect">
            <a:avLst/>
          </a:prstGeom>
        </p:spPr>
        <p:txBody>
          <a:bodyPr vert="horz" wrap="square" lIns="0" tIns="138056" rIns="0" bIns="0" rtlCol="0">
            <a:spAutoFit/>
          </a:bodyPr>
          <a:lstStyle/>
          <a:p>
            <a:pPr marL="65742" algn="just">
              <a:spcBef>
                <a:spcPts val="1087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Etano</a:t>
            </a:r>
            <a:r>
              <a:rPr sz="2071" b="1" spc="-6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(C</a:t>
            </a:r>
            <a:r>
              <a:rPr sz="2071" b="1" spc="-12" baseline="-10416" dirty="0">
                <a:solidFill>
                  <a:srgbClr val="000065"/>
                </a:solidFill>
                <a:latin typeface="Arial"/>
                <a:cs typeface="Arial"/>
              </a:rPr>
              <a:t>2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H</a:t>
            </a:r>
            <a:r>
              <a:rPr sz="2071" b="1" spc="-12" baseline="-10416" dirty="0">
                <a:solidFill>
                  <a:srgbClr val="000065"/>
                </a:solidFill>
                <a:latin typeface="Arial"/>
                <a:cs typeface="Arial"/>
              </a:rPr>
              <a:t>6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)</a:t>
            </a:r>
            <a:endParaRPr sz="2071">
              <a:latin typeface="Arial"/>
              <a:cs typeface="Arial"/>
            </a:endParaRPr>
          </a:p>
          <a:p>
            <a:pPr marL="65742" marR="53689" algn="just">
              <a:lnSpc>
                <a:spcPts val="2381"/>
              </a:lnSpc>
              <a:spcBef>
                <a:spcPts val="1087"/>
              </a:spcBef>
            </a:pPr>
            <a:r>
              <a:rPr sz="2071" spc="-9" dirty="0">
                <a:latin typeface="Arial"/>
                <a:cs typeface="Arial"/>
              </a:rPr>
              <a:t>Este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gas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normalmente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descomposición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térmica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aceite.</a:t>
            </a:r>
            <a:endParaRPr sz="2071">
              <a:latin typeface="Arial"/>
              <a:cs typeface="Arial"/>
            </a:endParaRPr>
          </a:p>
          <a:p>
            <a:pPr marL="65742" algn="just">
              <a:spcBef>
                <a:spcPts val="878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Etileno</a:t>
            </a:r>
            <a:r>
              <a:rPr sz="2071" b="1" spc="-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(C</a:t>
            </a:r>
            <a:r>
              <a:rPr sz="2071" b="1" spc="-12" baseline="-10416" dirty="0">
                <a:solidFill>
                  <a:srgbClr val="000065"/>
                </a:solidFill>
                <a:latin typeface="Arial"/>
                <a:cs typeface="Arial"/>
              </a:rPr>
              <a:t>2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H</a:t>
            </a:r>
            <a:r>
              <a:rPr sz="2071" b="1" spc="-12" baseline="-10416" dirty="0">
                <a:solidFill>
                  <a:srgbClr val="000065"/>
                </a:solidFill>
                <a:latin typeface="Arial"/>
                <a:cs typeface="Arial"/>
              </a:rPr>
              <a:t>4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)</a:t>
            </a:r>
            <a:endParaRPr sz="2071">
              <a:latin typeface="Arial"/>
              <a:cs typeface="Arial"/>
            </a:endParaRPr>
          </a:p>
          <a:p>
            <a:pPr marL="65742" marR="53689" algn="just">
              <a:lnSpc>
                <a:spcPts val="2381"/>
              </a:lnSpc>
              <a:spcBef>
                <a:spcPts val="1087"/>
              </a:spcBef>
            </a:pPr>
            <a:r>
              <a:rPr sz="2071" spc="-9" dirty="0">
                <a:latin typeface="Arial"/>
                <a:cs typeface="Arial"/>
              </a:rPr>
              <a:t>Este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gas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normalmente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descomposición</a:t>
            </a:r>
            <a:r>
              <a:rPr sz="2071" spc="42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térmica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aislamiento.</a:t>
            </a:r>
            <a:endParaRPr sz="2071">
              <a:latin typeface="Arial"/>
              <a:cs typeface="Arial"/>
            </a:endParaRPr>
          </a:p>
          <a:p>
            <a:pPr marL="65742" algn="just">
              <a:spcBef>
                <a:spcPts val="878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Hidrógeno</a:t>
            </a:r>
            <a:r>
              <a:rPr sz="2071" b="1" spc="-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(H</a:t>
            </a:r>
            <a:r>
              <a:rPr sz="2071" b="1" spc="-12" baseline="-10416" dirty="0">
                <a:solidFill>
                  <a:srgbClr val="000065"/>
                </a:solidFill>
                <a:latin typeface="Arial"/>
                <a:cs typeface="Arial"/>
              </a:rPr>
              <a:t>2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)</a:t>
            </a:r>
            <a:endParaRPr sz="2071">
              <a:latin typeface="Arial"/>
              <a:cs typeface="Arial"/>
            </a:endParaRPr>
          </a:p>
          <a:p>
            <a:pPr marL="65742" marR="52593" algn="just">
              <a:lnSpc>
                <a:spcPts val="2381"/>
              </a:lnSpc>
              <a:spcBef>
                <a:spcPts val="1087"/>
              </a:spcBef>
            </a:pPr>
            <a:r>
              <a:rPr sz="2071" dirty="0">
                <a:latin typeface="Arial"/>
                <a:cs typeface="Arial"/>
              </a:rPr>
              <a:t>Este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cualquier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incipiente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falla,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con </a:t>
            </a:r>
            <a:r>
              <a:rPr sz="2071" spc="-9" dirty="0">
                <a:latin typeface="Arial"/>
                <a:cs typeface="Arial"/>
              </a:rPr>
              <a:t> descargas de baja o alta energía con electrólisis de agua. </a:t>
            </a:r>
            <a:r>
              <a:rPr sz="2071" spc="-17" dirty="0">
                <a:latin typeface="Arial"/>
                <a:cs typeface="Arial"/>
              </a:rPr>
              <a:t>En </a:t>
            </a:r>
            <a:r>
              <a:rPr sz="2071" spc="-9" dirty="0">
                <a:latin typeface="Arial"/>
                <a:cs typeface="Arial"/>
              </a:rPr>
              <a:t> descargas de alta energía, los principales gases son acetileno 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hidrógeno, normalmente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relación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1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2.</a:t>
            </a:r>
            <a:endParaRPr sz="2071">
              <a:latin typeface="Arial"/>
              <a:cs typeface="Arial"/>
            </a:endParaRPr>
          </a:p>
          <a:p>
            <a:pPr marL="65742" algn="just">
              <a:spcBef>
                <a:spcPts val="878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Monóxido</a:t>
            </a:r>
            <a:r>
              <a:rPr sz="2071" b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carbono</a:t>
            </a:r>
            <a:r>
              <a:rPr sz="2071" b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(CO)</a:t>
            </a:r>
            <a:endParaRPr sz="2071">
              <a:latin typeface="Arial"/>
              <a:cs typeface="Arial"/>
            </a:endParaRPr>
          </a:p>
          <a:p>
            <a:pPr marL="65742" marR="56976" algn="just">
              <a:lnSpc>
                <a:spcPts val="2381"/>
              </a:lnSpc>
              <a:spcBef>
                <a:spcPts val="1087"/>
              </a:spcBef>
            </a:pPr>
            <a:r>
              <a:rPr sz="2071" spc="-9" dirty="0">
                <a:latin typeface="Arial"/>
                <a:cs typeface="Arial"/>
              </a:rPr>
              <a:t>Este gas puede indicar envejecimiento térmico o descargas </a:t>
            </a:r>
            <a:r>
              <a:rPr sz="2071" spc="-17" dirty="0">
                <a:latin typeface="Arial"/>
                <a:cs typeface="Arial"/>
              </a:rPr>
              <a:t>en </a:t>
            </a:r>
            <a:r>
              <a:rPr sz="2071" spc="-9" dirty="0">
                <a:latin typeface="Arial"/>
                <a:cs typeface="Arial"/>
              </a:rPr>
              <a:t> partículas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celulosa.</a:t>
            </a:r>
            <a:endParaRPr sz="2071">
              <a:latin typeface="Arial"/>
              <a:cs typeface="Arial"/>
            </a:endParaRPr>
          </a:p>
          <a:p>
            <a:pPr marL="65742" algn="just">
              <a:spcBef>
                <a:spcPts val="878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Dióxido</a:t>
            </a:r>
            <a:r>
              <a:rPr sz="2071" b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carbono</a:t>
            </a:r>
            <a:r>
              <a:rPr sz="2071" b="1" spc="-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(CO</a:t>
            </a:r>
            <a:r>
              <a:rPr sz="2071" b="1" spc="-12" baseline="-10416" dirty="0">
                <a:solidFill>
                  <a:srgbClr val="000065"/>
                </a:solidFill>
                <a:latin typeface="Arial"/>
                <a:cs typeface="Arial"/>
              </a:rPr>
              <a:t>2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)</a:t>
            </a:r>
            <a:endParaRPr sz="2071">
              <a:latin typeface="Arial"/>
              <a:cs typeface="Arial"/>
            </a:endParaRPr>
          </a:p>
          <a:p>
            <a:pPr marL="65742" marR="52593" algn="just">
              <a:lnSpc>
                <a:spcPts val="2381"/>
              </a:lnSpc>
              <a:spcBef>
                <a:spcPts val="1087"/>
              </a:spcBef>
            </a:pPr>
            <a:r>
              <a:rPr sz="2071" spc="-9" dirty="0">
                <a:latin typeface="Arial"/>
                <a:cs typeface="Arial"/>
              </a:rPr>
              <a:t>El dióxido de carbono se genera por envejecimiento térmico 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descargas en partículas del material aislante. Si la relación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</a:t>
            </a:r>
            <a:r>
              <a:rPr sz="2071" spc="-12" baseline="-10416" dirty="0">
                <a:latin typeface="Arial"/>
                <a:cs typeface="Arial"/>
              </a:rPr>
              <a:t>2</a:t>
            </a:r>
            <a:r>
              <a:rPr sz="2071" baseline="-104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mayor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11,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algún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sobrecalentamiento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está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afectando 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celulosa.</a:t>
            </a:r>
            <a:endParaRPr sz="2071">
              <a:latin typeface="Arial"/>
              <a:cs typeface="Arial"/>
            </a:endParaRPr>
          </a:p>
          <a:p>
            <a:pPr marL="65742" algn="just">
              <a:spcBef>
                <a:spcPts val="878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Totalidad</a:t>
            </a:r>
            <a:r>
              <a:rPr sz="2071" b="1" spc="-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gases</a:t>
            </a:r>
            <a:r>
              <a:rPr sz="2071" b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combustibles</a:t>
            </a:r>
            <a:endParaRPr sz="2071">
              <a:latin typeface="Arial"/>
              <a:cs typeface="Arial"/>
            </a:endParaRPr>
          </a:p>
          <a:p>
            <a:pPr marL="65742" marR="52593" algn="just">
              <a:lnSpc>
                <a:spcPts val="2381"/>
              </a:lnSpc>
              <a:spcBef>
                <a:spcPts val="1087"/>
              </a:spcBef>
            </a:pPr>
            <a:r>
              <a:rPr sz="2071" spc="-9" dirty="0">
                <a:latin typeface="Arial"/>
                <a:cs typeface="Arial"/>
              </a:rPr>
              <a:t>La totalidad de gases combustibles se </a:t>
            </a:r>
            <a:r>
              <a:rPr sz="2071" dirty="0">
                <a:latin typeface="Arial"/>
                <a:cs typeface="Arial"/>
              </a:rPr>
              <a:t>indica </a:t>
            </a:r>
            <a:r>
              <a:rPr sz="2071" spc="-9" dirty="0">
                <a:latin typeface="Arial"/>
                <a:cs typeface="Arial"/>
              </a:rPr>
              <a:t>como </a:t>
            </a:r>
            <a:r>
              <a:rPr sz="2071" dirty="0">
                <a:latin typeface="Arial"/>
                <a:cs typeface="Arial"/>
              </a:rPr>
              <a:t>porcentaje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totalidad de gases (sin incluir a CO</a:t>
            </a:r>
            <a:r>
              <a:rPr sz="2071" spc="-12" baseline="-10416" dirty="0">
                <a:latin typeface="Arial"/>
                <a:cs typeface="Arial"/>
              </a:rPr>
              <a:t>2</a:t>
            </a:r>
            <a:r>
              <a:rPr sz="2071" baseline="-104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 no ser </a:t>
            </a:r>
            <a:r>
              <a:rPr sz="2071" spc="-17" dirty="0">
                <a:latin typeface="Arial"/>
                <a:cs typeface="Arial"/>
              </a:rPr>
              <a:t>combustible). </a:t>
            </a:r>
            <a:r>
              <a:rPr sz="2071" spc="-9" dirty="0">
                <a:latin typeface="Arial"/>
                <a:cs typeface="Arial"/>
              </a:rPr>
              <a:t> Niveles aceptables varían con el tipo de transformador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su ciclo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trabajo.</a:t>
            </a:r>
            <a:r>
              <a:rPr sz="2071" dirty="0">
                <a:latin typeface="Arial"/>
                <a:cs typeface="Arial"/>
              </a:rPr>
              <a:t> Por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tanto,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tendencias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dirty="0">
                <a:latin typeface="Arial"/>
                <a:cs typeface="Arial"/>
              </a:rPr>
              <a:t> importantes,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necesarios datos históricos para determinar acciones a seguir.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Niveles que exceden 5 % requieren incrementar la frecuencia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extracción de </a:t>
            </a:r>
            <a:r>
              <a:rPr sz="2071" dirty="0">
                <a:latin typeface="Arial"/>
                <a:cs typeface="Arial"/>
              </a:rPr>
              <a:t>muestras. </a:t>
            </a:r>
            <a:r>
              <a:rPr sz="2071" spc="-9" dirty="0">
                <a:latin typeface="Arial"/>
                <a:cs typeface="Arial"/>
              </a:rPr>
              <a:t>Se aconseja en </a:t>
            </a:r>
            <a:r>
              <a:rPr sz="2071" dirty="0">
                <a:latin typeface="Arial"/>
                <a:cs typeface="Arial"/>
              </a:rPr>
              <a:t>este </a:t>
            </a:r>
            <a:r>
              <a:rPr sz="2071" spc="-9" dirty="0">
                <a:latin typeface="Arial"/>
                <a:cs typeface="Arial"/>
              </a:rPr>
              <a:t>caso </a:t>
            </a:r>
            <a:r>
              <a:rPr sz="2071" dirty="0">
                <a:latin typeface="Arial"/>
                <a:cs typeface="Arial"/>
              </a:rPr>
              <a:t>consultar </a:t>
            </a:r>
            <a:r>
              <a:rPr sz="2071" spc="-9" dirty="0">
                <a:latin typeface="Arial"/>
                <a:cs typeface="Arial"/>
              </a:rPr>
              <a:t>al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fabricante 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interpretación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algún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dato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cuestionable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1286881" y="9663074"/>
            <a:ext cx="825052" cy="28771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1726" i="1" dirty="0">
                <a:latin typeface="Arial"/>
                <a:cs typeface="Arial"/>
              </a:rPr>
              <a:t>Sigue…</a:t>
            </a:r>
            <a:endParaRPr sz="1726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338917" y="9536413"/>
            <a:ext cx="7868123" cy="52593"/>
            <a:chOff x="2514599" y="7641335"/>
            <a:chExt cx="4559935" cy="3048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7641335"/>
              <a:ext cx="4559806" cy="3047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062215" y="7656574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68</a:t>
            </a:fld>
            <a:r>
              <a:rPr spc="-17" dirty="0"/>
              <a:t>-99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57478" y="1494954"/>
            <a:ext cx="9786670" cy="7595297"/>
            <a:chOff x="1366266" y="2980944"/>
            <a:chExt cx="5671820" cy="44018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3124" y="4424172"/>
              <a:ext cx="1845564" cy="7924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30724" y="2980944"/>
              <a:ext cx="73151" cy="335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0430" y="3030728"/>
              <a:ext cx="2698242" cy="22225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3124" y="4424172"/>
              <a:ext cx="1845564" cy="7924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3124" y="4424172"/>
              <a:ext cx="1845564" cy="7924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30724" y="2980944"/>
              <a:ext cx="73151" cy="3352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0430" y="3030728"/>
              <a:ext cx="2698242" cy="2222500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27" name="object 27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29" name="object 29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30" name="object 30"/>
          <p:cNvSpPr txBox="1"/>
          <p:nvPr/>
        </p:nvSpPr>
        <p:spPr>
          <a:xfrm>
            <a:off x="1842506" y="-2400430"/>
            <a:ext cx="10080314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Análisis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Gases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Disueltos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Aceite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42507" y="-754270"/>
            <a:ext cx="2177129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Métodos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Interpretación</a:t>
            </a:r>
            <a:r>
              <a:rPr sz="2071" b="1" spc="-6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Resultados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390635" y="-755584"/>
            <a:ext cx="7743215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1182252" algn="l"/>
                <a:tab pos="2781963" algn="l"/>
                <a:tab pos="4090220" algn="l"/>
                <a:tab pos="5704175" algn="l"/>
                <a:tab pos="6530327" algn="l"/>
                <a:tab pos="7515355" algn="l"/>
              </a:tabLst>
            </a:pPr>
            <a:r>
              <a:rPr sz="2071" spc="-9" dirty="0">
                <a:latin typeface="Arial"/>
                <a:cs typeface="Arial"/>
              </a:rPr>
              <a:t>Existen	numerosos	métodos	disponibles	para	asistir	la</a:t>
            </a:r>
            <a:endParaRPr sz="2071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90635" y="-453175"/>
            <a:ext cx="774102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interpretación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datos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gases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disueltos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aceite.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Generalmente,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16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utilizan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relaciones</a:t>
            </a:r>
            <a:r>
              <a:rPr sz="2071" spc="17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6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16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diferentes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gases,</a:t>
            </a:r>
            <a:endParaRPr sz="2071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390635" y="14900"/>
            <a:ext cx="7743215" cy="4153827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21914">
              <a:spcBef>
                <a:spcPts val="1251"/>
              </a:spcBef>
            </a:pPr>
            <a:r>
              <a:rPr sz="2071" spc="-9" dirty="0">
                <a:latin typeface="Arial"/>
                <a:cs typeface="Arial"/>
              </a:rPr>
              <a:t>algunos de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métodos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utilizados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 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ejemplo: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0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relaciones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rogers.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Duval</a:t>
            </a:r>
            <a:r>
              <a:rPr sz="2071" spc="-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triangle.</a:t>
            </a:r>
            <a:endParaRPr sz="2071">
              <a:latin typeface="Arial"/>
              <a:cs typeface="Arial"/>
            </a:endParaRPr>
          </a:p>
          <a:p>
            <a:pPr marL="669468" indent="-467861">
              <a:spcBef>
                <a:spcPts val="1078"/>
              </a:spcBef>
              <a:buFont typeface="Sylfaen"/>
              <a:buChar char="-"/>
              <a:tabLst>
                <a:tab pos="669468" algn="l"/>
                <a:tab pos="670564" algn="l"/>
              </a:tabLst>
            </a:pPr>
            <a:r>
              <a:rPr sz="2071" spc="-9" dirty="0">
                <a:latin typeface="Arial"/>
                <a:cs typeface="Arial"/>
              </a:rPr>
              <a:t>Domenburg.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96"/>
              </a:spcBef>
            </a:pPr>
            <a:r>
              <a:rPr sz="2071" spc="-9" dirty="0">
                <a:latin typeface="Arial"/>
                <a:cs typeface="Arial"/>
              </a:rPr>
              <a:t>Estos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métodos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alguna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indicación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posibles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áreas </a:t>
            </a:r>
            <a:r>
              <a:rPr sz="2071" spc="-9" dirty="0">
                <a:latin typeface="Arial"/>
                <a:cs typeface="Arial"/>
              </a:rPr>
              <a:t> involucradas.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laboratorios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utilizan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métodos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interpretación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ensayo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dan</a:t>
            </a:r>
            <a:r>
              <a:rPr sz="2071" dirty="0">
                <a:latin typeface="Arial"/>
                <a:cs typeface="Arial"/>
              </a:rPr>
              <a:t> sus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recomendaciones.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requieren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generalmente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datos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históricos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dar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más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precisa visión de los gases generados,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su acumulación </a:t>
            </a:r>
            <a:r>
              <a:rPr sz="2071" spc="-17" dirty="0">
                <a:latin typeface="Arial"/>
                <a:cs typeface="Arial"/>
              </a:rPr>
              <a:t>durante </a:t>
            </a:r>
            <a:r>
              <a:rPr sz="2071" spc="-9" dirty="0">
                <a:latin typeface="Arial"/>
                <a:cs typeface="Arial"/>
              </a:rPr>
              <a:t> algunos ciclos tiene una significativa influencia en los análisis. </a:t>
            </a:r>
            <a:r>
              <a:rPr sz="2071" spc="-17" dirty="0">
                <a:latin typeface="Arial"/>
                <a:cs typeface="Arial"/>
              </a:rPr>
              <a:t>Se </a:t>
            </a:r>
            <a:r>
              <a:rPr sz="2071" spc="-9" dirty="0">
                <a:latin typeface="Arial"/>
                <a:cs typeface="Arial"/>
              </a:rPr>
              <a:t> requiere repetir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análisis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completo.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273176" y="-876989"/>
            <a:ext cx="7973309" cy="52593"/>
            <a:chOff x="2476499" y="1606295"/>
            <a:chExt cx="4620895" cy="30480"/>
          </a:xfrm>
        </p:grpSpPr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76499" y="1606295"/>
              <a:ext cx="4620766" cy="3047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085075" y="162153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842506" y="4585227"/>
            <a:ext cx="1812265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Relacione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s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 Rogers</a:t>
            </a:r>
            <a:endParaRPr sz="2071">
              <a:latin typeface="Arial"/>
              <a:cs typeface="Arial"/>
            </a:endParaRPr>
          </a:p>
        </p:txBody>
      </p:sp>
      <p:graphicFrame>
        <p:nvGraphicFramePr>
          <p:cNvPr id="39" name="object 39"/>
          <p:cNvGraphicFramePr>
            <a:graphicFrameLocks noGrp="1"/>
          </p:cNvGraphicFramePr>
          <p:nvPr/>
        </p:nvGraphicFramePr>
        <p:xfrm>
          <a:off x="4747828" y="4658420"/>
          <a:ext cx="7024445" cy="70375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4541"/>
                <a:gridCol w="616871"/>
                <a:gridCol w="703431"/>
                <a:gridCol w="662890"/>
                <a:gridCol w="1420009"/>
                <a:gridCol w="1484655"/>
                <a:gridCol w="1490133"/>
              </a:tblGrid>
              <a:tr h="358289">
                <a:tc gridSpan="3"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Relación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gases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2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2956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Tipo</a:t>
                      </a:r>
                      <a:r>
                        <a:rPr sz="13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gas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2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13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Rango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2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79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Código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2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2366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0162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(A)</a:t>
                      </a:r>
                      <a:r>
                        <a:rPr sz="1300" spc="3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1300" spc="-7" baseline="-11111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/H</a:t>
                      </a:r>
                      <a:r>
                        <a:rPr sz="1300" spc="-7" baseline="-11111" dirty="0">
                          <a:latin typeface="Arial"/>
                          <a:cs typeface="Arial"/>
                        </a:rPr>
                        <a:t>2</a:t>
                      </a:r>
                      <a:endParaRPr sz="1300" baseline="-11111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1018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Metano/hidrógeno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2580">
                        <a:lnSpc>
                          <a:spcPts val="880"/>
                        </a:lnSpc>
                        <a:spcBef>
                          <a:spcPts val="330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&lt;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0.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324485" marR="276860" indent="-40005">
                        <a:lnSpc>
                          <a:spcPts val="860"/>
                        </a:lnSpc>
                        <a:spcBef>
                          <a:spcPts val="40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0.1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1 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3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3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375285">
                        <a:lnSpc>
                          <a:spcPts val="840"/>
                        </a:lnSpc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&gt;3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2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330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5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2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6747">
                <a:tc gridSpan="3">
                  <a:txBody>
                    <a:bodyPr/>
                    <a:lstStyle/>
                    <a:p>
                      <a:pPr marL="275590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(B)</a:t>
                      </a:r>
                      <a:r>
                        <a:rPr sz="13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300" spc="-7" baseline="-1111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300" spc="-7" baseline="-11111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/CH</a:t>
                      </a:r>
                      <a:r>
                        <a:rPr sz="1300" spc="-7" baseline="-11111" dirty="0">
                          <a:latin typeface="Arial"/>
                          <a:cs typeface="Arial"/>
                        </a:rPr>
                        <a:t>4</a:t>
                      </a:r>
                      <a:endParaRPr sz="1300" baseline="-11111">
                        <a:latin typeface="Arial"/>
                        <a:cs typeface="Arial"/>
                      </a:endParaRPr>
                    </a:p>
                  </a:txBody>
                  <a:tcPr marL="0" marR="0" marT="166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97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Etano/metano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19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330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&lt;1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&gt;1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2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330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2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411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5590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(C)</a:t>
                      </a:r>
                      <a:r>
                        <a:rPr sz="13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300" spc="-7" baseline="-1111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300" spc="-7" baseline="-11111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/C</a:t>
                      </a:r>
                      <a:r>
                        <a:rPr sz="1300" spc="-7" baseline="-1111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300" spc="-7" baseline="-11111" dirty="0">
                          <a:latin typeface="Arial"/>
                          <a:cs typeface="Arial"/>
                        </a:rPr>
                        <a:t>6</a:t>
                      </a:r>
                      <a:endParaRPr sz="1300" baseline="-11111">
                        <a:latin typeface="Arial"/>
                        <a:cs typeface="Arial"/>
                      </a:endParaRPr>
                    </a:p>
                  </a:txBody>
                  <a:tcPr marL="0" marR="0" marT="8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3155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Etileno/etano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8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330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&lt;1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3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3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&gt;3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2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330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2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6747">
                <a:tc gridSpan="3">
                  <a:txBody>
                    <a:bodyPr/>
                    <a:lstStyle/>
                    <a:p>
                      <a:pPr marL="255904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(D)</a:t>
                      </a:r>
                      <a:r>
                        <a:rPr sz="13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300" spc="-7" baseline="-1111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300" spc="-7" baseline="-1111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/C</a:t>
                      </a:r>
                      <a:r>
                        <a:rPr sz="1300" spc="-7" baseline="-1111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300" spc="-7" baseline="-11111" dirty="0">
                          <a:latin typeface="Arial"/>
                          <a:cs typeface="Arial"/>
                        </a:rPr>
                        <a:t>4</a:t>
                      </a:r>
                      <a:endParaRPr sz="1300" baseline="-11111">
                        <a:latin typeface="Arial"/>
                        <a:cs typeface="Arial"/>
                      </a:endParaRPr>
                    </a:p>
                  </a:txBody>
                  <a:tcPr marL="0" marR="0" marT="1665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444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Acetileno/etileno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19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2580">
                        <a:lnSpc>
                          <a:spcPts val="880"/>
                        </a:lnSpc>
                        <a:spcBef>
                          <a:spcPts val="33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&lt;</a:t>
                      </a:r>
                      <a:r>
                        <a:rPr sz="13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0.1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284480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0.1</a:t>
                      </a:r>
                      <a:r>
                        <a:rPr sz="13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3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33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341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7194"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300" b="1" spc="-10" dirty="0">
                          <a:latin typeface="Arial"/>
                          <a:cs typeface="Arial"/>
                        </a:rPr>
                        <a:t>(A)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012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(B)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012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(C)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012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(D)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012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132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Características de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falla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generalizada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012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622339">
                <a:tc>
                  <a:txBody>
                    <a:bodyPr/>
                    <a:lstStyle/>
                    <a:p>
                      <a:pPr marL="3175" algn="ctr">
                        <a:lnSpc>
                          <a:spcPts val="880"/>
                        </a:lnSpc>
                        <a:spcBef>
                          <a:spcPts val="330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3175"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5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5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3175"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3175" algn="ctr">
                        <a:lnSpc>
                          <a:spcPts val="86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4445" algn="ctr">
                        <a:lnSpc>
                          <a:spcPts val="86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&gt; 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3175"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&gt;0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2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330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2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880"/>
                        </a:lnSpc>
                        <a:spcBef>
                          <a:spcPts val="330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17145"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17145"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2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17145" algn="ctr">
                        <a:lnSpc>
                          <a:spcPts val="86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17145" algn="ctr">
                        <a:lnSpc>
                          <a:spcPts val="86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17145"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2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880"/>
                        </a:lnSpc>
                        <a:spcBef>
                          <a:spcPts val="330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17145"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16510" algn="ctr">
                        <a:lnSpc>
                          <a:spcPts val="880"/>
                        </a:lnSpc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&gt;0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&gt;0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17145" algn="ctr">
                        <a:lnSpc>
                          <a:spcPts val="86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17145" algn="ctr">
                        <a:lnSpc>
                          <a:spcPts val="86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17145" algn="ctr">
                        <a:lnSpc>
                          <a:spcPts val="88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2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8260">
                        <a:lnSpc>
                          <a:spcPts val="880"/>
                        </a:lnSpc>
                        <a:spcBef>
                          <a:spcPts val="330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Ninguna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falla;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deterioro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normal.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48260" marR="40640">
                        <a:lnSpc>
                          <a:spcPts val="860"/>
                        </a:lnSpc>
                        <a:spcBef>
                          <a:spcPts val="40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Descargas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parciales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baja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densidad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energía;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posible </a:t>
                      </a:r>
                      <a:r>
                        <a:rPr sz="1300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fisura; controlar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niveles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CO.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48260" marR="66675">
                        <a:lnSpc>
                          <a:spcPts val="860"/>
                        </a:lnSpc>
                        <a:spcBef>
                          <a:spcPts val="10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Descargas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parciales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alta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densidad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energía;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posible </a:t>
                      </a:r>
                      <a:r>
                        <a:rPr sz="1300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fisura; controlar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niveles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CO.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48260" marR="305435" algn="just">
                        <a:lnSpc>
                          <a:spcPts val="860"/>
                        </a:lnSpc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Descargas de baja energía; contorneo sin potencia. </a:t>
                      </a:r>
                      <a:r>
                        <a:rPr sz="1300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Descargas de baja energía; chisporroteo continuo a </a:t>
                      </a:r>
                      <a:r>
                        <a:rPr sz="1300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potencial flotante.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48260" marR="51435">
                        <a:lnSpc>
                          <a:spcPts val="860"/>
                        </a:lnSpc>
                        <a:spcBef>
                          <a:spcPts val="10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Descargas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alta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energía;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arco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potencia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través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del </a:t>
                      </a:r>
                      <a:r>
                        <a:rPr sz="1300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aislamiento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conductor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calentamiento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localizado.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Sobrecalentamiento de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aislación del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conductor.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48260" marR="178435">
                        <a:lnSpc>
                          <a:spcPts val="860"/>
                        </a:lnSpc>
                        <a:spcBef>
                          <a:spcPts val="10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Falla térmica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bajo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rango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temperatura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(&lt;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ºC). </a:t>
                      </a:r>
                      <a:r>
                        <a:rPr sz="1300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Falla térmica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rango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temperatura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 100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200 ºC.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48260" marR="85090">
                        <a:lnSpc>
                          <a:spcPts val="860"/>
                        </a:lnSpc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Falla térmica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rango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temperatura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 150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300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ºC; con </a:t>
                      </a:r>
                      <a:r>
                        <a:rPr sz="1300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sobrecalentamiento del conductor.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48260" marR="130810">
                        <a:lnSpc>
                          <a:spcPts val="860"/>
                        </a:lnSpc>
                        <a:spcBef>
                          <a:spcPts val="5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Falla térmica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 alta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temperatura (300 a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700 ºC)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contactos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defectuosos,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núcleo,</a:t>
                      </a:r>
                      <a:r>
                        <a:rPr sz="13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corrientes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circulación </a:t>
                      </a:r>
                      <a:r>
                        <a:rPr sz="1300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tanque, etc.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23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pSp>
        <p:nvGrpSpPr>
          <p:cNvPr id="40" name="object 40"/>
          <p:cNvGrpSpPr/>
          <p:nvPr/>
        </p:nvGrpSpPr>
        <p:grpSpPr>
          <a:xfrm>
            <a:off x="4273176" y="4462509"/>
            <a:ext cx="7973309" cy="52593"/>
            <a:chOff x="2476499" y="4700777"/>
            <a:chExt cx="4620895" cy="30480"/>
          </a:xfrm>
        </p:grpSpPr>
        <p:pic>
          <p:nvPicPr>
            <p:cNvPr id="41" name="object 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76499" y="4700777"/>
              <a:ext cx="4620766" cy="3047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085075" y="471601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1285571" y="12079718"/>
            <a:ext cx="825052" cy="28771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1726" i="1" dirty="0">
                <a:latin typeface="Arial"/>
                <a:cs typeface="Arial"/>
              </a:rPr>
              <a:t>Sigue…</a:t>
            </a:r>
            <a:endParaRPr sz="1726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4273175" y="11954374"/>
            <a:ext cx="7974405" cy="52593"/>
            <a:chOff x="2476499" y="9042653"/>
            <a:chExt cx="4621530" cy="30480"/>
          </a:xfrm>
        </p:grpSpPr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76499" y="9042653"/>
              <a:ext cx="4621528" cy="30479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7082789" y="905789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69</a:t>
            </a:fld>
            <a:r>
              <a:rPr spc="-17" dirty="0"/>
              <a:t>-99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425413"/>
            <a:ext cx="10080314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Análisis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Gases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Disueltos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Aceite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5"/>
            <a:ext cx="1622711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Triangulo de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Duval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39057" y="-741562"/>
            <a:ext cx="4643955" cy="5965353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4273176" y="-901969"/>
            <a:ext cx="7973309" cy="52593"/>
            <a:chOff x="2476499" y="1591818"/>
            <a:chExt cx="4620895" cy="3048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76499" y="1591818"/>
              <a:ext cx="462076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85075" y="160705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5712032"/>
            <a:ext cx="1519715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Método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Domenbu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r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g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687925" y="6052131"/>
            <a:ext cx="5335992" cy="4492314"/>
            <a:chOff x="3296411" y="5622035"/>
            <a:chExt cx="3092450" cy="260350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20439" y="5622035"/>
              <a:ext cx="2656332" cy="24536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96411" y="5846063"/>
              <a:ext cx="3092196" cy="2378963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44089" y="10635606"/>
            <a:ext cx="570632" cy="604819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4273176" y="5589313"/>
            <a:ext cx="7973309" cy="52593"/>
            <a:chOff x="2476499" y="5353811"/>
            <a:chExt cx="4620895" cy="30480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76499" y="5353811"/>
              <a:ext cx="4620766" cy="3047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085075" y="5369051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4273176" y="11603316"/>
            <a:ext cx="7973309" cy="52593"/>
            <a:chOff x="2476499" y="8839199"/>
            <a:chExt cx="4620895" cy="30480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76499" y="8839199"/>
              <a:ext cx="4620766" cy="304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085075" y="8854439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70</a:t>
            </a:fld>
            <a:r>
              <a:rPr spc="-17" dirty="0"/>
              <a:t>-99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1"/>
            <a:ext cx="5595670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Medición</a:t>
            </a:r>
            <a:r>
              <a:rPr sz="345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 Conductancia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1081442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Baterías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01152" y="-780570"/>
            <a:ext cx="7734449" cy="26336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Los sistemas críticos (CC, sistemas de parada segura, </a:t>
            </a:r>
            <a:r>
              <a:rPr sz="2071" spc="-17" dirty="0">
                <a:latin typeface="Arial"/>
                <a:cs typeface="Arial"/>
              </a:rPr>
              <a:t>detección </a:t>
            </a:r>
            <a:r>
              <a:rPr sz="2071" spc="-9" dirty="0">
                <a:latin typeface="Arial"/>
                <a:cs typeface="Arial"/>
              </a:rPr>
              <a:t>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incendios,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comunicaciones,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protecciones,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generadores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emergencia,</a:t>
            </a:r>
            <a:r>
              <a:rPr sz="2071" dirty="0">
                <a:latin typeface="Arial"/>
                <a:cs typeface="Arial"/>
              </a:rPr>
              <a:t> etc.)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están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dotados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energía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respaldo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proveniente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baterías.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batería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está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un </a:t>
            </a:r>
            <a:r>
              <a:rPr sz="2071" spc="-9" dirty="0">
                <a:latin typeface="Arial"/>
                <a:cs typeface="Arial"/>
              </a:rPr>
              <a:t> conjunto de celdas.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Estas pueden ser de nickel-cadmio o </a:t>
            </a:r>
            <a:r>
              <a:rPr sz="2071" dirty="0">
                <a:latin typeface="Arial"/>
                <a:cs typeface="Arial"/>
              </a:rPr>
              <a:t>de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plomo-ácido.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Se ha comprobado que la disminución del valor de conductancia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 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tiempo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 indicativa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pérdida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útil.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5009" y="-901969"/>
            <a:ext cx="7952051" cy="5258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842506" y="2297433"/>
            <a:ext cx="1636955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Grafico de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Capacidad</a:t>
            </a:r>
            <a:r>
              <a:rPr sz="2071" b="1" spc="-12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&amp;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Resistencia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106773" y="2548127"/>
            <a:ext cx="5474049" cy="3310068"/>
            <a:chOff x="2959607" y="3591305"/>
            <a:chExt cx="3172460" cy="1918335"/>
          </a:xfrm>
        </p:grpSpPr>
        <p:sp>
          <p:nvSpPr>
            <p:cNvPr id="13" name="object 13"/>
            <p:cNvSpPr/>
            <p:nvPr/>
          </p:nvSpPr>
          <p:spPr>
            <a:xfrm>
              <a:off x="2959608" y="3591305"/>
              <a:ext cx="3172460" cy="1918335"/>
            </a:xfrm>
            <a:custGeom>
              <a:avLst/>
              <a:gdLst/>
              <a:ahLst/>
              <a:cxnLst/>
              <a:rect l="l" t="t" r="r" b="b"/>
              <a:pathLst>
                <a:path w="3172460" h="1918335">
                  <a:moveTo>
                    <a:pt x="3172206" y="1713738"/>
                  </a:moveTo>
                  <a:lnTo>
                    <a:pt x="3152140" y="1703832"/>
                  </a:lnTo>
                  <a:lnTo>
                    <a:pt x="3110484" y="1683258"/>
                  </a:lnTo>
                  <a:lnTo>
                    <a:pt x="3110484" y="1703832"/>
                  </a:lnTo>
                  <a:lnTo>
                    <a:pt x="131826" y="1703832"/>
                  </a:lnTo>
                  <a:lnTo>
                    <a:pt x="131826" y="60960"/>
                  </a:lnTo>
                  <a:lnTo>
                    <a:pt x="152400" y="60960"/>
                  </a:lnTo>
                  <a:lnTo>
                    <a:pt x="147066" y="50292"/>
                  </a:lnTo>
                  <a:lnTo>
                    <a:pt x="121920" y="0"/>
                  </a:lnTo>
                  <a:lnTo>
                    <a:pt x="91440" y="60960"/>
                  </a:lnTo>
                  <a:lnTo>
                    <a:pt x="112001" y="60960"/>
                  </a:lnTo>
                  <a:lnTo>
                    <a:pt x="112001" y="1703832"/>
                  </a:lnTo>
                  <a:lnTo>
                    <a:pt x="0" y="1703832"/>
                  </a:lnTo>
                  <a:lnTo>
                    <a:pt x="0" y="1724406"/>
                  </a:lnTo>
                  <a:lnTo>
                    <a:pt x="112001" y="1724406"/>
                  </a:lnTo>
                  <a:lnTo>
                    <a:pt x="112001" y="1917954"/>
                  </a:lnTo>
                  <a:lnTo>
                    <a:pt x="131826" y="1917954"/>
                  </a:lnTo>
                  <a:lnTo>
                    <a:pt x="131826" y="1724406"/>
                  </a:lnTo>
                  <a:lnTo>
                    <a:pt x="3110484" y="1724406"/>
                  </a:lnTo>
                  <a:lnTo>
                    <a:pt x="3110484" y="1744218"/>
                  </a:lnTo>
                  <a:lnTo>
                    <a:pt x="3150603" y="1724406"/>
                  </a:lnTo>
                  <a:lnTo>
                    <a:pt x="3172206" y="17137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4" name="object 14"/>
            <p:cNvSpPr/>
            <p:nvPr/>
          </p:nvSpPr>
          <p:spPr>
            <a:xfrm>
              <a:off x="3081527" y="3917441"/>
              <a:ext cx="407034" cy="327025"/>
            </a:xfrm>
            <a:custGeom>
              <a:avLst/>
              <a:gdLst/>
              <a:ahLst/>
              <a:cxnLst/>
              <a:rect l="l" t="t" r="r" b="b"/>
              <a:pathLst>
                <a:path w="407035" h="327025">
                  <a:moveTo>
                    <a:pt x="0" y="326898"/>
                  </a:moveTo>
                  <a:lnTo>
                    <a:pt x="23717" y="275311"/>
                  </a:lnTo>
                  <a:lnTo>
                    <a:pt x="48006" y="225100"/>
                  </a:lnTo>
                  <a:lnTo>
                    <a:pt x="73437" y="177641"/>
                  </a:lnTo>
                  <a:lnTo>
                    <a:pt x="100583" y="134309"/>
                  </a:lnTo>
                  <a:lnTo>
                    <a:pt x="130016" y="96481"/>
                  </a:lnTo>
                  <a:lnTo>
                    <a:pt x="162306" y="65532"/>
                  </a:lnTo>
                  <a:lnTo>
                    <a:pt x="205301" y="38160"/>
                  </a:lnTo>
                  <a:lnTo>
                    <a:pt x="252246" y="20299"/>
                  </a:lnTo>
                  <a:lnTo>
                    <a:pt x="302154" y="9570"/>
                  </a:lnTo>
                  <a:lnTo>
                    <a:pt x="354037" y="3596"/>
                  </a:lnTo>
                  <a:lnTo>
                    <a:pt x="406908" y="0"/>
                  </a:lnTo>
                </a:path>
              </a:pathLst>
            </a:custGeom>
            <a:ln w="13550">
              <a:solidFill>
                <a:srgbClr val="A50021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5" name="object 15"/>
            <p:cNvSpPr/>
            <p:nvPr/>
          </p:nvSpPr>
          <p:spPr>
            <a:xfrm>
              <a:off x="3488435" y="3910666"/>
              <a:ext cx="650240" cy="13970"/>
            </a:xfrm>
            <a:custGeom>
              <a:avLst/>
              <a:gdLst/>
              <a:ahLst/>
              <a:cxnLst/>
              <a:rect l="l" t="t" r="r" b="b"/>
              <a:pathLst>
                <a:path w="650239" h="13970">
                  <a:moveTo>
                    <a:pt x="0" y="13550"/>
                  </a:moveTo>
                  <a:lnTo>
                    <a:pt x="649986" y="13550"/>
                  </a:lnTo>
                  <a:lnTo>
                    <a:pt x="649986" y="0"/>
                  </a:lnTo>
                  <a:lnTo>
                    <a:pt x="0" y="0"/>
                  </a:lnTo>
                  <a:lnTo>
                    <a:pt x="0" y="13550"/>
                  </a:lnTo>
                  <a:close/>
                </a:path>
              </a:pathLst>
            </a:custGeom>
            <a:solidFill>
              <a:srgbClr val="A50021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6" name="object 16"/>
            <p:cNvSpPr/>
            <p:nvPr/>
          </p:nvSpPr>
          <p:spPr>
            <a:xfrm>
              <a:off x="4138421" y="3917441"/>
              <a:ext cx="1301750" cy="1061720"/>
            </a:xfrm>
            <a:custGeom>
              <a:avLst/>
              <a:gdLst/>
              <a:ahLst/>
              <a:cxnLst/>
              <a:rect l="l" t="t" r="r" b="b"/>
              <a:pathLst>
                <a:path w="1301750" h="1061720">
                  <a:moveTo>
                    <a:pt x="1301495" y="1061466"/>
                  </a:moveTo>
                  <a:lnTo>
                    <a:pt x="1278742" y="1011079"/>
                  </a:lnTo>
                  <a:lnTo>
                    <a:pt x="1255939" y="960812"/>
                  </a:lnTo>
                  <a:lnTo>
                    <a:pt x="1233037" y="910784"/>
                  </a:lnTo>
                  <a:lnTo>
                    <a:pt x="1209988" y="861114"/>
                  </a:lnTo>
                  <a:lnTo>
                    <a:pt x="1186743" y="811922"/>
                  </a:lnTo>
                  <a:lnTo>
                    <a:pt x="1163252" y="763328"/>
                  </a:lnTo>
                  <a:lnTo>
                    <a:pt x="1139466" y="715450"/>
                  </a:lnTo>
                  <a:lnTo>
                    <a:pt x="1115336" y="668408"/>
                  </a:lnTo>
                  <a:lnTo>
                    <a:pt x="1090813" y="622321"/>
                  </a:lnTo>
                  <a:lnTo>
                    <a:pt x="1065847" y="577310"/>
                  </a:lnTo>
                  <a:lnTo>
                    <a:pt x="1040390" y="533493"/>
                  </a:lnTo>
                  <a:lnTo>
                    <a:pt x="1014392" y="490990"/>
                  </a:lnTo>
                  <a:lnTo>
                    <a:pt x="987805" y="449920"/>
                  </a:lnTo>
                  <a:lnTo>
                    <a:pt x="960578" y="410403"/>
                  </a:lnTo>
                  <a:lnTo>
                    <a:pt x="932664" y="372558"/>
                  </a:lnTo>
                  <a:lnTo>
                    <a:pt x="904012" y="336505"/>
                  </a:lnTo>
                  <a:lnTo>
                    <a:pt x="874574" y="302363"/>
                  </a:lnTo>
                  <a:lnTo>
                    <a:pt x="844300" y="270251"/>
                  </a:lnTo>
                  <a:lnTo>
                    <a:pt x="813142" y="240290"/>
                  </a:lnTo>
                  <a:lnTo>
                    <a:pt x="781050" y="212598"/>
                  </a:lnTo>
                  <a:lnTo>
                    <a:pt x="742185" y="182894"/>
                  </a:lnTo>
                  <a:lnTo>
                    <a:pt x="702027" y="156318"/>
                  </a:lnTo>
                  <a:lnTo>
                    <a:pt x="660656" y="132673"/>
                  </a:lnTo>
                  <a:lnTo>
                    <a:pt x="618154" y="111764"/>
                  </a:lnTo>
                  <a:lnTo>
                    <a:pt x="574603" y="93396"/>
                  </a:lnTo>
                  <a:lnTo>
                    <a:pt x="530086" y="77372"/>
                  </a:lnTo>
                  <a:lnTo>
                    <a:pt x="484683" y="63498"/>
                  </a:lnTo>
                  <a:lnTo>
                    <a:pt x="438477" y="51579"/>
                  </a:lnTo>
                  <a:lnTo>
                    <a:pt x="391551" y="41418"/>
                  </a:lnTo>
                  <a:lnTo>
                    <a:pt x="343984" y="32821"/>
                  </a:lnTo>
                  <a:lnTo>
                    <a:pt x="295861" y="25592"/>
                  </a:lnTo>
                  <a:lnTo>
                    <a:pt x="247262" y="19535"/>
                  </a:lnTo>
                  <a:lnTo>
                    <a:pt x="198269" y="14455"/>
                  </a:lnTo>
                  <a:lnTo>
                    <a:pt x="148965" y="10157"/>
                  </a:lnTo>
                  <a:lnTo>
                    <a:pt x="99430" y="6446"/>
                  </a:lnTo>
                  <a:lnTo>
                    <a:pt x="49748" y="3125"/>
                  </a:lnTo>
                  <a:lnTo>
                    <a:pt x="0" y="0"/>
                  </a:lnTo>
                </a:path>
              </a:pathLst>
            </a:custGeom>
            <a:ln w="13550">
              <a:solidFill>
                <a:srgbClr val="A50021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7" name="object 17"/>
            <p:cNvSpPr/>
            <p:nvPr/>
          </p:nvSpPr>
          <p:spPr>
            <a:xfrm>
              <a:off x="3081527" y="3835907"/>
              <a:ext cx="2318385" cy="1469390"/>
            </a:xfrm>
            <a:custGeom>
              <a:avLst/>
              <a:gdLst/>
              <a:ahLst/>
              <a:cxnLst/>
              <a:rect l="l" t="t" r="r" b="b"/>
              <a:pathLst>
                <a:path w="2318385" h="1469389">
                  <a:moveTo>
                    <a:pt x="0" y="244601"/>
                  </a:moveTo>
                  <a:lnTo>
                    <a:pt x="2033016" y="244601"/>
                  </a:lnTo>
                </a:path>
                <a:path w="2318385" h="1469389">
                  <a:moveTo>
                    <a:pt x="0" y="576833"/>
                  </a:moveTo>
                  <a:lnTo>
                    <a:pt x="2318004" y="576833"/>
                  </a:lnTo>
                </a:path>
                <a:path w="2318385" h="1469389">
                  <a:moveTo>
                    <a:pt x="325374" y="0"/>
                  </a:moveTo>
                  <a:lnTo>
                    <a:pt x="325374" y="1469136"/>
                  </a:lnTo>
                </a:path>
              </a:pathLst>
            </a:custGeom>
            <a:ln w="508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8" name="object 18"/>
            <p:cNvSpPr/>
            <p:nvPr/>
          </p:nvSpPr>
          <p:spPr>
            <a:xfrm>
              <a:off x="5196077" y="3899404"/>
              <a:ext cx="735330" cy="467359"/>
            </a:xfrm>
            <a:custGeom>
              <a:avLst/>
              <a:gdLst/>
              <a:ahLst/>
              <a:cxnLst/>
              <a:rect l="l" t="t" r="r" b="b"/>
              <a:pathLst>
                <a:path w="735329" h="467360">
                  <a:moveTo>
                    <a:pt x="3810" y="421897"/>
                  </a:moveTo>
                  <a:lnTo>
                    <a:pt x="0" y="466855"/>
                  </a:lnTo>
                  <a:lnTo>
                    <a:pt x="38862" y="443233"/>
                  </a:lnTo>
                  <a:lnTo>
                    <a:pt x="36358" y="441709"/>
                  </a:lnTo>
                  <a:lnTo>
                    <a:pt x="17525" y="441709"/>
                  </a:lnTo>
                  <a:lnTo>
                    <a:pt x="14477" y="440185"/>
                  </a:lnTo>
                  <a:lnTo>
                    <a:pt x="13716" y="437899"/>
                  </a:lnTo>
                  <a:lnTo>
                    <a:pt x="15239" y="436375"/>
                  </a:lnTo>
                  <a:lnTo>
                    <a:pt x="18620" y="430912"/>
                  </a:lnTo>
                  <a:lnTo>
                    <a:pt x="3810" y="421897"/>
                  </a:lnTo>
                  <a:close/>
                </a:path>
                <a:path w="735329" h="467360">
                  <a:moveTo>
                    <a:pt x="18620" y="430912"/>
                  </a:moveTo>
                  <a:lnTo>
                    <a:pt x="15239" y="436375"/>
                  </a:lnTo>
                  <a:lnTo>
                    <a:pt x="13716" y="437899"/>
                  </a:lnTo>
                  <a:lnTo>
                    <a:pt x="14477" y="440185"/>
                  </a:lnTo>
                  <a:lnTo>
                    <a:pt x="17525" y="441709"/>
                  </a:lnTo>
                  <a:lnTo>
                    <a:pt x="19812" y="441709"/>
                  </a:lnTo>
                  <a:lnTo>
                    <a:pt x="20574" y="440185"/>
                  </a:lnTo>
                  <a:lnTo>
                    <a:pt x="24210" y="434314"/>
                  </a:lnTo>
                  <a:lnTo>
                    <a:pt x="18620" y="430912"/>
                  </a:lnTo>
                  <a:close/>
                </a:path>
                <a:path w="735329" h="467360">
                  <a:moveTo>
                    <a:pt x="24210" y="434314"/>
                  </a:moveTo>
                  <a:lnTo>
                    <a:pt x="20574" y="440185"/>
                  </a:lnTo>
                  <a:lnTo>
                    <a:pt x="19812" y="441709"/>
                  </a:lnTo>
                  <a:lnTo>
                    <a:pt x="36358" y="441709"/>
                  </a:lnTo>
                  <a:lnTo>
                    <a:pt x="24210" y="434314"/>
                  </a:lnTo>
                  <a:close/>
                </a:path>
                <a:path w="735329" h="467360">
                  <a:moveTo>
                    <a:pt x="546272" y="0"/>
                  </a:moveTo>
                  <a:lnTo>
                    <a:pt x="499803" y="1887"/>
                  </a:lnTo>
                  <a:lnTo>
                    <a:pt x="453999" y="7640"/>
                  </a:lnTo>
                  <a:lnTo>
                    <a:pt x="409188" y="18062"/>
                  </a:lnTo>
                  <a:lnTo>
                    <a:pt x="365696" y="33959"/>
                  </a:lnTo>
                  <a:lnTo>
                    <a:pt x="323850" y="56137"/>
                  </a:lnTo>
                  <a:lnTo>
                    <a:pt x="285783" y="82758"/>
                  </a:lnTo>
                  <a:lnTo>
                    <a:pt x="249376" y="114308"/>
                  </a:lnTo>
                  <a:lnTo>
                    <a:pt x="214607" y="149889"/>
                  </a:lnTo>
                  <a:lnTo>
                    <a:pt x="181454" y="188601"/>
                  </a:lnTo>
                  <a:lnTo>
                    <a:pt x="149894" y="229549"/>
                  </a:lnTo>
                  <a:lnTo>
                    <a:pt x="119907" y="271833"/>
                  </a:lnTo>
                  <a:lnTo>
                    <a:pt x="91470" y="314555"/>
                  </a:lnTo>
                  <a:lnTo>
                    <a:pt x="64561" y="356818"/>
                  </a:lnTo>
                  <a:lnTo>
                    <a:pt x="18620" y="430912"/>
                  </a:lnTo>
                  <a:lnTo>
                    <a:pt x="24210" y="434314"/>
                  </a:lnTo>
                  <a:lnTo>
                    <a:pt x="69410" y="361517"/>
                  </a:lnTo>
                  <a:lnTo>
                    <a:pt x="96179" y="319553"/>
                  </a:lnTo>
                  <a:lnTo>
                    <a:pt x="124508" y="277056"/>
                  </a:lnTo>
                  <a:lnTo>
                    <a:pt x="154390" y="234945"/>
                  </a:lnTo>
                  <a:lnTo>
                    <a:pt x="185820" y="194134"/>
                  </a:lnTo>
                  <a:lnTo>
                    <a:pt x="218792" y="155541"/>
                  </a:lnTo>
                  <a:lnTo>
                    <a:pt x="253299" y="120082"/>
                  </a:lnTo>
                  <a:lnTo>
                    <a:pt x="289336" y="88674"/>
                  </a:lnTo>
                  <a:lnTo>
                    <a:pt x="326898" y="62233"/>
                  </a:lnTo>
                  <a:lnTo>
                    <a:pt x="373425" y="38116"/>
                  </a:lnTo>
                  <a:lnTo>
                    <a:pt x="422183" y="21670"/>
                  </a:lnTo>
                  <a:lnTo>
                    <a:pt x="472633" y="11783"/>
                  </a:lnTo>
                  <a:lnTo>
                    <a:pt x="524241" y="7345"/>
                  </a:lnTo>
                  <a:lnTo>
                    <a:pt x="665157" y="7243"/>
                  </a:lnTo>
                  <a:lnTo>
                    <a:pt x="639903" y="4597"/>
                  </a:lnTo>
                  <a:lnTo>
                    <a:pt x="593081" y="1171"/>
                  </a:lnTo>
                  <a:lnTo>
                    <a:pt x="546272" y="0"/>
                  </a:lnTo>
                  <a:close/>
                </a:path>
                <a:path w="735329" h="467360">
                  <a:moveTo>
                    <a:pt x="665157" y="7243"/>
                  </a:moveTo>
                  <a:lnTo>
                    <a:pt x="576470" y="7243"/>
                  </a:lnTo>
                  <a:lnTo>
                    <a:pt x="628783" y="10367"/>
                  </a:lnTo>
                  <a:lnTo>
                    <a:pt x="680645" y="15605"/>
                  </a:lnTo>
                  <a:lnTo>
                    <a:pt x="731520" y="21847"/>
                  </a:lnTo>
                  <a:lnTo>
                    <a:pt x="733806" y="21847"/>
                  </a:lnTo>
                  <a:lnTo>
                    <a:pt x="735330" y="20323"/>
                  </a:lnTo>
                  <a:lnTo>
                    <a:pt x="735330" y="16513"/>
                  </a:lnTo>
                  <a:lnTo>
                    <a:pt x="734568" y="14989"/>
                  </a:lnTo>
                  <a:lnTo>
                    <a:pt x="732282" y="14989"/>
                  </a:lnTo>
                  <a:lnTo>
                    <a:pt x="686412" y="9471"/>
                  </a:lnTo>
                  <a:lnTo>
                    <a:pt x="665157" y="72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9" name="object 19"/>
            <p:cNvSpPr/>
            <p:nvPr/>
          </p:nvSpPr>
          <p:spPr>
            <a:xfrm>
              <a:off x="4748783" y="3835907"/>
              <a:ext cx="0" cy="1469390"/>
            </a:xfrm>
            <a:custGeom>
              <a:avLst/>
              <a:gdLst/>
              <a:ahLst/>
              <a:cxnLst/>
              <a:rect l="l" t="t" r="r" b="b"/>
              <a:pathLst>
                <a:path h="1469389">
                  <a:moveTo>
                    <a:pt x="0" y="0"/>
                  </a:moveTo>
                  <a:lnTo>
                    <a:pt x="0" y="1469136"/>
                  </a:lnTo>
                </a:path>
              </a:pathLst>
            </a:custGeom>
            <a:ln w="508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0" name="object 20"/>
            <p:cNvSpPr/>
            <p:nvPr/>
          </p:nvSpPr>
          <p:spPr>
            <a:xfrm>
              <a:off x="3040380" y="3876293"/>
              <a:ext cx="2155825" cy="571500"/>
            </a:xfrm>
            <a:custGeom>
              <a:avLst/>
              <a:gdLst/>
              <a:ahLst/>
              <a:cxnLst/>
              <a:rect l="l" t="t" r="r" b="b"/>
              <a:pathLst>
                <a:path w="2155825" h="571500">
                  <a:moveTo>
                    <a:pt x="81534" y="368046"/>
                  </a:moveTo>
                  <a:lnTo>
                    <a:pt x="41148" y="326898"/>
                  </a:lnTo>
                  <a:lnTo>
                    <a:pt x="0" y="368046"/>
                  </a:lnTo>
                  <a:lnTo>
                    <a:pt x="41148" y="408432"/>
                  </a:lnTo>
                  <a:lnTo>
                    <a:pt x="81534" y="368046"/>
                  </a:lnTo>
                  <a:close/>
                </a:path>
                <a:path w="2155825" h="571500">
                  <a:moveTo>
                    <a:pt x="406908" y="41148"/>
                  </a:moveTo>
                  <a:lnTo>
                    <a:pt x="366522" y="0"/>
                  </a:lnTo>
                  <a:lnTo>
                    <a:pt x="325374" y="41148"/>
                  </a:lnTo>
                  <a:lnTo>
                    <a:pt x="366522" y="82296"/>
                  </a:lnTo>
                  <a:lnTo>
                    <a:pt x="406908" y="41148"/>
                  </a:lnTo>
                  <a:close/>
                </a:path>
                <a:path w="2155825" h="571500">
                  <a:moveTo>
                    <a:pt x="1748790" y="163830"/>
                  </a:moveTo>
                  <a:lnTo>
                    <a:pt x="1708404" y="122682"/>
                  </a:lnTo>
                  <a:lnTo>
                    <a:pt x="1668018" y="163830"/>
                  </a:lnTo>
                  <a:lnTo>
                    <a:pt x="1708404" y="204216"/>
                  </a:lnTo>
                  <a:lnTo>
                    <a:pt x="1748790" y="163830"/>
                  </a:lnTo>
                  <a:close/>
                </a:path>
                <a:path w="2155825" h="571500">
                  <a:moveTo>
                    <a:pt x="1993392" y="326898"/>
                  </a:moveTo>
                  <a:lnTo>
                    <a:pt x="1952244" y="285750"/>
                  </a:lnTo>
                  <a:lnTo>
                    <a:pt x="1911858" y="326898"/>
                  </a:lnTo>
                  <a:lnTo>
                    <a:pt x="1952244" y="368046"/>
                  </a:lnTo>
                  <a:lnTo>
                    <a:pt x="1993392" y="326898"/>
                  </a:lnTo>
                  <a:close/>
                </a:path>
                <a:path w="2155825" h="571500">
                  <a:moveTo>
                    <a:pt x="2155698" y="531114"/>
                  </a:moveTo>
                  <a:lnTo>
                    <a:pt x="2115312" y="489966"/>
                  </a:lnTo>
                  <a:lnTo>
                    <a:pt x="2074164" y="531114"/>
                  </a:lnTo>
                  <a:lnTo>
                    <a:pt x="2115312" y="571500"/>
                  </a:lnTo>
                  <a:lnTo>
                    <a:pt x="2155698" y="53111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1" name="object 21"/>
            <p:cNvSpPr/>
            <p:nvPr/>
          </p:nvSpPr>
          <p:spPr>
            <a:xfrm>
              <a:off x="3051810" y="4582667"/>
              <a:ext cx="2835910" cy="779780"/>
            </a:xfrm>
            <a:custGeom>
              <a:avLst/>
              <a:gdLst/>
              <a:ahLst/>
              <a:cxnLst/>
              <a:rect l="l" t="t" r="r" b="b"/>
              <a:pathLst>
                <a:path w="2835910" h="779779">
                  <a:moveTo>
                    <a:pt x="50292" y="647700"/>
                  </a:moveTo>
                  <a:lnTo>
                    <a:pt x="35052" y="633222"/>
                  </a:lnTo>
                  <a:lnTo>
                    <a:pt x="14478" y="633222"/>
                  </a:lnTo>
                  <a:lnTo>
                    <a:pt x="0" y="647700"/>
                  </a:lnTo>
                  <a:lnTo>
                    <a:pt x="0" y="678180"/>
                  </a:lnTo>
                  <a:lnTo>
                    <a:pt x="14478" y="692658"/>
                  </a:lnTo>
                  <a:lnTo>
                    <a:pt x="35052" y="692658"/>
                  </a:lnTo>
                  <a:lnTo>
                    <a:pt x="50292" y="678180"/>
                  </a:lnTo>
                  <a:lnTo>
                    <a:pt x="50292" y="647700"/>
                  </a:lnTo>
                  <a:close/>
                </a:path>
                <a:path w="2835910" h="779779">
                  <a:moveTo>
                    <a:pt x="172974" y="682752"/>
                  </a:moveTo>
                  <a:lnTo>
                    <a:pt x="158496" y="668274"/>
                  </a:lnTo>
                  <a:lnTo>
                    <a:pt x="137160" y="668274"/>
                  </a:lnTo>
                  <a:lnTo>
                    <a:pt x="122682" y="682752"/>
                  </a:lnTo>
                  <a:lnTo>
                    <a:pt x="122682" y="713232"/>
                  </a:lnTo>
                  <a:lnTo>
                    <a:pt x="137160" y="727710"/>
                  </a:lnTo>
                  <a:lnTo>
                    <a:pt x="158496" y="727710"/>
                  </a:lnTo>
                  <a:lnTo>
                    <a:pt x="172974" y="713232"/>
                  </a:lnTo>
                  <a:lnTo>
                    <a:pt x="172974" y="682752"/>
                  </a:lnTo>
                  <a:close/>
                </a:path>
                <a:path w="2835910" h="779779">
                  <a:moveTo>
                    <a:pt x="295656" y="706374"/>
                  </a:moveTo>
                  <a:lnTo>
                    <a:pt x="281178" y="691896"/>
                  </a:lnTo>
                  <a:lnTo>
                    <a:pt x="260604" y="691896"/>
                  </a:lnTo>
                  <a:lnTo>
                    <a:pt x="245364" y="706374"/>
                  </a:lnTo>
                  <a:lnTo>
                    <a:pt x="245364" y="736854"/>
                  </a:lnTo>
                  <a:lnTo>
                    <a:pt x="260604" y="751332"/>
                  </a:lnTo>
                  <a:lnTo>
                    <a:pt x="281178" y="751332"/>
                  </a:lnTo>
                  <a:lnTo>
                    <a:pt x="295656" y="736854"/>
                  </a:lnTo>
                  <a:lnTo>
                    <a:pt x="295656" y="706374"/>
                  </a:lnTo>
                  <a:close/>
                </a:path>
                <a:path w="2835910" h="779779">
                  <a:moveTo>
                    <a:pt x="440436" y="734568"/>
                  </a:moveTo>
                  <a:lnTo>
                    <a:pt x="425958" y="720090"/>
                  </a:lnTo>
                  <a:lnTo>
                    <a:pt x="405384" y="720090"/>
                  </a:lnTo>
                  <a:lnTo>
                    <a:pt x="390906" y="734568"/>
                  </a:lnTo>
                  <a:lnTo>
                    <a:pt x="390906" y="765048"/>
                  </a:lnTo>
                  <a:lnTo>
                    <a:pt x="405384" y="779526"/>
                  </a:lnTo>
                  <a:lnTo>
                    <a:pt x="425958" y="779526"/>
                  </a:lnTo>
                  <a:lnTo>
                    <a:pt x="440436" y="765048"/>
                  </a:lnTo>
                  <a:lnTo>
                    <a:pt x="440436" y="734568"/>
                  </a:lnTo>
                  <a:close/>
                </a:path>
                <a:path w="2835910" h="779779">
                  <a:moveTo>
                    <a:pt x="581406" y="729996"/>
                  </a:moveTo>
                  <a:lnTo>
                    <a:pt x="566166" y="714756"/>
                  </a:lnTo>
                  <a:lnTo>
                    <a:pt x="545592" y="714756"/>
                  </a:lnTo>
                  <a:lnTo>
                    <a:pt x="531114" y="729996"/>
                  </a:lnTo>
                  <a:lnTo>
                    <a:pt x="531114" y="759714"/>
                  </a:lnTo>
                  <a:lnTo>
                    <a:pt x="545592" y="774192"/>
                  </a:lnTo>
                  <a:lnTo>
                    <a:pt x="566166" y="774192"/>
                  </a:lnTo>
                  <a:lnTo>
                    <a:pt x="581406" y="759714"/>
                  </a:lnTo>
                  <a:lnTo>
                    <a:pt x="581406" y="729996"/>
                  </a:lnTo>
                  <a:close/>
                </a:path>
                <a:path w="2835910" h="779779">
                  <a:moveTo>
                    <a:pt x="692658" y="725424"/>
                  </a:moveTo>
                  <a:lnTo>
                    <a:pt x="678180" y="710946"/>
                  </a:lnTo>
                  <a:lnTo>
                    <a:pt x="657606" y="710946"/>
                  </a:lnTo>
                  <a:lnTo>
                    <a:pt x="643128" y="725424"/>
                  </a:lnTo>
                  <a:lnTo>
                    <a:pt x="643128" y="755904"/>
                  </a:lnTo>
                  <a:lnTo>
                    <a:pt x="657606" y="770382"/>
                  </a:lnTo>
                  <a:lnTo>
                    <a:pt x="678180" y="770382"/>
                  </a:lnTo>
                  <a:lnTo>
                    <a:pt x="692658" y="755904"/>
                  </a:lnTo>
                  <a:lnTo>
                    <a:pt x="692658" y="725424"/>
                  </a:lnTo>
                  <a:close/>
                </a:path>
                <a:path w="2835910" h="779779">
                  <a:moveTo>
                    <a:pt x="793242" y="729996"/>
                  </a:moveTo>
                  <a:lnTo>
                    <a:pt x="778002" y="714756"/>
                  </a:lnTo>
                  <a:lnTo>
                    <a:pt x="757428" y="714756"/>
                  </a:lnTo>
                  <a:lnTo>
                    <a:pt x="742950" y="729996"/>
                  </a:lnTo>
                  <a:lnTo>
                    <a:pt x="742950" y="759714"/>
                  </a:lnTo>
                  <a:lnTo>
                    <a:pt x="757428" y="774192"/>
                  </a:lnTo>
                  <a:lnTo>
                    <a:pt x="778002" y="774192"/>
                  </a:lnTo>
                  <a:lnTo>
                    <a:pt x="793242" y="759714"/>
                  </a:lnTo>
                  <a:lnTo>
                    <a:pt x="793242" y="729996"/>
                  </a:lnTo>
                  <a:close/>
                </a:path>
                <a:path w="2835910" h="779779">
                  <a:moveTo>
                    <a:pt x="895350" y="725424"/>
                  </a:moveTo>
                  <a:lnTo>
                    <a:pt x="880872" y="710946"/>
                  </a:lnTo>
                  <a:lnTo>
                    <a:pt x="860298" y="710946"/>
                  </a:lnTo>
                  <a:lnTo>
                    <a:pt x="845820" y="725424"/>
                  </a:lnTo>
                  <a:lnTo>
                    <a:pt x="845820" y="755904"/>
                  </a:lnTo>
                  <a:lnTo>
                    <a:pt x="860298" y="770382"/>
                  </a:lnTo>
                  <a:lnTo>
                    <a:pt x="880872" y="770382"/>
                  </a:lnTo>
                  <a:lnTo>
                    <a:pt x="895350" y="755904"/>
                  </a:lnTo>
                  <a:lnTo>
                    <a:pt x="895350" y="725424"/>
                  </a:lnTo>
                  <a:close/>
                </a:path>
                <a:path w="2835910" h="779779">
                  <a:moveTo>
                    <a:pt x="998982" y="734568"/>
                  </a:moveTo>
                  <a:lnTo>
                    <a:pt x="984504" y="720090"/>
                  </a:lnTo>
                  <a:lnTo>
                    <a:pt x="963168" y="720090"/>
                  </a:lnTo>
                  <a:lnTo>
                    <a:pt x="948690" y="734568"/>
                  </a:lnTo>
                  <a:lnTo>
                    <a:pt x="948690" y="765048"/>
                  </a:lnTo>
                  <a:lnTo>
                    <a:pt x="963168" y="779526"/>
                  </a:lnTo>
                  <a:lnTo>
                    <a:pt x="984504" y="779526"/>
                  </a:lnTo>
                  <a:lnTo>
                    <a:pt x="998982" y="765048"/>
                  </a:lnTo>
                  <a:lnTo>
                    <a:pt x="998982" y="734568"/>
                  </a:lnTo>
                  <a:close/>
                </a:path>
                <a:path w="2835910" h="779779">
                  <a:moveTo>
                    <a:pt x="1106424" y="730758"/>
                  </a:moveTo>
                  <a:lnTo>
                    <a:pt x="1091946" y="715518"/>
                  </a:lnTo>
                  <a:lnTo>
                    <a:pt x="1071372" y="715518"/>
                  </a:lnTo>
                  <a:lnTo>
                    <a:pt x="1056132" y="730758"/>
                  </a:lnTo>
                  <a:lnTo>
                    <a:pt x="1056132" y="760476"/>
                  </a:lnTo>
                  <a:lnTo>
                    <a:pt x="1071372" y="774954"/>
                  </a:lnTo>
                  <a:lnTo>
                    <a:pt x="1091946" y="774954"/>
                  </a:lnTo>
                  <a:lnTo>
                    <a:pt x="1106424" y="760476"/>
                  </a:lnTo>
                  <a:lnTo>
                    <a:pt x="1106424" y="730758"/>
                  </a:lnTo>
                  <a:close/>
                </a:path>
                <a:path w="2835910" h="779779">
                  <a:moveTo>
                    <a:pt x="1219962" y="725424"/>
                  </a:moveTo>
                  <a:lnTo>
                    <a:pt x="1205484" y="710946"/>
                  </a:lnTo>
                  <a:lnTo>
                    <a:pt x="1184910" y="710946"/>
                  </a:lnTo>
                  <a:lnTo>
                    <a:pt x="1169670" y="725424"/>
                  </a:lnTo>
                  <a:lnTo>
                    <a:pt x="1169670" y="755904"/>
                  </a:lnTo>
                  <a:lnTo>
                    <a:pt x="1184910" y="770382"/>
                  </a:lnTo>
                  <a:lnTo>
                    <a:pt x="1205484" y="770382"/>
                  </a:lnTo>
                  <a:lnTo>
                    <a:pt x="1219962" y="755904"/>
                  </a:lnTo>
                  <a:lnTo>
                    <a:pt x="1219962" y="725424"/>
                  </a:lnTo>
                  <a:close/>
                </a:path>
                <a:path w="2835910" h="779779">
                  <a:moveTo>
                    <a:pt x="1318260" y="725424"/>
                  </a:moveTo>
                  <a:lnTo>
                    <a:pt x="1303782" y="710946"/>
                  </a:lnTo>
                  <a:lnTo>
                    <a:pt x="1283208" y="710946"/>
                  </a:lnTo>
                  <a:lnTo>
                    <a:pt x="1267968" y="725424"/>
                  </a:lnTo>
                  <a:lnTo>
                    <a:pt x="1267968" y="755904"/>
                  </a:lnTo>
                  <a:lnTo>
                    <a:pt x="1283208" y="770382"/>
                  </a:lnTo>
                  <a:lnTo>
                    <a:pt x="1303782" y="770382"/>
                  </a:lnTo>
                  <a:lnTo>
                    <a:pt x="1318260" y="755904"/>
                  </a:lnTo>
                  <a:lnTo>
                    <a:pt x="1318260" y="725424"/>
                  </a:lnTo>
                  <a:close/>
                </a:path>
                <a:path w="2835910" h="779779">
                  <a:moveTo>
                    <a:pt x="1424940" y="725424"/>
                  </a:moveTo>
                  <a:lnTo>
                    <a:pt x="1410462" y="710946"/>
                  </a:lnTo>
                  <a:lnTo>
                    <a:pt x="1389888" y="710946"/>
                  </a:lnTo>
                  <a:lnTo>
                    <a:pt x="1374648" y="725424"/>
                  </a:lnTo>
                  <a:lnTo>
                    <a:pt x="1374648" y="755904"/>
                  </a:lnTo>
                  <a:lnTo>
                    <a:pt x="1389888" y="770382"/>
                  </a:lnTo>
                  <a:lnTo>
                    <a:pt x="1410462" y="770382"/>
                  </a:lnTo>
                  <a:lnTo>
                    <a:pt x="1424940" y="755904"/>
                  </a:lnTo>
                  <a:lnTo>
                    <a:pt x="1424940" y="725424"/>
                  </a:lnTo>
                  <a:close/>
                </a:path>
                <a:path w="2835910" h="779779">
                  <a:moveTo>
                    <a:pt x="1529334" y="716280"/>
                  </a:moveTo>
                  <a:lnTo>
                    <a:pt x="1514856" y="701040"/>
                  </a:lnTo>
                  <a:lnTo>
                    <a:pt x="1493520" y="701040"/>
                  </a:lnTo>
                  <a:lnTo>
                    <a:pt x="1479042" y="716280"/>
                  </a:lnTo>
                  <a:lnTo>
                    <a:pt x="1479042" y="745998"/>
                  </a:lnTo>
                  <a:lnTo>
                    <a:pt x="1493520" y="761238"/>
                  </a:lnTo>
                  <a:lnTo>
                    <a:pt x="1514856" y="761238"/>
                  </a:lnTo>
                  <a:lnTo>
                    <a:pt x="1529334" y="745998"/>
                  </a:lnTo>
                  <a:lnTo>
                    <a:pt x="1529334" y="716280"/>
                  </a:lnTo>
                  <a:close/>
                </a:path>
                <a:path w="2835910" h="779779">
                  <a:moveTo>
                    <a:pt x="1651254" y="683514"/>
                  </a:moveTo>
                  <a:lnTo>
                    <a:pt x="1636776" y="669036"/>
                  </a:lnTo>
                  <a:lnTo>
                    <a:pt x="1616202" y="669036"/>
                  </a:lnTo>
                  <a:lnTo>
                    <a:pt x="1600962" y="683514"/>
                  </a:lnTo>
                  <a:lnTo>
                    <a:pt x="1600962" y="713994"/>
                  </a:lnTo>
                  <a:lnTo>
                    <a:pt x="1616202" y="728472"/>
                  </a:lnTo>
                  <a:lnTo>
                    <a:pt x="1636776" y="728472"/>
                  </a:lnTo>
                  <a:lnTo>
                    <a:pt x="1651254" y="713994"/>
                  </a:lnTo>
                  <a:lnTo>
                    <a:pt x="1651254" y="683514"/>
                  </a:lnTo>
                  <a:close/>
                </a:path>
                <a:path w="2835910" h="779779">
                  <a:moveTo>
                    <a:pt x="1768602" y="659892"/>
                  </a:moveTo>
                  <a:lnTo>
                    <a:pt x="1754124" y="645414"/>
                  </a:lnTo>
                  <a:lnTo>
                    <a:pt x="1733550" y="645414"/>
                  </a:lnTo>
                  <a:lnTo>
                    <a:pt x="1719072" y="659892"/>
                  </a:lnTo>
                  <a:lnTo>
                    <a:pt x="1719072" y="690372"/>
                  </a:lnTo>
                  <a:lnTo>
                    <a:pt x="1733550" y="704850"/>
                  </a:lnTo>
                  <a:lnTo>
                    <a:pt x="1754124" y="704850"/>
                  </a:lnTo>
                  <a:lnTo>
                    <a:pt x="1768602" y="690372"/>
                  </a:lnTo>
                  <a:lnTo>
                    <a:pt x="1768602" y="659892"/>
                  </a:lnTo>
                  <a:close/>
                </a:path>
                <a:path w="2835910" h="779779">
                  <a:moveTo>
                    <a:pt x="1866138" y="617220"/>
                  </a:moveTo>
                  <a:lnTo>
                    <a:pt x="1851660" y="602742"/>
                  </a:lnTo>
                  <a:lnTo>
                    <a:pt x="1831086" y="602742"/>
                  </a:lnTo>
                  <a:lnTo>
                    <a:pt x="1816608" y="617220"/>
                  </a:lnTo>
                  <a:lnTo>
                    <a:pt x="1816608" y="647700"/>
                  </a:lnTo>
                  <a:lnTo>
                    <a:pt x="1831086" y="662178"/>
                  </a:lnTo>
                  <a:lnTo>
                    <a:pt x="1851660" y="662178"/>
                  </a:lnTo>
                  <a:lnTo>
                    <a:pt x="1866138" y="647700"/>
                  </a:lnTo>
                  <a:lnTo>
                    <a:pt x="1866138" y="617220"/>
                  </a:lnTo>
                  <a:close/>
                </a:path>
                <a:path w="2835910" h="779779">
                  <a:moveTo>
                    <a:pt x="1965198" y="569976"/>
                  </a:moveTo>
                  <a:lnTo>
                    <a:pt x="1950720" y="554736"/>
                  </a:lnTo>
                  <a:lnTo>
                    <a:pt x="1930146" y="554736"/>
                  </a:lnTo>
                  <a:lnTo>
                    <a:pt x="1915668" y="569976"/>
                  </a:lnTo>
                  <a:lnTo>
                    <a:pt x="1915668" y="599694"/>
                  </a:lnTo>
                  <a:lnTo>
                    <a:pt x="1930146" y="614934"/>
                  </a:lnTo>
                  <a:lnTo>
                    <a:pt x="1950720" y="614934"/>
                  </a:lnTo>
                  <a:lnTo>
                    <a:pt x="1965198" y="599694"/>
                  </a:lnTo>
                  <a:lnTo>
                    <a:pt x="1965198" y="569976"/>
                  </a:lnTo>
                  <a:close/>
                </a:path>
                <a:path w="2835910" h="779779">
                  <a:moveTo>
                    <a:pt x="2050542" y="512826"/>
                  </a:moveTo>
                  <a:lnTo>
                    <a:pt x="2035302" y="498348"/>
                  </a:lnTo>
                  <a:lnTo>
                    <a:pt x="2014728" y="498348"/>
                  </a:lnTo>
                  <a:lnTo>
                    <a:pt x="2000250" y="512826"/>
                  </a:lnTo>
                  <a:lnTo>
                    <a:pt x="2000250" y="543306"/>
                  </a:lnTo>
                  <a:lnTo>
                    <a:pt x="2014728" y="557784"/>
                  </a:lnTo>
                  <a:lnTo>
                    <a:pt x="2035302" y="557784"/>
                  </a:lnTo>
                  <a:lnTo>
                    <a:pt x="2050542" y="543306"/>
                  </a:lnTo>
                  <a:lnTo>
                    <a:pt x="2050542" y="512826"/>
                  </a:lnTo>
                  <a:close/>
                </a:path>
                <a:path w="2835910" h="779779">
                  <a:moveTo>
                    <a:pt x="2835402" y="14478"/>
                  </a:moveTo>
                  <a:lnTo>
                    <a:pt x="2820924" y="0"/>
                  </a:lnTo>
                  <a:lnTo>
                    <a:pt x="2800350" y="0"/>
                  </a:lnTo>
                  <a:lnTo>
                    <a:pt x="2785872" y="14478"/>
                  </a:lnTo>
                  <a:lnTo>
                    <a:pt x="2785872" y="44958"/>
                  </a:lnTo>
                  <a:lnTo>
                    <a:pt x="2800350" y="59436"/>
                  </a:lnTo>
                  <a:lnTo>
                    <a:pt x="2820924" y="59436"/>
                  </a:lnTo>
                  <a:lnTo>
                    <a:pt x="2835402" y="44958"/>
                  </a:lnTo>
                  <a:lnTo>
                    <a:pt x="2835402" y="1447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2" name="object 22"/>
            <p:cNvSpPr/>
            <p:nvPr/>
          </p:nvSpPr>
          <p:spPr>
            <a:xfrm>
              <a:off x="5823203" y="4920233"/>
              <a:ext cx="81915" cy="81915"/>
            </a:xfrm>
            <a:custGeom>
              <a:avLst/>
              <a:gdLst/>
              <a:ahLst/>
              <a:cxnLst/>
              <a:rect l="l" t="t" r="r" b="b"/>
              <a:pathLst>
                <a:path w="81914" h="81914">
                  <a:moveTo>
                    <a:pt x="40386" y="0"/>
                  </a:moveTo>
                  <a:lnTo>
                    <a:pt x="0" y="40386"/>
                  </a:lnTo>
                  <a:lnTo>
                    <a:pt x="40386" y="81533"/>
                  </a:lnTo>
                  <a:lnTo>
                    <a:pt x="81534" y="40386"/>
                  </a:lnTo>
                  <a:lnTo>
                    <a:pt x="4038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3" name="object 23"/>
            <p:cNvSpPr/>
            <p:nvPr/>
          </p:nvSpPr>
          <p:spPr>
            <a:xfrm>
              <a:off x="3080003" y="4810505"/>
              <a:ext cx="2355850" cy="521970"/>
            </a:xfrm>
            <a:custGeom>
              <a:avLst/>
              <a:gdLst/>
              <a:ahLst/>
              <a:cxnLst/>
              <a:rect l="l" t="t" r="r" b="b"/>
              <a:pathLst>
                <a:path w="2355850" h="521970">
                  <a:moveTo>
                    <a:pt x="0" y="419100"/>
                  </a:moveTo>
                  <a:lnTo>
                    <a:pt x="57150" y="455390"/>
                  </a:lnTo>
                  <a:lnTo>
                    <a:pt x="104370" y="471713"/>
                  </a:lnTo>
                  <a:lnTo>
                    <a:pt x="173735" y="485394"/>
                  </a:lnTo>
                  <a:lnTo>
                    <a:pt x="242742" y="495391"/>
                  </a:lnTo>
                  <a:lnTo>
                    <a:pt x="280515" y="500413"/>
                  </a:lnTo>
                  <a:lnTo>
                    <a:pt x="321259" y="505206"/>
                  </a:lnTo>
                  <a:lnTo>
                    <a:pt x="365569" y="509587"/>
                  </a:lnTo>
                  <a:lnTo>
                    <a:pt x="414040" y="513374"/>
                  </a:lnTo>
                  <a:lnTo>
                    <a:pt x="467266" y="516384"/>
                  </a:lnTo>
                  <a:lnTo>
                    <a:pt x="525840" y="518434"/>
                  </a:lnTo>
                  <a:lnTo>
                    <a:pt x="590359" y="519341"/>
                  </a:lnTo>
                  <a:lnTo>
                    <a:pt x="661416" y="518922"/>
                  </a:lnTo>
                  <a:lnTo>
                    <a:pt x="700284" y="518507"/>
                  </a:lnTo>
                  <a:lnTo>
                    <a:pt x="742160" y="518556"/>
                  </a:lnTo>
                  <a:lnTo>
                    <a:pt x="786739" y="518947"/>
                  </a:lnTo>
                  <a:lnTo>
                    <a:pt x="833713" y="519562"/>
                  </a:lnTo>
                  <a:lnTo>
                    <a:pt x="882776" y="520279"/>
                  </a:lnTo>
                  <a:lnTo>
                    <a:pt x="933623" y="520979"/>
                  </a:lnTo>
                  <a:lnTo>
                    <a:pt x="985947" y="521542"/>
                  </a:lnTo>
                  <a:lnTo>
                    <a:pt x="1039441" y="521848"/>
                  </a:lnTo>
                  <a:lnTo>
                    <a:pt x="1093799" y="521776"/>
                  </a:lnTo>
                  <a:lnTo>
                    <a:pt x="1148714" y="521207"/>
                  </a:lnTo>
                  <a:lnTo>
                    <a:pt x="1203882" y="520022"/>
                  </a:lnTo>
                  <a:lnTo>
                    <a:pt x="1258994" y="518099"/>
                  </a:lnTo>
                  <a:lnTo>
                    <a:pt x="1313745" y="515318"/>
                  </a:lnTo>
                  <a:lnTo>
                    <a:pt x="1367829" y="511561"/>
                  </a:lnTo>
                  <a:lnTo>
                    <a:pt x="1420939" y="506706"/>
                  </a:lnTo>
                  <a:lnTo>
                    <a:pt x="1472769" y="500633"/>
                  </a:lnTo>
                  <a:lnTo>
                    <a:pt x="1523012" y="493224"/>
                  </a:lnTo>
                  <a:lnTo>
                    <a:pt x="1571362" y="484357"/>
                  </a:lnTo>
                  <a:lnTo>
                    <a:pt x="1617514" y="473913"/>
                  </a:lnTo>
                  <a:lnTo>
                    <a:pt x="1661159" y="461772"/>
                  </a:lnTo>
                  <a:lnTo>
                    <a:pt x="1710138" y="445411"/>
                  </a:lnTo>
                  <a:lnTo>
                    <a:pt x="1757629" y="427072"/>
                  </a:lnTo>
                  <a:lnTo>
                    <a:pt x="1803726" y="406880"/>
                  </a:lnTo>
                  <a:lnTo>
                    <a:pt x="1848522" y="384960"/>
                  </a:lnTo>
                  <a:lnTo>
                    <a:pt x="1892113" y="361440"/>
                  </a:lnTo>
                  <a:lnTo>
                    <a:pt x="1934592" y="336443"/>
                  </a:lnTo>
                  <a:lnTo>
                    <a:pt x="1976052" y="310096"/>
                  </a:lnTo>
                  <a:lnTo>
                    <a:pt x="2016589" y="282525"/>
                  </a:lnTo>
                  <a:lnTo>
                    <a:pt x="2056295" y="253854"/>
                  </a:lnTo>
                  <a:lnTo>
                    <a:pt x="2095265" y="224210"/>
                  </a:lnTo>
                  <a:lnTo>
                    <a:pt x="2133593" y="193718"/>
                  </a:lnTo>
                  <a:lnTo>
                    <a:pt x="2171373" y="162504"/>
                  </a:lnTo>
                  <a:lnTo>
                    <a:pt x="2208699" y="130694"/>
                  </a:lnTo>
                  <a:lnTo>
                    <a:pt x="2245665" y="98412"/>
                  </a:lnTo>
                  <a:lnTo>
                    <a:pt x="2282365" y="65786"/>
                  </a:lnTo>
                  <a:lnTo>
                    <a:pt x="2318892" y="32940"/>
                  </a:lnTo>
                  <a:lnTo>
                    <a:pt x="2355342" y="0"/>
                  </a:lnTo>
                </a:path>
              </a:pathLst>
            </a:custGeom>
            <a:ln w="13550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4" name="object 24"/>
            <p:cNvSpPr/>
            <p:nvPr/>
          </p:nvSpPr>
          <p:spPr>
            <a:xfrm>
              <a:off x="5138166" y="4931663"/>
              <a:ext cx="148590" cy="139065"/>
            </a:xfrm>
            <a:custGeom>
              <a:avLst/>
              <a:gdLst/>
              <a:ahLst/>
              <a:cxnLst/>
              <a:rect l="l" t="t" r="r" b="b"/>
              <a:pathLst>
                <a:path w="148589" h="139064">
                  <a:moveTo>
                    <a:pt x="50292" y="93726"/>
                  </a:moveTo>
                  <a:lnTo>
                    <a:pt x="35814" y="79248"/>
                  </a:lnTo>
                  <a:lnTo>
                    <a:pt x="15240" y="79248"/>
                  </a:lnTo>
                  <a:lnTo>
                    <a:pt x="0" y="93726"/>
                  </a:lnTo>
                  <a:lnTo>
                    <a:pt x="0" y="124206"/>
                  </a:lnTo>
                  <a:lnTo>
                    <a:pt x="15240" y="138684"/>
                  </a:lnTo>
                  <a:lnTo>
                    <a:pt x="35814" y="138684"/>
                  </a:lnTo>
                  <a:lnTo>
                    <a:pt x="50292" y="124206"/>
                  </a:lnTo>
                  <a:lnTo>
                    <a:pt x="50292" y="93726"/>
                  </a:lnTo>
                  <a:close/>
                </a:path>
                <a:path w="148589" h="139064">
                  <a:moveTo>
                    <a:pt x="148590" y="15240"/>
                  </a:moveTo>
                  <a:lnTo>
                    <a:pt x="134112" y="0"/>
                  </a:lnTo>
                  <a:lnTo>
                    <a:pt x="113538" y="0"/>
                  </a:lnTo>
                  <a:lnTo>
                    <a:pt x="98298" y="15240"/>
                  </a:lnTo>
                  <a:lnTo>
                    <a:pt x="98298" y="44958"/>
                  </a:lnTo>
                  <a:lnTo>
                    <a:pt x="113538" y="60198"/>
                  </a:lnTo>
                  <a:lnTo>
                    <a:pt x="134112" y="60198"/>
                  </a:lnTo>
                  <a:lnTo>
                    <a:pt x="148590" y="44958"/>
                  </a:lnTo>
                  <a:lnTo>
                    <a:pt x="148590" y="1524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5" name="object 25"/>
            <p:cNvSpPr/>
            <p:nvPr/>
          </p:nvSpPr>
          <p:spPr>
            <a:xfrm>
              <a:off x="3081527" y="3851909"/>
              <a:ext cx="2318385" cy="1470025"/>
            </a:xfrm>
            <a:custGeom>
              <a:avLst/>
              <a:gdLst/>
              <a:ahLst/>
              <a:cxnLst/>
              <a:rect l="l" t="t" r="r" b="b"/>
              <a:pathLst>
                <a:path w="2318385" h="1470025">
                  <a:moveTo>
                    <a:pt x="0" y="1187957"/>
                  </a:moveTo>
                  <a:lnTo>
                    <a:pt x="2318004" y="1187957"/>
                  </a:lnTo>
                </a:path>
                <a:path w="2318385" h="1470025">
                  <a:moveTo>
                    <a:pt x="2062734" y="0"/>
                  </a:moveTo>
                  <a:lnTo>
                    <a:pt x="2062734" y="1469898"/>
                  </a:lnTo>
                </a:path>
              </a:pathLst>
            </a:custGeom>
            <a:ln w="508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6" name="object 26"/>
            <p:cNvSpPr/>
            <p:nvPr/>
          </p:nvSpPr>
          <p:spPr>
            <a:xfrm>
              <a:off x="2959608" y="3591305"/>
              <a:ext cx="3172460" cy="1918335"/>
            </a:xfrm>
            <a:custGeom>
              <a:avLst/>
              <a:gdLst/>
              <a:ahLst/>
              <a:cxnLst/>
              <a:rect l="l" t="t" r="r" b="b"/>
              <a:pathLst>
                <a:path w="3172460" h="1918335">
                  <a:moveTo>
                    <a:pt x="3172206" y="1713738"/>
                  </a:moveTo>
                  <a:lnTo>
                    <a:pt x="3152140" y="1703832"/>
                  </a:lnTo>
                  <a:lnTo>
                    <a:pt x="3110484" y="1683258"/>
                  </a:lnTo>
                  <a:lnTo>
                    <a:pt x="3110484" y="1703832"/>
                  </a:lnTo>
                  <a:lnTo>
                    <a:pt x="131826" y="1703832"/>
                  </a:lnTo>
                  <a:lnTo>
                    <a:pt x="131826" y="60960"/>
                  </a:lnTo>
                  <a:lnTo>
                    <a:pt x="152400" y="60960"/>
                  </a:lnTo>
                  <a:lnTo>
                    <a:pt x="147066" y="50292"/>
                  </a:lnTo>
                  <a:lnTo>
                    <a:pt x="121920" y="0"/>
                  </a:lnTo>
                  <a:lnTo>
                    <a:pt x="91440" y="60960"/>
                  </a:lnTo>
                  <a:lnTo>
                    <a:pt x="112001" y="60960"/>
                  </a:lnTo>
                  <a:lnTo>
                    <a:pt x="112001" y="1703832"/>
                  </a:lnTo>
                  <a:lnTo>
                    <a:pt x="0" y="1703832"/>
                  </a:lnTo>
                  <a:lnTo>
                    <a:pt x="0" y="1724406"/>
                  </a:lnTo>
                  <a:lnTo>
                    <a:pt x="112001" y="1724406"/>
                  </a:lnTo>
                  <a:lnTo>
                    <a:pt x="112001" y="1917954"/>
                  </a:lnTo>
                  <a:lnTo>
                    <a:pt x="131826" y="1917954"/>
                  </a:lnTo>
                  <a:lnTo>
                    <a:pt x="131826" y="1724406"/>
                  </a:lnTo>
                  <a:lnTo>
                    <a:pt x="3110484" y="1724406"/>
                  </a:lnTo>
                  <a:lnTo>
                    <a:pt x="3110484" y="1744218"/>
                  </a:lnTo>
                  <a:lnTo>
                    <a:pt x="3150603" y="1724406"/>
                  </a:lnTo>
                  <a:lnTo>
                    <a:pt x="3172206" y="17137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520066" y="2353625"/>
            <a:ext cx="4129642" cy="361823"/>
          </a:xfrm>
          <a:prstGeom prst="rect">
            <a:avLst/>
          </a:prstGeom>
        </p:spPr>
        <p:txBody>
          <a:bodyPr vert="horz" wrap="square" lIns="0" tIns="29584" rIns="0" bIns="0" rtlCol="0">
            <a:spAutoFit/>
          </a:bodyPr>
          <a:lstStyle/>
          <a:p>
            <a:pPr marL="21914">
              <a:spcBef>
                <a:spcPts val="233"/>
              </a:spcBef>
            </a:pPr>
            <a:r>
              <a:rPr sz="2157" spc="17" dirty="0">
                <a:solidFill>
                  <a:srgbClr val="FF0000"/>
                </a:solidFill>
                <a:latin typeface="Tahoma"/>
                <a:cs typeface="Tahoma"/>
              </a:rPr>
              <a:t>Capacidad</a:t>
            </a:r>
            <a:r>
              <a:rPr sz="215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157" spc="26" dirty="0">
                <a:solidFill>
                  <a:srgbClr val="FF0000"/>
                </a:solidFill>
                <a:latin typeface="Tahoma"/>
                <a:cs typeface="Tahoma"/>
              </a:rPr>
              <a:t>(%)</a:t>
            </a:r>
            <a:r>
              <a:rPr sz="215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157" spc="17" dirty="0">
                <a:latin typeface="Tahoma"/>
                <a:cs typeface="Tahoma"/>
              </a:rPr>
              <a:t>/</a:t>
            </a:r>
            <a:r>
              <a:rPr sz="2157" spc="-9" dirty="0">
                <a:latin typeface="Tahoma"/>
                <a:cs typeface="Tahoma"/>
              </a:rPr>
              <a:t> </a:t>
            </a:r>
            <a:r>
              <a:rPr sz="2157" spc="17" dirty="0">
                <a:solidFill>
                  <a:srgbClr val="3333CC"/>
                </a:solidFill>
                <a:latin typeface="Tahoma"/>
                <a:cs typeface="Tahoma"/>
              </a:rPr>
              <a:t>Resistencia</a:t>
            </a:r>
            <a:r>
              <a:rPr sz="2157" spc="-9" dirty="0">
                <a:solidFill>
                  <a:srgbClr val="3333CC"/>
                </a:solidFill>
                <a:latin typeface="Tahoma"/>
                <a:cs typeface="Tahoma"/>
              </a:rPr>
              <a:t> </a:t>
            </a:r>
            <a:r>
              <a:rPr sz="2157" spc="26" dirty="0">
                <a:solidFill>
                  <a:srgbClr val="3333CC"/>
                </a:solidFill>
                <a:latin typeface="Tahoma"/>
                <a:cs typeface="Tahoma"/>
              </a:rPr>
              <a:t>(%)</a:t>
            </a:r>
            <a:endParaRPr sz="2157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27218" y="5593333"/>
            <a:ext cx="1868145" cy="361823"/>
          </a:xfrm>
          <a:prstGeom prst="rect">
            <a:avLst/>
          </a:prstGeom>
        </p:spPr>
        <p:txBody>
          <a:bodyPr vert="horz" wrap="square" lIns="0" tIns="29584" rIns="0" bIns="0" rtlCol="0">
            <a:spAutoFit/>
          </a:bodyPr>
          <a:lstStyle/>
          <a:p>
            <a:pPr marL="21914">
              <a:spcBef>
                <a:spcPts val="233"/>
              </a:spcBef>
            </a:pPr>
            <a:r>
              <a:rPr sz="2157" spc="26" dirty="0">
                <a:latin typeface="Tahoma"/>
                <a:cs typeface="Tahoma"/>
              </a:rPr>
              <a:t>Tiempo</a:t>
            </a:r>
            <a:r>
              <a:rPr sz="2157" spc="-95" dirty="0">
                <a:latin typeface="Tahoma"/>
                <a:cs typeface="Tahoma"/>
              </a:rPr>
              <a:t> </a:t>
            </a:r>
            <a:r>
              <a:rPr sz="2157" spc="17" dirty="0">
                <a:latin typeface="Tahoma"/>
                <a:cs typeface="Tahoma"/>
              </a:rPr>
              <a:t>(Años)</a:t>
            </a:r>
            <a:endParaRPr sz="2157">
              <a:latin typeface="Tahoma"/>
              <a:cs typeface="Tahom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305092" y="2965802"/>
            <a:ext cx="4093484" cy="2544184"/>
            <a:chOff x="3074542" y="3833367"/>
            <a:chExt cx="2372360" cy="1474470"/>
          </a:xfrm>
        </p:grpSpPr>
        <p:sp>
          <p:nvSpPr>
            <p:cNvPr id="30" name="object 30"/>
            <p:cNvSpPr/>
            <p:nvPr/>
          </p:nvSpPr>
          <p:spPr>
            <a:xfrm>
              <a:off x="3081527" y="3917441"/>
              <a:ext cx="407034" cy="327025"/>
            </a:xfrm>
            <a:custGeom>
              <a:avLst/>
              <a:gdLst/>
              <a:ahLst/>
              <a:cxnLst/>
              <a:rect l="l" t="t" r="r" b="b"/>
              <a:pathLst>
                <a:path w="407035" h="327025">
                  <a:moveTo>
                    <a:pt x="0" y="326898"/>
                  </a:moveTo>
                  <a:lnTo>
                    <a:pt x="23717" y="275311"/>
                  </a:lnTo>
                  <a:lnTo>
                    <a:pt x="48006" y="225100"/>
                  </a:lnTo>
                  <a:lnTo>
                    <a:pt x="73437" y="177641"/>
                  </a:lnTo>
                  <a:lnTo>
                    <a:pt x="100583" y="134309"/>
                  </a:lnTo>
                  <a:lnTo>
                    <a:pt x="130016" y="96481"/>
                  </a:lnTo>
                  <a:lnTo>
                    <a:pt x="162306" y="65532"/>
                  </a:lnTo>
                  <a:lnTo>
                    <a:pt x="205301" y="38160"/>
                  </a:lnTo>
                  <a:lnTo>
                    <a:pt x="252246" y="20299"/>
                  </a:lnTo>
                  <a:lnTo>
                    <a:pt x="302154" y="9570"/>
                  </a:lnTo>
                  <a:lnTo>
                    <a:pt x="354037" y="3596"/>
                  </a:lnTo>
                  <a:lnTo>
                    <a:pt x="406908" y="0"/>
                  </a:lnTo>
                </a:path>
              </a:pathLst>
            </a:custGeom>
            <a:ln w="13550">
              <a:solidFill>
                <a:srgbClr val="A50021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31" name="object 31"/>
            <p:cNvSpPr/>
            <p:nvPr/>
          </p:nvSpPr>
          <p:spPr>
            <a:xfrm>
              <a:off x="3488435" y="3910666"/>
              <a:ext cx="650240" cy="13970"/>
            </a:xfrm>
            <a:custGeom>
              <a:avLst/>
              <a:gdLst/>
              <a:ahLst/>
              <a:cxnLst/>
              <a:rect l="l" t="t" r="r" b="b"/>
              <a:pathLst>
                <a:path w="650239" h="13970">
                  <a:moveTo>
                    <a:pt x="0" y="13550"/>
                  </a:moveTo>
                  <a:lnTo>
                    <a:pt x="649986" y="13550"/>
                  </a:lnTo>
                  <a:lnTo>
                    <a:pt x="649986" y="0"/>
                  </a:lnTo>
                  <a:lnTo>
                    <a:pt x="0" y="0"/>
                  </a:lnTo>
                  <a:lnTo>
                    <a:pt x="0" y="13550"/>
                  </a:lnTo>
                  <a:close/>
                </a:path>
              </a:pathLst>
            </a:custGeom>
            <a:solidFill>
              <a:srgbClr val="A50021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32" name="object 32"/>
            <p:cNvSpPr/>
            <p:nvPr/>
          </p:nvSpPr>
          <p:spPr>
            <a:xfrm>
              <a:off x="3081527" y="3917441"/>
              <a:ext cx="2358390" cy="1061720"/>
            </a:xfrm>
            <a:custGeom>
              <a:avLst/>
              <a:gdLst/>
              <a:ahLst/>
              <a:cxnLst/>
              <a:rect l="l" t="t" r="r" b="b"/>
              <a:pathLst>
                <a:path w="2358390" h="1061720">
                  <a:moveTo>
                    <a:pt x="2358390" y="1061466"/>
                  </a:moveTo>
                  <a:lnTo>
                    <a:pt x="2335636" y="1011079"/>
                  </a:lnTo>
                  <a:lnTo>
                    <a:pt x="2312833" y="960812"/>
                  </a:lnTo>
                  <a:lnTo>
                    <a:pt x="2289931" y="910784"/>
                  </a:lnTo>
                  <a:lnTo>
                    <a:pt x="2266882" y="861114"/>
                  </a:lnTo>
                  <a:lnTo>
                    <a:pt x="2243637" y="811922"/>
                  </a:lnTo>
                  <a:lnTo>
                    <a:pt x="2220146" y="763328"/>
                  </a:lnTo>
                  <a:lnTo>
                    <a:pt x="2196360" y="715450"/>
                  </a:lnTo>
                  <a:lnTo>
                    <a:pt x="2172230" y="668408"/>
                  </a:lnTo>
                  <a:lnTo>
                    <a:pt x="2147707" y="622321"/>
                  </a:lnTo>
                  <a:lnTo>
                    <a:pt x="2122741" y="577310"/>
                  </a:lnTo>
                  <a:lnTo>
                    <a:pt x="2097284" y="533493"/>
                  </a:lnTo>
                  <a:lnTo>
                    <a:pt x="2071286" y="490990"/>
                  </a:lnTo>
                  <a:lnTo>
                    <a:pt x="2044699" y="449920"/>
                  </a:lnTo>
                  <a:lnTo>
                    <a:pt x="2017472" y="410403"/>
                  </a:lnTo>
                  <a:lnTo>
                    <a:pt x="1989558" y="372558"/>
                  </a:lnTo>
                  <a:lnTo>
                    <a:pt x="1960906" y="336505"/>
                  </a:lnTo>
                  <a:lnTo>
                    <a:pt x="1931468" y="302363"/>
                  </a:lnTo>
                  <a:lnTo>
                    <a:pt x="1901194" y="270251"/>
                  </a:lnTo>
                  <a:lnTo>
                    <a:pt x="1870036" y="240290"/>
                  </a:lnTo>
                  <a:lnTo>
                    <a:pt x="1837944" y="212598"/>
                  </a:lnTo>
                  <a:lnTo>
                    <a:pt x="1799079" y="182894"/>
                  </a:lnTo>
                  <a:lnTo>
                    <a:pt x="1758921" y="156318"/>
                  </a:lnTo>
                  <a:lnTo>
                    <a:pt x="1717550" y="132673"/>
                  </a:lnTo>
                  <a:lnTo>
                    <a:pt x="1675048" y="111764"/>
                  </a:lnTo>
                  <a:lnTo>
                    <a:pt x="1631497" y="93396"/>
                  </a:lnTo>
                  <a:lnTo>
                    <a:pt x="1586980" y="77372"/>
                  </a:lnTo>
                  <a:lnTo>
                    <a:pt x="1541577" y="63498"/>
                  </a:lnTo>
                  <a:lnTo>
                    <a:pt x="1495371" y="51579"/>
                  </a:lnTo>
                  <a:lnTo>
                    <a:pt x="1448445" y="41418"/>
                  </a:lnTo>
                  <a:lnTo>
                    <a:pt x="1400878" y="32821"/>
                  </a:lnTo>
                  <a:lnTo>
                    <a:pt x="1352755" y="25592"/>
                  </a:lnTo>
                  <a:lnTo>
                    <a:pt x="1304156" y="19535"/>
                  </a:lnTo>
                  <a:lnTo>
                    <a:pt x="1255163" y="14455"/>
                  </a:lnTo>
                  <a:lnTo>
                    <a:pt x="1205859" y="10157"/>
                  </a:lnTo>
                  <a:lnTo>
                    <a:pt x="1156324" y="6446"/>
                  </a:lnTo>
                  <a:lnTo>
                    <a:pt x="1106642" y="3125"/>
                  </a:lnTo>
                  <a:lnTo>
                    <a:pt x="1056894" y="0"/>
                  </a:lnTo>
                </a:path>
                <a:path w="2358390" h="1061720">
                  <a:moveTo>
                    <a:pt x="0" y="326898"/>
                  </a:moveTo>
                  <a:lnTo>
                    <a:pt x="23717" y="275311"/>
                  </a:lnTo>
                  <a:lnTo>
                    <a:pt x="48006" y="225100"/>
                  </a:lnTo>
                  <a:lnTo>
                    <a:pt x="73437" y="177641"/>
                  </a:lnTo>
                  <a:lnTo>
                    <a:pt x="100583" y="134309"/>
                  </a:lnTo>
                  <a:lnTo>
                    <a:pt x="130016" y="96481"/>
                  </a:lnTo>
                  <a:lnTo>
                    <a:pt x="162306" y="65532"/>
                  </a:lnTo>
                  <a:lnTo>
                    <a:pt x="205301" y="38160"/>
                  </a:lnTo>
                  <a:lnTo>
                    <a:pt x="252246" y="20299"/>
                  </a:lnTo>
                  <a:lnTo>
                    <a:pt x="302154" y="9570"/>
                  </a:lnTo>
                  <a:lnTo>
                    <a:pt x="354037" y="3596"/>
                  </a:lnTo>
                  <a:lnTo>
                    <a:pt x="406908" y="0"/>
                  </a:lnTo>
                </a:path>
              </a:pathLst>
            </a:custGeom>
            <a:ln w="13550">
              <a:solidFill>
                <a:srgbClr val="A50021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33" name="object 33"/>
            <p:cNvSpPr/>
            <p:nvPr/>
          </p:nvSpPr>
          <p:spPr>
            <a:xfrm>
              <a:off x="3488435" y="3910666"/>
              <a:ext cx="650240" cy="13970"/>
            </a:xfrm>
            <a:custGeom>
              <a:avLst/>
              <a:gdLst/>
              <a:ahLst/>
              <a:cxnLst/>
              <a:rect l="l" t="t" r="r" b="b"/>
              <a:pathLst>
                <a:path w="650239" h="13970">
                  <a:moveTo>
                    <a:pt x="0" y="13550"/>
                  </a:moveTo>
                  <a:lnTo>
                    <a:pt x="649986" y="13550"/>
                  </a:lnTo>
                  <a:lnTo>
                    <a:pt x="649986" y="0"/>
                  </a:lnTo>
                  <a:lnTo>
                    <a:pt x="0" y="0"/>
                  </a:lnTo>
                  <a:lnTo>
                    <a:pt x="0" y="13550"/>
                  </a:lnTo>
                  <a:close/>
                </a:path>
              </a:pathLst>
            </a:custGeom>
            <a:solidFill>
              <a:srgbClr val="A50021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34" name="object 34"/>
            <p:cNvSpPr/>
            <p:nvPr/>
          </p:nvSpPr>
          <p:spPr>
            <a:xfrm>
              <a:off x="4138421" y="3917441"/>
              <a:ext cx="1301750" cy="1061720"/>
            </a:xfrm>
            <a:custGeom>
              <a:avLst/>
              <a:gdLst/>
              <a:ahLst/>
              <a:cxnLst/>
              <a:rect l="l" t="t" r="r" b="b"/>
              <a:pathLst>
                <a:path w="1301750" h="1061720">
                  <a:moveTo>
                    <a:pt x="1301495" y="1061466"/>
                  </a:moveTo>
                  <a:lnTo>
                    <a:pt x="1278742" y="1011079"/>
                  </a:lnTo>
                  <a:lnTo>
                    <a:pt x="1255939" y="960812"/>
                  </a:lnTo>
                  <a:lnTo>
                    <a:pt x="1233037" y="910784"/>
                  </a:lnTo>
                  <a:lnTo>
                    <a:pt x="1209988" y="861114"/>
                  </a:lnTo>
                  <a:lnTo>
                    <a:pt x="1186743" y="811922"/>
                  </a:lnTo>
                  <a:lnTo>
                    <a:pt x="1163252" y="763328"/>
                  </a:lnTo>
                  <a:lnTo>
                    <a:pt x="1139466" y="715450"/>
                  </a:lnTo>
                  <a:lnTo>
                    <a:pt x="1115336" y="668408"/>
                  </a:lnTo>
                  <a:lnTo>
                    <a:pt x="1090813" y="622321"/>
                  </a:lnTo>
                  <a:lnTo>
                    <a:pt x="1065847" y="577310"/>
                  </a:lnTo>
                  <a:lnTo>
                    <a:pt x="1040390" y="533493"/>
                  </a:lnTo>
                  <a:lnTo>
                    <a:pt x="1014392" y="490990"/>
                  </a:lnTo>
                  <a:lnTo>
                    <a:pt x="987805" y="449920"/>
                  </a:lnTo>
                  <a:lnTo>
                    <a:pt x="960578" y="410403"/>
                  </a:lnTo>
                  <a:lnTo>
                    <a:pt x="932664" y="372558"/>
                  </a:lnTo>
                  <a:lnTo>
                    <a:pt x="904012" y="336505"/>
                  </a:lnTo>
                  <a:lnTo>
                    <a:pt x="874574" y="302363"/>
                  </a:lnTo>
                  <a:lnTo>
                    <a:pt x="844300" y="270251"/>
                  </a:lnTo>
                  <a:lnTo>
                    <a:pt x="813142" y="240290"/>
                  </a:lnTo>
                  <a:lnTo>
                    <a:pt x="781050" y="212598"/>
                  </a:lnTo>
                  <a:lnTo>
                    <a:pt x="742185" y="182894"/>
                  </a:lnTo>
                  <a:lnTo>
                    <a:pt x="702027" y="156318"/>
                  </a:lnTo>
                  <a:lnTo>
                    <a:pt x="660656" y="132673"/>
                  </a:lnTo>
                  <a:lnTo>
                    <a:pt x="618154" y="111764"/>
                  </a:lnTo>
                  <a:lnTo>
                    <a:pt x="574603" y="93396"/>
                  </a:lnTo>
                  <a:lnTo>
                    <a:pt x="530086" y="77372"/>
                  </a:lnTo>
                  <a:lnTo>
                    <a:pt x="484683" y="63498"/>
                  </a:lnTo>
                  <a:lnTo>
                    <a:pt x="438477" y="51579"/>
                  </a:lnTo>
                  <a:lnTo>
                    <a:pt x="391551" y="41418"/>
                  </a:lnTo>
                  <a:lnTo>
                    <a:pt x="343984" y="32821"/>
                  </a:lnTo>
                  <a:lnTo>
                    <a:pt x="295861" y="25592"/>
                  </a:lnTo>
                  <a:lnTo>
                    <a:pt x="247262" y="19535"/>
                  </a:lnTo>
                  <a:lnTo>
                    <a:pt x="198269" y="14455"/>
                  </a:lnTo>
                  <a:lnTo>
                    <a:pt x="148965" y="10157"/>
                  </a:lnTo>
                  <a:lnTo>
                    <a:pt x="99430" y="6446"/>
                  </a:lnTo>
                  <a:lnTo>
                    <a:pt x="49748" y="3125"/>
                  </a:lnTo>
                  <a:lnTo>
                    <a:pt x="0" y="0"/>
                  </a:lnTo>
                </a:path>
              </a:pathLst>
            </a:custGeom>
            <a:ln w="13550">
              <a:solidFill>
                <a:srgbClr val="A50021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35" name="object 35"/>
            <p:cNvSpPr/>
            <p:nvPr/>
          </p:nvSpPr>
          <p:spPr>
            <a:xfrm>
              <a:off x="3081527" y="3835907"/>
              <a:ext cx="2318385" cy="1469390"/>
            </a:xfrm>
            <a:custGeom>
              <a:avLst/>
              <a:gdLst/>
              <a:ahLst/>
              <a:cxnLst/>
              <a:rect l="l" t="t" r="r" b="b"/>
              <a:pathLst>
                <a:path w="2318385" h="1469389">
                  <a:moveTo>
                    <a:pt x="0" y="244601"/>
                  </a:moveTo>
                  <a:lnTo>
                    <a:pt x="2033016" y="244601"/>
                  </a:lnTo>
                </a:path>
                <a:path w="2318385" h="1469389">
                  <a:moveTo>
                    <a:pt x="0" y="576833"/>
                  </a:moveTo>
                  <a:lnTo>
                    <a:pt x="2318004" y="576833"/>
                  </a:lnTo>
                </a:path>
                <a:path w="2318385" h="1469389">
                  <a:moveTo>
                    <a:pt x="325374" y="0"/>
                  </a:moveTo>
                  <a:lnTo>
                    <a:pt x="325374" y="1469136"/>
                  </a:lnTo>
                </a:path>
              </a:pathLst>
            </a:custGeom>
            <a:ln w="508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485300" y="3262633"/>
            <a:ext cx="655220" cy="802278"/>
          </a:xfrm>
          <a:prstGeom prst="rect">
            <a:avLst/>
          </a:prstGeom>
        </p:spPr>
        <p:txBody>
          <a:bodyPr vert="horz" wrap="square" lIns="0" tIns="26296" rIns="0" bIns="0" rtlCol="0">
            <a:spAutoFit/>
          </a:bodyPr>
          <a:lstStyle/>
          <a:p>
            <a:pPr marL="21914">
              <a:spcBef>
                <a:spcPts val="207"/>
              </a:spcBef>
            </a:pPr>
            <a:r>
              <a:rPr sz="1812" spc="9" dirty="0">
                <a:latin typeface="Tahoma"/>
                <a:cs typeface="Tahoma"/>
              </a:rPr>
              <a:t>10</a:t>
            </a:r>
            <a:r>
              <a:rPr sz="1812" dirty="0">
                <a:latin typeface="Tahoma"/>
                <a:cs typeface="Tahoma"/>
              </a:rPr>
              <a:t>0</a:t>
            </a:r>
            <a:r>
              <a:rPr sz="1812" spc="35" dirty="0">
                <a:latin typeface="Tahoma"/>
                <a:cs typeface="Tahoma"/>
              </a:rPr>
              <a:t>%</a:t>
            </a:r>
            <a:endParaRPr sz="1812">
              <a:latin typeface="Tahoma"/>
              <a:cs typeface="Tahoma"/>
            </a:endParaRPr>
          </a:p>
          <a:p>
            <a:pPr marL="149014">
              <a:spcBef>
                <a:spcPts val="1708"/>
              </a:spcBef>
            </a:pPr>
            <a:r>
              <a:rPr sz="1812" spc="9" dirty="0">
                <a:latin typeface="Tahoma"/>
                <a:cs typeface="Tahoma"/>
              </a:rPr>
              <a:t>80%</a:t>
            </a:r>
            <a:endParaRPr sz="1812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659439" y="5595131"/>
            <a:ext cx="371438" cy="305412"/>
          </a:xfrm>
          <a:prstGeom prst="rect">
            <a:avLst/>
          </a:prstGeom>
        </p:spPr>
        <p:txBody>
          <a:bodyPr vert="horz" wrap="square" lIns="0" tIns="26296" rIns="0" bIns="0" rtlCol="0">
            <a:spAutoFit/>
          </a:bodyPr>
          <a:lstStyle/>
          <a:p>
            <a:pPr marL="21914">
              <a:spcBef>
                <a:spcPts val="207"/>
              </a:spcBef>
            </a:pPr>
            <a:r>
              <a:rPr sz="1812" spc="17" dirty="0">
                <a:latin typeface="Tahoma"/>
                <a:cs typeface="Tahoma"/>
              </a:rPr>
              <a:t>0</a:t>
            </a:r>
            <a:r>
              <a:rPr sz="1812" spc="-9" dirty="0">
                <a:latin typeface="Tahoma"/>
                <a:cs typeface="Tahoma"/>
              </a:rPr>
              <a:t>.</a:t>
            </a:r>
            <a:r>
              <a:rPr sz="1812" spc="17" dirty="0">
                <a:latin typeface="Tahoma"/>
                <a:cs typeface="Tahoma"/>
              </a:rPr>
              <a:t>5</a:t>
            </a:r>
            <a:endParaRPr sz="1812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291562" y="2565314"/>
            <a:ext cx="1463837" cy="706597"/>
          </a:xfrm>
          <a:prstGeom prst="rect">
            <a:avLst/>
          </a:prstGeom>
        </p:spPr>
        <p:txBody>
          <a:bodyPr vert="horz" wrap="square" lIns="0" tIns="29584" rIns="0" bIns="0" rtlCol="0">
            <a:spAutoFit/>
          </a:bodyPr>
          <a:lstStyle/>
          <a:p>
            <a:pPr marL="21914">
              <a:spcBef>
                <a:spcPts val="233"/>
              </a:spcBef>
            </a:pPr>
            <a:r>
              <a:rPr sz="2157" spc="17" dirty="0">
                <a:latin typeface="Tahoma"/>
                <a:cs typeface="Tahoma"/>
              </a:rPr>
              <a:t>Final</a:t>
            </a:r>
            <a:endParaRPr sz="2157">
              <a:latin typeface="Tahoma"/>
              <a:cs typeface="Tahoma"/>
            </a:endParaRPr>
          </a:p>
          <a:p>
            <a:pPr marL="21914">
              <a:spcBef>
                <a:spcPts val="60"/>
              </a:spcBef>
            </a:pPr>
            <a:r>
              <a:rPr sz="2157" spc="26" dirty="0">
                <a:latin typeface="Tahoma"/>
                <a:cs typeface="Tahoma"/>
              </a:rPr>
              <a:t>de</a:t>
            </a:r>
            <a:r>
              <a:rPr sz="2157" spc="-43" dirty="0">
                <a:latin typeface="Tahoma"/>
                <a:cs typeface="Tahoma"/>
              </a:rPr>
              <a:t> </a:t>
            </a:r>
            <a:r>
              <a:rPr sz="2157" spc="17" dirty="0">
                <a:latin typeface="Tahoma"/>
                <a:cs typeface="Tahoma"/>
              </a:rPr>
              <a:t>Vida</a:t>
            </a:r>
            <a:r>
              <a:rPr sz="2157" spc="-35" dirty="0">
                <a:latin typeface="Tahoma"/>
                <a:cs typeface="Tahoma"/>
              </a:rPr>
              <a:t> </a:t>
            </a:r>
            <a:r>
              <a:rPr sz="2157" spc="9" dirty="0">
                <a:latin typeface="Tahoma"/>
                <a:cs typeface="Tahoma"/>
              </a:rPr>
              <a:t>Util</a:t>
            </a:r>
            <a:endParaRPr sz="2157">
              <a:latin typeface="Tahoma"/>
              <a:cs typeface="Tahom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246145" y="2965802"/>
            <a:ext cx="4988660" cy="2638413"/>
            <a:chOff x="3040379" y="3833367"/>
            <a:chExt cx="2891155" cy="1529080"/>
          </a:xfrm>
        </p:grpSpPr>
        <p:sp>
          <p:nvSpPr>
            <p:cNvPr id="40" name="object 40"/>
            <p:cNvSpPr/>
            <p:nvPr/>
          </p:nvSpPr>
          <p:spPr>
            <a:xfrm>
              <a:off x="5196077" y="3899404"/>
              <a:ext cx="735330" cy="467359"/>
            </a:xfrm>
            <a:custGeom>
              <a:avLst/>
              <a:gdLst/>
              <a:ahLst/>
              <a:cxnLst/>
              <a:rect l="l" t="t" r="r" b="b"/>
              <a:pathLst>
                <a:path w="735329" h="467360">
                  <a:moveTo>
                    <a:pt x="3810" y="421897"/>
                  </a:moveTo>
                  <a:lnTo>
                    <a:pt x="0" y="466855"/>
                  </a:lnTo>
                  <a:lnTo>
                    <a:pt x="38862" y="443233"/>
                  </a:lnTo>
                  <a:lnTo>
                    <a:pt x="36358" y="441709"/>
                  </a:lnTo>
                  <a:lnTo>
                    <a:pt x="17525" y="441709"/>
                  </a:lnTo>
                  <a:lnTo>
                    <a:pt x="14477" y="440185"/>
                  </a:lnTo>
                  <a:lnTo>
                    <a:pt x="13716" y="437899"/>
                  </a:lnTo>
                  <a:lnTo>
                    <a:pt x="15239" y="436375"/>
                  </a:lnTo>
                  <a:lnTo>
                    <a:pt x="18620" y="430912"/>
                  </a:lnTo>
                  <a:lnTo>
                    <a:pt x="3810" y="421897"/>
                  </a:lnTo>
                  <a:close/>
                </a:path>
                <a:path w="735329" h="467360">
                  <a:moveTo>
                    <a:pt x="18620" y="430912"/>
                  </a:moveTo>
                  <a:lnTo>
                    <a:pt x="15239" y="436375"/>
                  </a:lnTo>
                  <a:lnTo>
                    <a:pt x="13716" y="437899"/>
                  </a:lnTo>
                  <a:lnTo>
                    <a:pt x="14477" y="440185"/>
                  </a:lnTo>
                  <a:lnTo>
                    <a:pt x="17525" y="441709"/>
                  </a:lnTo>
                  <a:lnTo>
                    <a:pt x="19812" y="441709"/>
                  </a:lnTo>
                  <a:lnTo>
                    <a:pt x="20574" y="440185"/>
                  </a:lnTo>
                  <a:lnTo>
                    <a:pt x="24210" y="434314"/>
                  </a:lnTo>
                  <a:lnTo>
                    <a:pt x="18620" y="430912"/>
                  </a:lnTo>
                  <a:close/>
                </a:path>
                <a:path w="735329" h="467360">
                  <a:moveTo>
                    <a:pt x="24210" y="434314"/>
                  </a:moveTo>
                  <a:lnTo>
                    <a:pt x="20574" y="440185"/>
                  </a:lnTo>
                  <a:lnTo>
                    <a:pt x="19812" y="441709"/>
                  </a:lnTo>
                  <a:lnTo>
                    <a:pt x="36358" y="441709"/>
                  </a:lnTo>
                  <a:lnTo>
                    <a:pt x="24210" y="434314"/>
                  </a:lnTo>
                  <a:close/>
                </a:path>
                <a:path w="735329" h="467360">
                  <a:moveTo>
                    <a:pt x="546272" y="0"/>
                  </a:moveTo>
                  <a:lnTo>
                    <a:pt x="499803" y="1887"/>
                  </a:lnTo>
                  <a:lnTo>
                    <a:pt x="453999" y="7640"/>
                  </a:lnTo>
                  <a:lnTo>
                    <a:pt x="409188" y="18062"/>
                  </a:lnTo>
                  <a:lnTo>
                    <a:pt x="365696" y="33959"/>
                  </a:lnTo>
                  <a:lnTo>
                    <a:pt x="323850" y="56137"/>
                  </a:lnTo>
                  <a:lnTo>
                    <a:pt x="285783" y="82758"/>
                  </a:lnTo>
                  <a:lnTo>
                    <a:pt x="249376" y="114308"/>
                  </a:lnTo>
                  <a:lnTo>
                    <a:pt x="214607" y="149889"/>
                  </a:lnTo>
                  <a:lnTo>
                    <a:pt x="181454" y="188601"/>
                  </a:lnTo>
                  <a:lnTo>
                    <a:pt x="149894" y="229549"/>
                  </a:lnTo>
                  <a:lnTo>
                    <a:pt x="119907" y="271833"/>
                  </a:lnTo>
                  <a:lnTo>
                    <a:pt x="91470" y="314555"/>
                  </a:lnTo>
                  <a:lnTo>
                    <a:pt x="64561" y="356818"/>
                  </a:lnTo>
                  <a:lnTo>
                    <a:pt x="18620" y="430912"/>
                  </a:lnTo>
                  <a:lnTo>
                    <a:pt x="24210" y="434314"/>
                  </a:lnTo>
                  <a:lnTo>
                    <a:pt x="69410" y="361517"/>
                  </a:lnTo>
                  <a:lnTo>
                    <a:pt x="96179" y="319553"/>
                  </a:lnTo>
                  <a:lnTo>
                    <a:pt x="124508" y="277056"/>
                  </a:lnTo>
                  <a:lnTo>
                    <a:pt x="154390" y="234945"/>
                  </a:lnTo>
                  <a:lnTo>
                    <a:pt x="185820" y="194134"/>
                  </a:lnTo>
                  <a:lnTo>
                    <a:pt x="218792" y="155541"/>
                  </a:lnTo>
                  <a:lnTo>
                    <a:pt x="253299" y="120082"/>
                  </a:lnTo>
                  <a:lnTo>
                    <a:pt x="289336" y="88674"/>
                  </a:lnTo>
                  <a:lnTo>
                    <a:pt x="326898" y="62233"/>
                  </a:lnTo>
                  <a:lnTo>
                    <a:pt x="373425" y="38116"/>
                  </a:lnTo>
                  <a:lnTo>
                    <a:pt x="422183" y="21670"/>
                  </a:lnTo>
                  <a:lnTo>
                    <a:pt x="472633" y="11783"/>
                  </a:lnTo>
                  <a:lnTo>
                    <a:pt x="524241" y="7345"/>
                  </a:lnTo>
                  <a:lnTo>
                    <a:pt x="665157" y="7243"/>
                  </a:lnTo>
                  <a:lnTo>
                    <a:pt x="639903" y="4597"/>
                  </a:lnTo>
                  <a:lnTo>
                    <a:pt x="593081" y="1171"/>
                  </a:lnTo>
                  <a:lnTo>
                    <a:pt x="546272" y="0"/>
                  </a:lnTo>
                  <a:close/>
                </a:path>
                <a:path w="735329" h="467360">
                  <a:moveTo>
                    <a:pt x="665157" y="7243"/>
                  </a:moveTo>
                  <a:lnTo>
                    <a:pt x="576470" y="7243"/>
                  </a:lnTo>
                  <a:lnTo>
                    <a:pt x="628783" y="10367"/>
                  </a:lnTo>
                  <a:lnTo>
                    <a:pt x="680645" y="15605"/>
                  </a:lnTo>
                  <a:lnTo>
                    <a:pt x="731520" y="21847"/>
                  </a:lnTo>
                  <a:lnTo>
                    <a:pt x="733806" y="21847"/>
                  </a:lnTo>
                  <a:lnTo>
                    <a:pt x="735330" y="20323"/>
                  </a:lnTo>
                  <a:lnTo>
                    <a:pt x="735330" y="16513"/>
                  </a:lnTo>
                  <a:lnTo>
                    <a:pt x="734568" y="14989"/>
                  </a:lnTo>
                  <a:lnTo>
                    <a:pt x="732282" y="14989"/>
                  </a:lnTo>
                  <a:lnTo>
                    <a:pt x="686412" y="9471"/>
                  </a:lnTo>
                  <a:lnTo>
                    <a:pt x="665157" y="72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41" name="object 41"/>
            <p:cNvSpPr/>
            <p:nvPr/>
          </p:nvSpPr>
          <p:spPr>
            <a:xfrm>
              <a:off x="4748783" y="3835907"/>
              <a:ext cx="0" cy="1469390"/>
            </a:xfrm>
            <a:custGeom>
              <a:avLst/>
              <a:gdLst/>
              <a:ahLst/>
              <a:cxnLst/>
              <a:rect l="l" t="t" r="r" b="b"/>
              <a:pathLst>
                <a:path h="1469389">
                  <a:moveTo>
                    <a:pt x="0" y="0"/>
                  </a:moveTo>
                  <a:lnTo>
                    <a:pt x="0" y="1469136"/>
                  </a:lnTo>
                </a:path>
              </a:pathLst>
            </a:custGeom>
            <a:ln w="508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42" name="object 42"/>
            <p:cNvSpPr/>
            <p:nvPr/>
          </p:nvSpPr>
          <p:spPr>
            <a:xfrm>
              <a:off x="3040380" y="3876293"/>
              <a:ext cx="2155825" cy="571500"/>
            </a:xfrm>
            <a:custGeom>
              <a:avLst/>
              <a:gdLst/>
              <a:ahLst/>
              <a:cxnLst/>
              <a:rect l="l" t="t" r="r" b="b"/>
              <a:pathLst>
                <a:path w="2155825" h="571500">
                  <a:moveTo>
                    <a:pt x="81534" y="368046"/>
                  </a:moveTo>
                  <a:lnTo>
                    <a:pt x="41148" y="326898"/>
                  </a:lnTo>
                  <a:lnTo>
                    <a:pt x="0" y="368046"/>
                  </a:lnTo>
                  <a:lnTo>
                    <a:pt x="41148" y="408432"/>
                  </a:lnTo>
                  <a:lnTo>
                    <a:pt x="81534" y="368046"/>
                  </a:lnTo>
                  <a:close/>
                </a:path>
                <a:path w="2155825" h="571500">
                  <a:moveTo>
                    <a:pt x="406908" y="41148"/>
                  </a:moveTo>
                  <a:lnTo>
                    <a:pt x="366522" y="0"/>
                  </a:lnTo>
                  <a:lnTo>
                    <a:pt x="325374" y="41148"/>
                  </a:lnTo>
                  <a:lnTo>
                    <a:pt x="366522" y="82296"/>
                  </a:lnTo>
                  <a:lnTo>
                    <a:pt x="406908" y="41148"/>
                  </a:lnTo>
                  <a:close/>
                </a:path>
                <a:path w="2155825" h="571500">
                  <a:moveTo>
                    <a:pt x="1748790" y="163830"/>
                  </a:moveTo>
                  <a:lnTo>
                    <a:pt x="1708404" y="122682"/>
                  </a:lnTo>
                  <a:lnTo>
                    <a:pt x="1668018" y="163830"/>
                  </a:lnTo>
                  <a:lnTo>
                    <a:pt x="1708404" y="204216"/>
                  </a:lnTo>
                  <a:lnTo>
                    <a:pt x="1748790" y="163830"/>
                  </a:lnTo>
                  <a:close/>
                </a:path>
                <a:path w="2155825" h="571500">
                  <a:moveTo>
                    <a:pt x="1993392" y="326898"/>
                  </a:moveTo>
                  <a:lnTo>
                    <a:pt x="1952244" y="285750"/>
                  </a:lnTo>
                  <a:lnTo>
                    <a:pt x="1911858" y="326898"/>
                  </a:lnTo>
                  <a:lnTo>
                    <a:pt x="1952244" y="368046"/>
                  </a:lnTo>
                  <a:lnTo>
                    <a:pt x="1993392" y="326898"/>
                  </a:lnTo>
                  <a:close/>
                </a:path>
                <a:path w="2155825" h="571500">
                  <a:moveTo>
                    <a:pt x="2155698" y="531114"/>
                  </a:moveTo>
                  <a:lnTo>
                    <a:pt x="2115312" y="489966"/>
                  </a:lnTo>
                  <a:lnTo>
                    <a:pt x="2074164" y="531114"/>
                  </a:lnTo>
                  <a:lnTo>
                    <a:pt x="2115312" y="571500"/>
                  </a:lnTo>
                  <a:lnTo>
                    <a:pt x="2155698" y="53111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43" name="object 43"/>
            <p:cNvSpPr/>
            <p:nvPr/>
          </p:nvSpPr>
          <p:spPr>
            <a:xfrm>
              <a:off x="3051810" y="4582667"/>
              <a:ext cx="2835910" cy="779780"/>
            </a:xfrm>
            <a:custGeom>
              <a:avLst/>
              <a:gdLst/>
              <a:ahLst/>
              <a:cxnLst/>
              <a:rect l="l" t="t" r="r" b="b"/>
              <a:pathLst>
                <a:path w="2835910" h="779779">
                  <a:moveTo>
                    <a:pt x="50292" y="647700"/>
                  </a:moveTo>
                  <a:lnTo>
                    <a:pt x="35052" y="633222"/>
                  </a:lnTo>
                  <a:lnTo>
                    <a:pt x="14478" y="633222"/>
                  </a:lnTo>
                  <a:lnTo>
                    <a:pt x="0" y="647700"/>
                  </a:lnTo>
                  <a:lnTo>
                    <a:pt x="0" y="678180"/>
                  </a:lnTo>
                  <a:lnTo>
                    <a:pt x="14478" y="692658"/>
                  </a:lnTo>
                  <a:lnTo>
                    <a:pt x="35052" y="692658"/>
                  </a:lnTo>
                  <a:lnTo>
                    <a:pt x="50292" y="678180"/>
                  </a:lnTo>
                  <a:lnTo>
                    <a:pt x="50292" y="647700"/>
                  </a:lnTo>
                  <a:close/>
                </a:path>
                <a:path w="2835910" h="779779">
                  <a:moveTo>
                    <a:pt x="172974" y="682752"/>
                  </a:moveTo>
                  <a:lnTo>
                    <a:pt x="158496" y="668274"/>
                  </a:lnTo>
                  <a:lnTo>
                    <a:pt x="137160" y="668274"/>
                  </a:lnTo>
                  <a:lnTo>
                    <a:pt x="122682" y="682752"/>
                  </a:lnTo>
                  <a:lnTo>
                    <a:pt x="122682" y="713232"/>
                  </a:lnTo>
                  <a:lnTo>
                    <a:pt x="137160" y="727710"/>
                  </a:lnTo>
                  <a:lnTo>
                    <a:pt x="158496" y="727710"/>
                  </a:lnTo>
                  <a:lnTo>
                    <a:pt x="172974" y="713232"/>
                  </a:lnTo>
                  <a:lnTo>
                    <a:pt x="172974" y="682752"/>
                  </a:lnTo>
                  <a:close/>
                </a:path>
                <a:path w="2835910" h="779779">
                  <a:moveTo>
                    <a:pt x="295656" y="706374"/>
                  </a:moveTo>
                  <a:lnTo>
                    <a:pt x="281178" y="691896"/>
                  </a:lnTo>
                  <a:lnTo>
                    <a:pt x="260604" y="691896"/>
                  </a:lnTo>
                  <a:lnTo>
                    <a:pt x="245364" y="706374"/>
                  </a:lnTo>
                  <a:lnTo>
                    <a:pt x="245364" y="736854"/>
                  </a:lnTo>
                  <a:lnTo>
                    <a:pt x="260604" y="751332"/>
                  </a:lnTo>
                  <a:lnTo>
                    <a:pt x="281178" y="751332"/>
                  </a:lnTo>
                  <a:lnTo>
                    <a:pt x="295656" y="736854"/>
                  </a:lnTo>
                  <a:lnTo>
                    <a:pt x="295656" y="706374"/>
                  </a:lnTo>
                  <a:close/>
                </a:path>
                <a:path w="2835910" h="779779">
                  <a:moveTo>
                    <a:pt x="440436" y="734568"/>
                  </a:moveTo>
                  <a:lnTo>
                    <a:pt x="425958" y="720090"/>
                  </a:lnTo>
                  <a:lnTo>
                    <a:pt x="405384" y="720090"/>
                  </a:lnTo>
                  <a:lnTo>
                    <a:pt x="390906" y="734568"/>
                  </a:lnTo>
                  <a:lnTo>
                    <a:pt x="390906" y="765048"/>
                  </a:lnTo>
                  <a:lnTo>
                    <a:pt x="405384" y="779526"/>
                  </a:lnTo>
                  <a:lnTo>
                    <a:pt x="425958" y="779526"/>
                  </a:lnTo>
                  <a:lnTo>
                    <a:pt x="440436" y="765048"/>
                  </a:lnTo>
                  <a:lnTo>
                    <a:pt x="440436" y="734568"/>
                  </a:lnTo>
                  <a:close/>
                </a:path>
                <a:path w="2835910" h="779779">
                  <a:moveTo>
                    <a:pt x="581406" y="729996"/>
                  </a:moveTo>
                  <a:lnTo>
                    <a:pt x="566166" y="714756"/>
                  </a:lnTo>
                  <a:lnTo>
                    <a:pt x="545592" y="714756"/>
                  </a:lnTo>
                  <a:lnTo>
                    <a:pt x="531114" y="729996"/>
                  </a:lnTo>
                  <a:lnTo>
                    <a:pt x="531114" y="759714"/>
                  </a:lnTo>
                  <a:lnTo>
                    <a:pt x="545592" y="774192"/>
                  </a:lnTo>
                  <a:lnTo>
                    <a:pt x="566166" y="774192"/>
                  </a:lnTo>
                  <a:lnTo>
                    <a:pt x="581406" y="759714"/>
                  </a:lnTo>
                  <a:lnTo>
                    <a:pt x="581406" y="729996"/>
                  </a:lnTo>
                  <a:close/>
                </a:path>
                <a:path w="2835910" h="779779">
                  <a:moveTo>
                    <a:pt x="692658" y="725424"/>
                  </a:moveTo>
                  <a:lnTo>
                    <a:pt x="678180" y="710946"/>
                  </a:lnTo>
                  <a:lnTo>
                    <a:pt x="657606" y="710946"/>
                  </a:lnTo>
                  <a:lnTo>
                    <a:pt x="643128" y="725424"/>
                  </a:lnTo>
                  <a:lnTo>
                    <a:pt x="643128" y="755904"/>
                  </a:lnTo>
                  <a:lnTo>
                    <a:pt x="657606" y="770382"/>
                  </a:lnTo>
                  <a:lnTo>
                    <a:pt x="678180" y="770382"/>
                  </a:lnTo>
                  <a:lnTo>
                    <a:pt x="692658" y="755904"/>
                  </a:lnTo>
                  <a:lnTo>
                    <a:pt x="692658" y="725424"/>
                  </a:lnTo>
                  <a:close/>
                </a:path>
                <a:path w="2835910" h="779779">
                  <a:moveTo>
                    <a:pt x="793242" y="729996"/>
                  </a:moveTo>
                  <a:lnTo>
                    <a:pt x="778002" y="714756"/>
                  </a:lnTo>
                  <a:lnTo>
                    <a:pt x="757428" y="714756"/>
                  </a:lnTo>
                  <a:lnTo>
                    <a:pt x="742950" y="729996"/>
                  </a:lnTo>
                  <a:lnTo>
                    <a:pt x="742950" y="759714"/>
                  </a:lnTo>
                  <a:lnTo>
                    <a:pt x="757428" y="774192"/>
                  </a:lnTo>
                  <a:lnTo>
                    <a:pt x="778002" y="774192"/>
                  </a:lnTo>
                  <a:lnTo>
                    <a:pt x="793242" y="759714"/>
                  </a:lnTo>
                  <a:lnTo>
                    <a:pt x="793242" y="729996"/>
                  </a:lnTo>
                  <a:close/>
                </a:path>
                <a:path w="2835910" h="779779">
                  <a:moveTo>
                    <a:pt x="895350" y="725424"/>
                  </a:moveTo>
                  <a:lnTo>
                    <a:pt x="880872" y="710946"/>
                  </a:lnTo>
                  <a:lnTo>
                    <a:pt x="860298" y="710946"/>
                  </a:lnTo>
                  <a:lnTo>
                    <a:pt x="845820" y="725424"/>
                  </a:lnTo>
                  <a:lnTo>
                    <a:pt x="845820" y="755904"/>
                  </a:lnTo>
                  <a:lnTo>
                    <a:pt x="860298" y="770382"/>
                  </a:lnTo>
                  <a:lnTo>
                    <a:pt x="880872" y="770382"/>
                  </a:lnTo>
                  <a:lnTo>
                    <a:pt x="895350" y="755904"/>
                  </a:lnTo>
                  <a:lnTo>
                    <a:pt x="895350" y="725424"/>
                  </a:lnTo>
                  <a:close/>
                </a:path>
                <a:path w="2835910" h="779779">
                  <a:moveTo>
                    <a:pt x="998982" y="734568"/>
                  </a:moveTo>
                  <a:lnTo>
                    <a:pt x="984504" y="720090"/>
                  </a:lnTo>
                  <a:lnTo>
                    <a:pt x="963168" y="720090"/>
                  </a:lnTo>
                  <a:lnTo>
                    <a:pt x="948690" y="734568"/>
                  </a:lnTo>
                  <a:lnTo>
                    <a:pt x="948690" y="765048"/>
                  </a:lnTo>
                  <a:lnTo>
                    <a:pt x="963168" y="779526"/>
                  </a:lnTo>
                  <a:lnTo>
                    <a:pt x="984504" y="779526"/>
                  </a:lnTo>
                  <a:lnTo>
                    <a:pt x="998982" y="765048"/>
                  </a:lnTo>
                  <a:lnTo>
                    <a:pt x="998982" y="734568"/>
                  </a:lnTo>
                  <a:close/>
                </a:path>
                <a:path w="2835910" h="779779">
                  <a:moveTo>
                    <a:pt x="1106424" y="730758"/>
                  </a:moveTo>
                  <a:lnTo>
                    <a:pt x="1091946" y="715518"/>
                  </a:lnTo>
                  <a:lnTo>
                    <a:pt x="1071372" y="715518"/>
                  </a:lnTo>
                  <a:lnTo>
                    <a:pt x="1056132" y="730758"/>
                  </a:lnTo>
                  <a:lnTo>
                    <a:pt x="1056132" y="760476"/>
                  </a:lnTo>
                  <a:lnTo>
                    <a:pt x="1071372" y="774954"/>
                  </a:lnTo>
                  <a:lnTo>
                    <a:pt x="1091946" y="774954"/>
                  </a:lnTo>
                  <a:lnTo>
                    <a:pt x="1106424" y="760476"/>
                  </a:lnTo>
                  <a:lnTo>
                    <a:pt x="1106424" y="730758"/>
                  </a:lnTo>
                  <a:close/>
                </a:path>
                <a:path w="2835910" h="779779">
                  <a:moveTo>
                    <a:pt x="1219962" y="725424"/>
                  </a:moveTo>
                  <a:lnTo>
                    <a:pt x="1205484" y="710946"/>
                  </a:lnTo>
                  <a:lnTo>
                    <a:pt x="1184910" y="710946"/>
                  </a:lnTo>
                  <a:lnTo>
                    <a:pt x="1169670" y="725424"/>
                  </a:lnTo>
                  <a:lnTo>
                    <a:pt x="1169670" y="755904"/>
                  </a:lnTo>
                  <a:lnTo>
                    <a:pt x="1184910" y="770382"/>
                  </a:lnTo>
                  <a:lnTo>
                    <a:pt x="1205484" y="770382"/>
                  </a:lnTo>
                  <a:lnTo>
                    <a:pt x="1219962" y="755904"/>
                  </a:lnTo>
                  <a:lnTo>
                    <a:pt x="1219962" y="725424"/>
                  </a:lnTo>
                  <a:close/>
                </a:path>
                <a:path w="2835910" h="779779">
                  <a:moveTo>
                    <a:pt x="1318260" y="725424"/>
                  </a:moveTo>
                  <a:lnTo>
                    <a:pt x="1303782" y="710946"/>
                  </a:lnTo>
                  <a:lnTo>
                    <a:pt x="1283208" y="710946"/>
                  </a:lnTo>
                  <a:lnTo>
                    <a:pt x="1267968" y="725424"/>
                  </a:lnTo>
                  <a:lnTo>
                    <a:pt x="1267968" y="755904"/>
                  </a:lnTo>
                  <a:lnTo>
                    <a:pt x="1283208" y="770382"/>
                  </a:lnTo>
                  <a:lnTo>
                    <a:pt x="1303782" y="770382"/>
                  </a:lnTo>
                  <a:lnTo>
                    <a:pt x="1318260" y="755904"/>
                  </a:lnTo>
                  <a:lnTo>
                    <a:pt x="1318260" y="725424"/>
                  </a:lnTo>
                  <a:close/>
                </a:path>
                <a:path w="2835910" h="779779">
                  <a:moveTo>
                    <a:pt x="1424940" y="725424"/>
                  </a:moveTo>
                  <a:lnTo>
                    <a:pt x="1410462" y="710946"/>
                  </a:lnTo>
                  <a:lnTo>
                    <a:pt x="1389888" y="710946"/>
                  </a:lnTo>
                  <a:lnTo>
                    <a:pt x="1374648" y="725424"/>
                  </a:lnTo>
                  <a:lnTo>
                    <a:pt x="1374648" y="755904"/>
                  </a:lnTo>
                  <a:lnTo>
                    <a:pt x="1389888" y="770382"/>
                  </a:lnTo>
                  <a:lnTo>
                    <a:pt x="1410462" y="770382"/>
                  </a:lnTo>
                  <a:lnTo>
                    <a:pt x="1424940" y="755904"/>
                  </a:lnTo>
                  <a:lnTo>
                    <a:pt x="1424940" y="725424"/>
                  </a:lnTo>
                  <a:close/>
                </a:path>
                <a:path w="2835910" h="779779">
                  <a:moveTo>
                    <a:pt x="1529334" y="716280"/>
                  </a:moveTo>
                  <a:lnTo>
                    <a:pt x="1514856" y="701040"/>
                  </a:lnTo>
                  <a:lnTo>
                    <a:pt x="1493520" y="701040"/>
                  </a:lnTo>
                  <a:lnTo>
                    <a:pt x="1479042" y="716280"/>
                  </a:lnTo>
                  <a:lnTo>
                    <a:pt x="1479042" y="745998"/>
                  </a:lnTo>
                  <a:lnTo>
                    <a:pt x="1493520" y="761238"/>
                  </a:lnTo>
                  <a:lnTo>
                    <a:pt x="1514856" y="761238"/>
                  </a:lnTo>
                  <a:lnTo>
                    <a:pt x="1529334" y="745998"/>
                  </a:lnTo>
                  <a:lnTo>
                    <a:pt x="1529334" y="716280"/>
                  </a:lnTo>
                  <a:close/>
                </a:path>
                <a:path w="2835910" h="779779">
                  <a:moveTo>
                    <a:pt x="1651254" y="683514"/>
                  </a:moveTo>
                  <a:lnTo>
                    <a:pt x="1636776" y="669036"/>
                  </a:lnTo>
                  <a:lnTo>
                    <a:pt x="1616202" y="669036"/>
                  </a:lnTo>
                  <a:lnTo>
                    <a:pt x="1600962" y="683514"/>
                  </a:lnTo>
                  <a:lnTo>
                    <a:pt x="1600962" y="713994"/>
                  </a:lnTo>
                  <a:lnTo>
                    <a:pt x="1616202" y="728472"/>
                  </a:lnTo>
                  <a:lnTo>
                    <a:pt x="1636776" y="728472"/>
                  </a:lnTo>
                  <a:lnTo>
                    <a:pt x="1651254" y="713994"/>
                  </a:lnTo>
                  <a:lnTo>
                    <a:pt x="1651254" y="683514"/>
                  </a:lnTo>
                  <a:close/>
                </a:path>
                <a:path w="2835910" h="779779">
                  <a:moveTo>
                    <a:pt x="1768602" y="659892"/>
                  </a:moveTo>
                  <a:lnTo>
                    <a:pt x="1754124" y="645414"/>
                  </a:lnTo>
                  <a:lnTo>
                    <a:pt x="1733550" y="645414"/>
                  </a:lnTo>
                  <a:lnTo>
                    <a:pt x="1719072" y="659892"/>
                  </a:lnTo>
                  <a:lnTo>
                    <a:pt x="1719072" y="690372"/>
                  </a:lnTo>
                  <a:lnTo>
                    <a:pt x="1733550" y="704850"/>
                  </a:lnTo>
                  <a:lnTo>
                    <a:pt x="1754124" y="704850"/>
                  </a:lnTo>
                  <a:lnTo>
                    <a:pt x="1768602" y="690372"/>
                  </a:lnTo>
                  <a:lnTo>
                    <a:pt x="1768602" y="659892"/>
                  </a:lnTo>
                  <a:close/>
                </a:path>
                <a:path w="2835910" h="779779">
                  <a:moveTo>
                    <a:pt x="1866138" y="617220"/>
                  </a:moveTo>
                  <a:lnTo>
                    <a:pt x="1851660" y="602742"/>
                  </a:lnTo>
                  <a:lnTo>
                    <a:pt x="1831086" y="602742"/>
                  </a:lnTo>
                  <a:lnTo>
                    <a:pt x="1816608" y="617220"/>
                  </a:lnTo>
                  <a:lnTo>
                    <a:pt x="1816608" y="647700"/>
                  </a:lnTo>
                  <a:lnTo>
                    <a:pt x="1831086" y="662178"/>
                  </a:lnTo>
                  <a:lnTo>
                    <a:pt x="1851660" y="662178"/>
                  </a:lnTo>
                  <a:lnTo>
                    <a:pt x="1866138" y="647700"/>
                  </a:lnTo>
                  <a:lnTo>
                    <a:pt x="1866138" y="617220"/>
                  </a:lnTo>
                  <a:close/>
                </a:path>
                <a:path w="2835910" h="779779">
                  <a:moveTo>
                    <a:pt x="1965198" y="569976"/>
                  </a:moveTo>
                  <a:lnTo>
                    <a:pt x="1950720" y="554736"/>
                  </a:lnTo>
                  <a:lnTo>
                    <a:pt x="1930146" y="554736"/>
                  </a:lnTo>
                  <a:lnTo>
                    <a:pt x="1915668" y="569976"/>
                  </a:lnTo>
                  <a:lnTo>
                    <a:pt x="1915668" y="599694"/>
                  </a:lnTo>
                  <a:lnTo>
                    <a:pt x="1930146" y="614934"/>
                  </a:lnTo>
                  <a:lnTo>
                    <a:pt x="1950720" y="614934"/>
                  </a:lnTo>
                  <a:lnTo>
                    <a:pt x="1965198" y="599694"/>
                  </a:lnTo>
                  <a:lnTo>
                    <a:pt x="1965198" y="569976"/>
                  </a:lnTo>
                  <a:close/>
                </a:path>
                <a:path w="2835910" h="779779">
                  <a:moveTo>
                    <a:pt x="2050542" y="512826"/>
                  </a:moveTo>
                  <a:lnTo>
                    <a:pt x="2035302" y="498348"/>
                  </a:lnTo>
                  <a:lnTo>
                    <a:pt x="2014728" y="498348"/>
                  </a:lnTo>
                  <a:lnTo>
                    <a:pt x="2000250" y="512826"/>
                  </a:lnTo>
                  <a:lnTo>
                    <a:pt x="2000250" y="543306"/>
                  </a:lnTo>
                  <a:lnTo>
                    <a:pt x="2014728" y="557784"/>
                  </a:lnTo>
                  <a:lnTo>
                    <a:pt x="2035302" y="557784"/>
                  </a:lnTo>
                  <a:lnTo>
                    <a:pt x="2050542" y="543306"/>
                  </a:lnTo>
                  <a:lnTo>
                    <a:pt x="2050542" y="512826"/>
                  </a:lnTo>
                  <a:close/>
                </a:path>
                <a:path w="2835910" h="779779">
                  <a:moveTo>
                    <a:pt x="2835402" y="14478"/>
                  </a:moveTo>
                  <a:lnTo>
                    <a:pt x="2820924" y="0"/>
                  </a:lnTo>
                  <a:lnTo>
                    <a:pt x="2800350" y="0"/>
                  </a:lnTo>
                  <a:lnTo>
                    <a:pt x="2785872" y="14478"/>
                  </a:lnTo>
                  <a:lnTo>
                    <a:pt x="2785872" y="44958"/>
                  </a:lnTo>
                  <a:lnTo>
                    <a:pt x="2800350" y="59436"/>
                  </a:lnTo>
                  <a:lnTo>
                    <a:pt x="2820924" y="59436"/>
                  </a:lnTo>
                  <a:lnTo>
                    <a:pt x="2835402" y="44958"/>
                  </a:lnTo>
                  <a:lnTo>
                    <a:pt x="2835402" y="1447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44" name="object 44"/>
            <p:cNvSpPr/>
            <p:nvPr/>
          </p:nvSpPr>
          <p:spPr>
            <a:xfrm>
              <a:off x="5823203" y="4920233"/>
              <a:ext cx="81915" cy="81915"/>
            </a:xfrm>
            <a:custGeom>
              <a:avLst/>
              <a:gdLst/>
              <a:ahLst/>
              <a:cxnLst/>
              <a:rect l="l" t="t" r="r" b="b"/>
              <a:pathLst>
                <a:path w="81914" h="81914">
                  <a:moveTo>
                    <a:pt x="40386" y="0"/>
                  </a:moveTo>
                  <a:lnTo>
                    <a:pt x="0" y="40386"/>
                  </a:lnTo>
                  <a:lnTo>
                    <a:pt x="40386" y="81533"/>
                  </a:lnTo>
                  <a:lnTo>
                    <a:pt x="81534" y="40386"/>
                  </a:lnTo>
                  <a:lnTo>
                    <a:pt x="4038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9970307" y="4132489"/>
            <a:ext cx="2194660" cy="890482"/>
          </a:xfrm>
          <a:prstGeom prst="rect">
            <a:avLst/>
          </a:prstGeom>
          <a:ln w="5080">
            <a:solidFill>
              <a:srgbClr val="000000"/>
            </a:solidFill>
          </a:ln>
        </p:spPr>
        <p:txBody>
          <a:bodyPr vert="horz" wrap="square" lIns="0" tIns="46019" rIns="0" bIns="0" rtlCol="0">
            <a:spAutoFit/>
          </a:bodyPr>
          <a:lstStyle/>
          <a:p>
            <a:pPr marL="233383" marR="370342">
              <a:spcBef>
                <a:spcPts val="362"/>
              </a:spcBef>
            </a:pPr>
            <a:r>
              <a:rPr sz="1467" dirty="0">
                <a:latin typeface="Tahoma"/>
                <a:cs typeface="Tahoma"/>
              </a:rPr>
              <a:t>Monitoreo de </a:t>
            </a:r>
            <a:r>
              <a:rPr sz="1467" spc="9" dirty="0">
                <a:latin typeface="Tahoma"/>
                <a:cs typeface="Tahoma"/>
              </a:rPr>
              <a:t> </a:t>
            </a:r>
            <a:r>
              <a:rPr sz="1467" spc="-9" dirty="0">
                <a:latin typeface="Tahoma"/>
                <a:cs typeface="Tahoma"/>
              </a:rPr>
              <a:t>Resistencia</a:t>
            </a:r>
            <a:r>
              <a:rPr sz="1467" spc="-112" dirty="0">
                <a:latin typeface="Tahoma"/>
                <a:cs typeface="Tahoma"/>
              </a:rPr>
              <a:t> </a:t>
            </a:r>
            <a:r>
              <a:rPr sz="1467" dirty="0">
                <a:latin typeface="Tahoma"/>
                <a:cs typeface="Tahoma"/>
              </a:rPr>
              <a:t>Interna</a:t>
            </a:r>
            <a:endParaRPr sz="1467">
              <a:latin typeface="Tahoma"/>
              <a:cs typeface="Tahoma"/>
            </a:endParaRPr>
          </a:p>
          <a:p>
            <a:pPr marL="233383">
              <a:spcBef>
                <a:spcPts val="1294"/>
              </a:spcBef>
            </a:pPr>
            <a:r>
              <a:rPr sz="1467" spc="-9" dirty="0">
                <a:latin typeface="Tahoma"/>
                <a:cs typeface="Tahoma"/>
              </a:rPr>
              <a:t>Medición</a:t>
            </a:r>
            <a:r>
              <a:rPr sz="1467" spc="-17" dirty="0">
                <a:latin typeface="Tahoma"/>
                <a:cs typeface="Tahoma"/>
              </a:rPr>
              <a:t> </a:t>
            </a:r>
            <a:r>
              <a:rPr sz="1467" dirty="0">
                <a:latin typeface="Tahoma"/>
                <a:cs typeface="Tahoma"/>
              </a:rPr>
              <a:t>de </a:t>
            </a:r>
            <a:r>
              <a:rPr sz="1467" spc="-9" dirty="0">
                <a:latin typeface="Tahoma"/>
                <a:cs typeface="Tahoma"/>
              </a:rPr>
              <a:t>Capacidad</a:t>
            </a:r>
            <a:endParaRPr sz="1467">
              <a:latin typeface="Tahoma"/>
              <a:cs typeface="Tahoma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5302826" y="2997797"/>
            <a:ext cx="4088005" cy="2567193"/>
            <a:chOff x="3073228" y="3851909"/>
            <a:chExt cx="2369185" cy="1487805"/>
          </a:xfrm>
        </p:grpSpPr>
        <p:sp>
          <p:nvSpPr>
            <p:cNvPr id="47" name="object 47"/>
            <p:cNvSpPr/>
            <p:nvPr/>
          </p:nvSpPr>
          <p:spPr>
            <a:xfrm>
              <a:off x="3080003" y="4810505"/>
              <a:ext cx="2355850" cy="521970"/>
            </a:xfrm>
            <a:custGeom>
              <a:avLst/>
              <a:gdLst/>
              <a:ahLst/>
              <a:cxnLst/>
              <a:rect l="l" t="t" r="r" b="b"/>
              <a:pathLst>
                <a:path w="2355850" h="521970">
                  <a:moveTo>
                    <a:pt x="0" y="419100"/>
                  </a:moveTo>
                  <a:lnTo>
                    <a:pt x="57150" y="455390"/>
                  </a:lnTo>
                  <a:lnTo>
                    <a:pt x="104370" y="471713"/>
                  </a:lnTo>
                  <a:lnTo>
                    <a:pt x="173735" y="485394"/>
                  </a:lnTo>
                  <a:lnTo>
                    <a:pt x="242742" y="495391"/>
                  </a:lnTo>
                  <a:lnTo>
                    <a:pt x="280515" y="500413"/>
                  </a:lnTo>
                  <a:lnTo>
                    <a:pt x="321259" y="505206"/>
                  </a:lnTo>
                  <a:lnTo>
                    <a:pt x="365569" y="509587"/>
                  </a:lnTo>
                  <a:lnTo>
                    <a:pt x="414040" y="513374"/>
                  </a:lnTo>
                  <a:lnTo>
                    <a:pt x="467266" y="516384"/>
                  </a:lnTo>
                  <a:lnTo>
                    <a:pt x="525840" y="518434"/>
                  </a:lnTo>
                  <a:lnTo>
                    <a:pt x="590359" y="519341"/>
                  </a:lnTo>
                  <a:lnTo>
                    <a:pt x="661416" y="518922"/>
                  </a:lnTo>
                  <a:lnTo>
                    <a:pt x="700284" y="518507"/>
                  </a:lnTo>
                  <a:lnTo>
                    <a:pt x="742160" y="518556"/>
                  </a:lnTo>
                  <a:lnTo>
                    <a:pt x="786739" y="518947"/>
                  </a:lnTo>
                  <a:lnTo>
                    <a:pt x="833713" y="519562"/>
                  </a:lnTo>
                  <a:lnTo>
                    <a:pt x="882776" y="520279"/>
                  </a:lnTo>
                  <a:lnTo>
                    <a:pt x="933623" y="520979"/>
                  </a:lnTo>
                  <a:lnTo>
                    <a:pt x="985947" y="521542"/>
                  </a:lnTo>
                  <a:lnTo>
                    <a:pt x="1039441" y="521848"/>
                  </a:lnTo>
                  <a:lnTo>
                    <a:pt x="1093799" y="521776"/>
                  </a:lnTo>
                  <a:lnTo>
                    <a:pt x="1148714" y="521207"/>
                  </a:lnTo>
                  <a:lnTo>
                    <a:pt x="1203882" y="520022"/>
                  </a:lnTo>
                  <a:lnTo>
                    <a:pt x="1258994" y="518099"/>
                  </a:lnTo>
                  <a:lnTo>
                    <a:pt x="1313745" y="515318"/>
                  </a:lnTo>
                  <a:lnTo>
                    <a:pt x="1367829" y="511561"/>
                  </a:lnTo>
                  <a:lnTo>
                    <a:pt x="1420939" y="506706"/>
                  </a:lnTo>
                  <a:lnTo>
                    <a:pt x="1472769" y="500633"/>
                  </a:lnTo>
                  <a:lnTo>
                    <a:pt x="1523012" y="493224"/>
                  </a:lnTo>
                  <a:lnTo>
                    <a:pt x="1571362" y="484357"/>
                  </a:lnTo>
                  <a:lnTo>
                    <a:pt x="1617514" y="473913"/>
                  </a:lnTo>
                  <a:lnTo>
                    <a:pt x="1661159" y="461772"/>
                  </a:lnTo>
                  <a:lnTo>
                    <a:pt x="1710138" y="445411"/>
                  </a:lnTo>
                  <a:lnTo>
                    <a:pt x="1757629" y="427072"/>
                  </a:lnTo>
                  <a:lnTo>
                    <a:pt x="1803726" y="406880"/>
                  </a:lnTo>
                  <a:lnTo>
                    <a:pt x="1848522" y="384960"/>
                  </a:lnTo>
                  <a:lnTo>
                    <a:pt x="1892113" y="361440"/>
                  </a:lnTo>
                  <a:lnTo>
                    <a:pt x="1934592" y="336443"/>
                  </a:lnTo>
                  <a:lnTo>
                    <a:pt x="1976052" y="310096"/>
                  </a:lnTo>
                  <a:lnTo>
                    <a:pt x="2016589" y="282525"/>
                  </a:lnTo>
                  <a:lnTo>
                    <a:pt x="2056295" y="253854"/>
                  </a:lnTo>
                  <a:lnTo>
                    <a:pt x="2095265" y="224210"/>
                  </a:lnTo>
                  <a:lnTo>
                    <a:pt x="2133593" y="193718"/>
                  </a:lnTo>
                  <a:lnTo>
                    <a:pt x="2171373" y="162504"/>
                  </a:lnTo>
                  <a:lnTo>
                    <a:pt x="2208699" y="130694"/>
                  </a:lnTo>
                  <a:lnTo>
                    <a:pt x="2245665" y="98412"/>
                  </a:lnTo>
                  <a:lnTo>
                    <a:pt x="2282365" y="65786"/>
                  </a:lnTo>
                  <a:lnTo>
                    <a:pt x="2318892" y="32940"/>
                  </a:lnTo>
                  <a:lnTo>
                    <a:pt x="2355342" y="0"/>
                  </a:lnTo>
                </a:path>
              </a:pathLst>
            </a:custGeom>
            <a:ln w="13550">
              <a:solidFill>
                <a:srgbClr val="3333CC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48" name="object 48"/>
            <p:cNvSpPr/>
            <p:nvPr/>
          </p:nvSpPr>
          <p:spPr>
            <a:xfrm>
              <a:off x="5138166" y="4931663"/>
              <a:ext cx="148590" cy="139065"/>
            </a:xfrm>
            <a:custGeom>
              <a:avLst/>
              <a:gdLst/>
              <a:ahLst/>
              <a:cxnLst/>
              <a:rect l="l" t="t" r="r" b="b"/>
              <a:pathLst>
                <a:path w="148589" h="139064">
                  <a:moveTo>
                    <a:pt x="50292" y="93726"/>
                  </a:moveTo>
                  <a:lnTo>
                    <a:pt x="35814" y="79248"/>
                  </a:lnTo>
                  <a:lnTo>
                    <a:pt x="15240" y="79248"/>
                  </a:lnTo>
                  <a:lnTo>
                    <a:pt x="0" y="93726"/>
                  </a:lnTo>
                  <a:lnTo>
                    <a:pt x="0" y="124206"/>
                  </a:lnTo>
                  <a:lnTo>
                    <a:pt x="15240" y="138684"/>
                  </a:lnTo>
                  <a:lnTo>
                    <a:pt x="35814" y="138684"/>
                  </a:lnTo>
                  <a:lnTo>
                    <a:pt x="50292" y="124206"/>
                  </a:lnTo>
                  <a:lnTo>
                    <a:pt x="50292" y="93726"/>
                  </a:lnTo>
                  <a:close/>
                </a:path>
                <a:path w="148589" h="139064">
                  <a:moveTo>
                    <a:pt x="148590" y="15240"/>
                  </a:moveTo>
                  <a:lnTo>
                    <a:pt x="134112" y="0"/>
                  </a:lnTo>
                  <a:lnTo>
                    <a:pt x="113538" y="0"/>
                  </a:lnTo>
                  <a:lnTo>
                    <a:pt x="98298" y="15240"/>
                  </a:lnTo>
                  <a:lnTo>
                    <a:pt x="98298" y="44958"/>
                  </a:lnTo>
                  <a:lnTo>
                    <a:pt x="113538" y="60198"/>
                  </a:lnTo>
                  <a:lnTo>
                    <a:pt x="134112" y="60198"/>
                  </a:lnTo>
                  <a:lnTo>
                    <a:pt x="148590" y="44958"/>
                  </a:lnTo>
                  <a:lnTo>
                    <a:pt x="148590" y="1524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49" name="object 49"/>
            <p:cNvSpPr/>
            <p:nvPr/>
          </p:nvSpPr>
          <p:spPr>
            <a:xfrm>
              <a:off x="3081527" y="3851909"/>
              <a:ext cx="2318385" cy="1470025"/>
            </a:xfrm>
            <a:custGeom>
              <a:avLst/>
              <a:gdLst/>
              <a:ahLst/>
              <a:cxnLst/>
              <a:rect l="l" t="t" r="r" b="b"/>
              <a:pathLst>
                <a:path w="2318385" h="1470025">
                  <a:moveTo>
                    <a:pt x="0" y="1187957"/>
                  </a:moveTo>
                  <a:lnTo>
                    <a:pt x="2318004" y="1187957"/>
                  </a:lnTo>
                </a:path>
                <a:path w="2318385" h="1470025">
                  <a:moveTo>
                    <a:pt x="2062734" y="0"/>
                  </a:moveTo>
                  <a:lnTo>
                    <a:pt x="2062734" y="1469898"/>
                  </a:lnTo>
                </a:path>
              </a:pathLst>
            </a:custGeom>
            <a:ln w="508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612839" y="4896959"/>
            <a:ext cx="528121" cy="763806"/>
          </a:xfrm>
          <a:prstGeom prst="rect">
            <a:avLst/>
          </a:prstGeom>
        </p:spPr>
        <p:txBody>
          <a:bodyPr vert="horz" wrap="square" lIns="0" tIns="26296" rIns="0" bIns="0" rtlCol="0">
            <a:spAutoFit/>
          </a:bodyPr>
          <a:lstStyle/>
          <a:p>
            <a:pPr marL="21914">
              <a:spcBef>
                <a:spcPts val="207"/>
              </a:spcBef>
            </a:pPr>
            <a:r>
              <a:rPr sz="1812" spc="9" dirty="0">
                <a:latin typeface="Tahoma"/>
                <a:cs typeface="Tahoma"/>
              </a:rPr>
              <a:t>25%</a:t>
            </a:r>
            <a:endParaRPr sz="1812">
              <a:latin typeface="Tahoma"/>
              <a:cs typeface="Tahoma"/>
            </a:endParaRPr>
          </a:p>
          <a:p>
            <a:pPr marL="147918">
              <a:spcBef>
                <a:spcPts val="1432"/>
              </a:spcBef>
            </a:pPr>
            <a:r>
              <a:rPr sz="1812" spc="17" dirty="0">
                <a:latin typeface="Tahoma"/>
                <a:cs typeface="Tahoma"/>
              </a:rPr>
              <a:t>0%</a:t>
            </a:r>
            <a:endParaRPr sz="1812">
              <a:latin typeface="Tahoma"/>
              <a:cs typeface="Tahoma"/>
            </a:endParaRPr>
          </a:p>
        </p:txBody>
      </p:sp>
      <p:pic>
        <p:nvPicPr>
          <p:cNvPr id="51" name="object 5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5009" y="2174717"/>
            <a:ext cx="7952051" cy="52589"/>
          </a:xfrm>
          <a:prstGeom prst="rect">
            <a:avLst/>
          </a:prstGeom>
        </p:spPr>
      </p:pic>
      <p:sp>
        <p:nvSpPr>
          <p:cNvPr id="52" name="object 52"/>
          <p:cNvSpPr txBox="1"/>
          <p:nvPr/>
        </p:nvSpPr>
        <p:spPr>
          <a:xfrm>
            <a:off x="1842507" y="6498297"/>
            <a:ext cx="1403574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Técnic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a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d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 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Medición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4604710" y="6538618"/>
            <a:ext cx="7631455" cy="4242497"/>
            <a:chOff x="2668638" y="5903976"/>
            <a:chExt cx="4422775" cy="2458720"/>
          </a:xfrm>
        </p:grpSpPr>
        <p:sp>
          <p:nvSpPr>
            <p:cNvPr id="54" name="object 54"/>
            <p:cNvSpPr/>
            <p:nvPr/>
          </p:nvSpPr>
          <p:spPr>
            <a:xfrm>
              <a:off x="5698998" y="7424940"/>
              <a:ext cx="200660" cy="236220"/>
            </a:xfrm>
            <a:custGeom>
              <a:avLst/>
              <a:gdLst/>
              <a:ahLst/>
              <a:cxnLst/>
              <a:rect l="l" t="t" r="r" b="b"/>
              <a:pathLst>
                <a:path w="200660" h="236220">
                  <a:moveTo>
                    <a:pt x="200406" y="118859"/>
                  </a:moveTo>
                  <a:lnTo>
                    <a:pt x="0" y="118859"/>
                  </a:lnTo>
                  <a:lnTo>
                    <a:pt x="0" y="236207"/>
                  </a:lnTo>
                  <a:lnTo>
                    <a:pt x="200406" y="236207"/>
                  </a:lnTo>
                  <a:lnTo>
                    <a:pt x="200406" y="118859"/>
                  </a:lnTo>
                  <a:close/>
                </a:path>
                <a:path w="200660" h="236220">
                  <a:moveTo>
                    <a:pt x="200406" y="0"/>
                  </a:moveTo>
                  <a:lnTo>
                    <a:pt x="0" y="0"/>
                  </a:lnTo>
                  <a:lnTo>
                    <a:pt x="0" y="37325"/>
                  </a:lnTo>
                  <a:lnTo>
                    <a:pt x="200406" y="37325"/>
                  </a:lnTo>
                  <a:lnTo>
                    <a:pt x="200406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5" name="object 55"/>
            <p:cNvSpPr/>
            <p:nvPr/>
          </p:nvSpPr>
          <p:spPr>
            <a:xfrm>
              <a:off x="4254245" y="7462266"/>
              <a:ext cx="1736725" cy="81915"/>
            </a:xfrm>
            <a:custGeom>
              <a:avLst/>
              <a:gdLst/>
              <a:ahLst/>
              <a:cxnLst/>
              <a:rect l="l" t="t" r="r" b="b"/>
              <a:pathLst>
                <a:path w="1736725" h="81915">
                  <a:moveTo>
                    <a:pt x="1736598" y="0"/>
                  </a:moveTo>
                  <a:lnTo>
                    <a:pt x="0" y="0"/>
                  </a:lnTo>
                  <a:lnTo>
                    <a:pt x="0" y="81533"/>
                  </a:lnTo>
                  <a:lnTo>
                    <a:pt x="1736598" y="81533"/>
                  </a:lnTo>
                  <a:lnTo>
                    <a:pt x="1736598" y="0"/>
                  </a:lnTo>
                  <a:close/>
                </a:path>
              </a:pathLst>
            </a:custGeom>
            <a:ln w="5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6" name="object 56"/>
            <p:cNvSpPr/>
            <p:nvPr/>
          </p:nvSpPr>
          <p:spPr>
            <a:xfrm>
              <a:off x="4182617" y="7016496"/>
              <a:ext cx="228600" cy="401955"/>
            </a:xfrm>
            <a:custGeom>
              <a:avLst/>
              <a:gdLst/>
              <a:ahLst/>
              <a:cxnLst/>
              <a:rect l="l" t="t" r="r" b="b"/>
              <a:pathLst>
                <a:path w="228600" h="401954">
                  <a:moveTo>
                    <a:pt x="169138" y="326541"/>
                  </a:moveTo>
                  <a:lnTo>
                    <a:pt x="141732" y="341375"/>
                  </a:lnTo>
                  <a:lnTo>
                    <a:pt x="228600" y="401573"/>
                  </a:lnTo>
                  <a:lnTo>
                    <a:pt x="226391" y="340613"/>
                  </a:lnTo>
                  <a:lnTo>
                    <a:pt x="176784" y="340613"/>
                  </a:lnTo>
                  <a:lnTo>
                    <a:pt x="169138" y="326541"/>
                  </a:lnTo>
                  <a:close/>
                </a:path>
                <a:path w="228600" h="401954">
                  <a:moveTo>
                    <a:pt x="196734" y="311604"/>
                  </a:moveTo>
                  <a:lnTo>
                    <a:pt x="169138" y="326541"/>
                  </a:lnTo>
                  <a:lnTo>
                    <a:pt x="176784" y="340613"/>
                  </a:lnTo>
                  <a:lnTo>
                    <a:pt x="204216" y="325373"/>
                  </a:lnTo>
                  <a:lnTo>
                    <a:pt x="196734" y="311604"/>
                  </a:lnTo>
                  <a:close/>
                </a:path>
                <a:path w="228600" h="401954">
                  <a:moveTo>
                    <a:pt x="224790" y="296417"/>
                  </a:moveTo>
                  <a:lnTo>
                    <a:pt x="196734" y="311604"/>
                  </a:lnTo>
                  <a:lnTo>
                    <a:pt x="204216" y="325373"/>
                  </a:lnTo>
                  <a:lnTo>
                    <a:pt x="176784" y="340613"/>
                  </a:lnTo>
                  <a:lnTo>
                    <a:pt x="226391" y="340613"/>
                  </a:lnTo>
                  <a:lnTo>
                    <a:pt x="224790" y="296417"/>
                  </a:lnTo>
                  <a:close/>
                </a:path>
                <a:path w="228600" h="401954">
                  <a:moveTo>
                    <a:pt x="27432" y="0"/>
                  </a:moveTo>
                  <a:lnTo>
                    <a:pt x="0" y="15239"/>
                  </a:lnTo>
                  <a:lnTo>
                    <a:pt x="169138" y="326541"/>
                  </a:lnTo>
                  <a:lnTo>
                    <a:pt x="196734" y="311604"/>
                  </a:lnTo>
                  <a:lnTo>
                    <a:pt x="274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7" name="object 57"/>
            <p:cNvSpPr/>
            <p:nvPr/>
          </p:nvSpPr>
          <p:spPr>
            <a:xfrm>
              <a:off x="4187951" y="6182868"/>
              <a:ext cx="934719" cy="848360"/>
            </a:xfrm>
            <a:custGeom>
              <a:avLst/>
              <a:gdLst/>
              <a:ahLst/>
              <a:cxnLst/>
              <a:rect l="l" t="t" r="r" b="b"/>
              <a:pathLst>
                <a:path w="934720" h="848359">
                  <a:moveTo>
                    <a:pt x="7620" y="848106"/>
                  </a:moveTo>
                  <a:lnTo>
                    <a:pt x="6858" y="0"/>
                  </a:lnTo>
                </a:path>
                <a:path w="934720" h="848359">
                  <a:moveTo>
                    <a:pt x="0" y="12192"/>
                  </a:moveTo>
                  <a:lnTo>
                    <a:pt x="934212" y="12192"/>
                  </a:lnTo>
                </a:path>
              </a:pathLst>
            </a:custGeom>
            <a:ln w="31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8" name="object 58"/>
            <p:cNvSpPr/>
            <p:nvPr/>
          </p:nvSpPr>
          <p:spPr>
            <a:xfrm>
              <a:off x="6452615" y="7472172"/>
              <a:ext cx="635635" cy="81915"/>
            </a:xfrm>
            <a:custGeom>
              <a:avLst/>
              <a:gdLst/>
              <a:ahLst/>
              <a:cxnLst/>
              <a:rect l="l" t="t" r="r" b="b"/>
              <a:pathLst>
                <a:path w="635634" h="81915">
                  <a:moveTo>
                    <a:pt x="635507" y="0"/>
                  </a:moveTo>
                  <a:lnTo>
                    <a:pt x="0" y="0"/>
                  </a:lnTo>
                  <a:lnTo>
                    <a:pt x="0" y="81533"/>
                  </a:lnTo>
                  <a:lnTo>
                    <a:pt x="635507" y="81533"/>
                  </a:lnTo>
                </a:path>
              </a:pathLst>
            </a:custGeom>
            <a:ln w="5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9" name="object 59"/>
            <p:cNvSpPr/>
            <p:nvPr/>
          </p:nvSpPr>
          <p:spPr>
            <a:xfrm>
              <a:off x="6640829" y="7050024"/>
              <a:ext cx="227965" cy="401955"/>
            </a:xfrm>
            <a:custGeom>
              <a:avLst/>
              <a:gdLst/>
              <a:ahLst/>
              <a:cxnLst/>
              <a:rect l="l" t="t" r="r" b="b"/>
              <a:pathLst>
                <a:path w="227965" h="401954">
                  <a:moveTo>
                    <a:pt x="3810" y="296418"/>
                  </a:moveTo>
                  <a:lnTo>
                    <a:pt x="0" y="401574"/>
                  </a:lnTo>
                  <a:lnTo>
                    <a:pt x="86105" y="341375"/>
                  </a:lnTo>
                  <a:lnTo>
                    <a:pt x="83316" y="339851"/>
                  </a:lnTo>
                  <a:lnTo>
                    <a:pt x="51053" y="339851"/>
                  </a:lnTo>
                  <a:lnTo>
                    <a:pt x="23622" y="325374"/>
                  </a:lnTo>
                  <a:lnTo>
                    <a:pt x="31219" y="311391"/>
                  </a:lnTo>
                  <a:lnTo>
                    <a:pt x="3810" y="296418"/>
                  </a:lnTo>
                  <a:close/>
                </a:path>
                <a:path w="227965" h="401954">
                  <a:moveTo>
                    <a:pt x="31219" y="311391"/>
                  </a:moveTo>
                  <a:lnTo>
                    <a:pt x="23622" y="325374"/>
                  </a:lnTo>
                  <a:lnTo>
                    <a:pt x="51053" y="339851"/>
                  </a:lnTo>
                  <a:lnTo>
                    <a:pt x="58451" y="326268"/>
                  </a:lnTo>
                  <a:lnTo>
                    <a:pt x="31219" y="311391"/>
                  </a:lnTo>
                  <a:close/>
                </a:path>
                <a:path w="227965" h="401954">
                  <a:moveTo>
                    <a:pt x="58451" y="326268"/>
                  </a:moveTo>
                  <a:lnTo>
                    <a:pt x="51053" y="339851"/>
                  </a:lnTo>
                  <a:lnTo>
                    <a:pt x="83316" y="339851"/>
                  </a:lnTo>
                  <a:lnTo>
                    <a:pt x="58451" y="326268"/>
                  </a:lnTo>
                  <a:close/>
                </a:path>
                <a:path w="227965" h="401954">
                  <a:moveTo>
                    <a:pt x="200405" y="0"/>
                  </a:moveTo>
                  <a:lnTo>
                    <a:pt x="31219" y="311391"/>
                  </a:lnTo>
                  <a:lnTo>
                    <a:pt x="58451" y="326268"/>
                  </a:lnTo>
                  <a:lnTo>
                    <a:pt x="227838" y="15239"/>
                  </a:lnTo>
                  <a:lnTo>
                    <a:pt x="2004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0" name="object 60"/>
            <p:cNvSpPr/>
            <p:nvPr/>
          </p:nvSpPr>
          <p:spPr>
            <a:xfrm>
              <a:off x="5743194" y="6215634"/>
              <a:ext cx="1114425" cy="848994"/>
            </a:xfrm>
            <a:custGeom>
              <a:avLst/>
              <a:gdLst/>
              <a:ahLst/>
              <a:cxnLst/>
              <a:rect l="l" t="t" r="r" b="b"/>
              <a:pathLst>
                <a:path w="1114425" h="848995">
                  <a:moveTo>
                    <a:pt x="1112520" y="848867"/>
                  </a:moveTo>
                  <a:lnTo>
                    <a:pt x="1114044" y="0"/>
                  </a:lnTo>
                </a:path>
                <a:path w="1114425" h="848995">
                  <a:moveTo>
                    <a:pt x="0" y="7619"/>
                  </a:moveTo>
                  <a:lnTo>
                    <a:pt x="1112520" y="15239"/>
                  </a:lnTo>
                </a:path>
              </a:pathLst>
            </a:custGeom>
            <a:ln w="31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1" name="object 61"/>
            <p:cNvSpPr/>
            <p:nvPr/>
          </p:nvSpPr>
          <p:spPr>
            <a:xfrm>
              <a:off x="6294882" y="6330696"/>
              <a:ext cx="479425" cy="407034"/>
            </a:xfrm>
            <a:custGeom>
              <a:avLst/>
              <a:gdLst/>
              <a:ahLst/>
              <a:cxnLst/>
              <a:rect l="l" t="t" r="r" b="b"/>
              <a:pathLst>
                <a:path w="479425" h="407034">
                  <a:moveTo>
                    <a:pt x="458639" y="332231"/>
                  </a:moveTo>
                  <a:lnTo>
                    <a:pt x="416813" y="332231"/>
                  </a:lnTo>
                  <a:lnTo>
                    <a:pt x="429767" y="369569"/>
                  </a:lnTo>
                  <a:lnTo>
                    <a:pt x="441960" y="406907"/>
                  </a:lnTo>
                  <a:lnTo>
                    <a:pt x="479297" y="394715"/>
                  </a:lnTo>
                  <a:lnTo>
                    <a:pt x="461304" y="339493"/>
                  </a:lnTo>
                  <a:lnTo>
                    <a:pt x="458639" y="332231"/>
                  </a:lnTo>
                  <a:close/>
                </a:path>
                <a:path w="479425" h="407034">
                  <a:moveTo>
                    <a:pt x="409956" y="313943"/>
                  </a:moveTo>
                  <a:lnTo>
                    <a:pt x="416813" y="332993"/>
                  </a:lnTo>
                  <a:lnTo>
                    <a:pt x="416813" y="332231"/>
                  </a:lnTo>
                  <a:lnTo>
                    <a:pt x="458639" y="332231"/>
                  </a:lnTo>
                  <a:lnTo>
                    <a:pt x="452207" y="314705"/>
                  </a:lnTo>
                  <a:lnTo>
                    <a:pt x="410717" y="314705"/>
                  </a:lnTo>
                  <a:lnTo>
                    <a:pt x="409956" y="313943"/>
                  </a:lnTo>
                  <a:close/>
                </a:path>
                <a:path w="479425" h="407034">
                  <a:moveTo>
                    <a:pt x="403097" y="296417"/>
                  </a:moveTo>
                  <a:lnTo>
                    <a:pt x="410717" y="314705"/>
                  </a:lnTo>
                  <a:lnTo>
                    <a:pt x="452207" y="314705"/>
                  </a:lnTo>
                  <a:lnTo>
                    <a:pt x="445775" y="297179"/>
                  </a:lnTo>
                  <a:lnTo>
                    <a:pt x="403860" y="297179"/>
                  </a:lnTo>
                  <a:lnTo>
                    <a:pt x="403097" y="296417"/>
                  </a:lnTo>
                  <a:close/>
                </a:path>
                <a:path w="479425" h="407034">
                  <a:moveTo>
                    <a:pt x="431412" y="262889"/>
                  </a:moveTo>
                  <a:lnTo>
                    <a:pt x="388619" y="262889"/>
                  </a:lnTo>
                  <a:lnTo>
                    <a:pt x="396239" y="279653"/>
                  </a:lnTo>
                  <a:lnTo>
                    <a:pt x="403860" y="297179"/>
                  </a:lnTo>
                  <a:lnTo>
                    <a:pt x="445775" y="297179"/>
                  </a:lnTo>
                  <a:lnTo>
                    <a:pt x="443237" y="290264"/>
                  </a:lnTo>
                  <a:lnTo>
                    <a:pt x="431412" y="262889"/>
                  </a:lnTo>
                  <a:close/>
                </a:path>
                <a:path w="479425" h="407034">
                  <a:moveTo>
                    <a:pt x="380238" y="246887"/>
                  </a:moveTo>
                  <a:lnTo>
                    <a:pt x="388619" y="263651"/>
                  </a:lnTo>
                  <a:lnTo>
                    <a:pt x="388619" y="262889"/>
                  </a:lnTo>
                  <a:lnTo>
                    <a:pt x="431412" y="262889"/>
                  </a:lnTo>
                  <a:lnTo>
                    <a:pt x="424829" y="247650"/>
                  </a:lnTo>
                  <a:lnTo>
                    <a:pt x="380999" y="247650"/>
                  </a:lnTo>
                  <a:lnTo>
                    <a:pt x="380238" y="246887"/>
                  </a:lnTo>
                  <a:close/>
                </a:path>
                <a:path w="479425" h="407034">
                  <a:moveTo>
                    <a:pt x="371856" y="230886"/>
                  </a:moveTo>
                  <a:lnTo>
                    <a:pt x="380999" y="247650"/>
                  </a:lnTo>
                  <a:lnTo>
                    <a:pt x="424829" y="247650"/>
                  </a:lnTo>
                  <a:lnTo>
                    <a:pt x="424379" y="246608"/>
                  </a:lnTo>
                  <a:lnTo>
                    <a:pt x="416465" y="231648"/>
                  </a:lnTo>
                  <a:lnTo>
                    <a:pt x="372617" y="231648"/>
                  </a:lnTo>
                  <a:lnTo>
                    <a:pt x="371856" y="230886"/>
                  </a:lnTo>
                  <a:close/>
                </a:path>
                <a:path w="479425" h="407034">
                  <a:moveTo>
                    <a:pt x="362712" y="216407"/>
                  </a:moveTo>
                  <a:lnTo>
                    <a:pt x="372617" y="231648"/>
                  </a:lnTo>
                  <a:lnTo>
                    <a:pt x="416465" y="231648"/>
                  </a:lnTo>
                  <a:lnTo>
                    <a:pt x="408807" y="217169"/>
                  </a:lnTo>
                  <a:lnTo>
                    <a:pt x="363473" y="217169"/>
                  </a:lnTo>
                  <a:lnTo>
                    <a:pt x="362712" y="216407"/>
                  </a:lnTo>
                  <a:close/>
                </a:path>
                <a:path w="479425" h="407034">
                  <a:moveTo>
                    <a:pt x="352806" y="201929"/>
                  </a:moveTo>
                  <a:lnTo>
                    <a:pt x="363473" y="217169"/>
                  </a:lnTo>
                  <a:lnTo>
                    <a:pt x="408807" y="217169"/>
                  </a:lnTo>
                  <a:lnTo>
                    <a:pt x="404012" y="208105"/>
                  </a:lnTo>
                  <a:lnTo>
                    <a:pt x="400390" y="202691"/>
                  </a:lnTo>
                  <a:lnTo>
                    <a:pt x="353567" y="202691"/>
                  </a:lnTo>
                  <a:lnTo>
                    <a:pt x="352806" y="201929"/>
                  </a:lnTo>
                  <a:close/>
                </a:path>
                <a:path w="479425" h="407034">
                  <a:moveTo>
                    <a:pt x="390704" y="188213"/>
                  </a:moveTo>
                  <a:lnTo>
                    <a:pt x="342138" y="188213"/>
                  </a:lnTo>
                  <a:lnTo>
                    <a:pt x="353567" y="202691"/>
                  </a:lnTo>
                  <a:lnTo>
                    <a:pt x="400390" y="202691"/>
                  </a:lnTo>
                  <a:lnTo>
                    <a:pt x="390704" y="188213"/>
                  </a:lnTo>
                  <a:close/>
                </a:path>
                <a:path w="479425" h="407034">
                  <a:moveTo>
                    <a:pt x="372313" y="163829"/>
                  </a:moveTo>
                  <a:lnTo>
                    <a:pt x="319277" y="163829"/>
                  </a:lnTo>
                  <a:lnTo>
                    <a:pt x="332232" y="176783"/>
                  </a:lnTo>
                  <a:lnTo>
                    <a:pt x="342899" y="189737"/>
                  </a:lnTo>
                  <a:lnTo>
                    <a:pt x="342138" y="188213"/>
                  </a:lnTo>
                  <a:lnTo>
                    <a:pt x="390704" y="188213"/>
                  </a:lnTo>
                  <a:lnTo>
                    <a:pt x="381417" y="174332"/>
                  </a:lnTo>
                  <a:lnTo>
                    <a:pt x="372313" y="163829"/>
                  </a:lnTo>
                  <a:close/>
                </a:path>
                <a:path w="479425" h="407034">
                  <a:moveTo>
                    <a:pt x="331469" y="176021"/>
                  </a:moveTo>
                  <a:lnTo>
                    <a:pt x="332105" y="176783"/>
                  </a:lnTo>
                  <a:lnTo>
                    <a:pt x="331469" y="176021"/>
                  </a:lnTo>
                  <a:close/>
                </a:path>
                <a:path w="479425" h="407034">
                  <a:moveTo>
                    <a:pt x="306323" y="153162"/>
                  </a:moveTo>
                  <a:lnTo>
                    <a:pt x="320802" y="165354"/>
                  </a:lnTo>
                  <a:lnTo>
                    <a:pt x="319277" y="163829"/>
                  </a:lnTo>
                  <a:lnTo>
                    <a:pt x="372313" y="163829"/>
                  </a:lnTo>
                  <a:lnTo>
                    <a:pt x="363726" y="153924"/>
                  </a:lnTo>
                  <a:lnTo>
                    <a:pt x="307847" y="153924"/>
                  </a:lnTo>
                  <a:lnTo>
                    <a:pt x="306323" y="153162"/>
                  </a:lnTo>
                  <a:close/>
                </a:path>
                <a:path w="479425" h="407034">
                  <a:moveTo>
                    <a:pt x="354034" y="143255"/>
                  </a:moveTo>
                  <a:lnTo>
                    <a:pt x="293369" y="143255"/>
                  </a:lnTo>
                  <a:lnTo>
                    <a:pt x="307847" y="153924"/>
                  </a:lnTo>
                  <a:lnTo>
                    <a:pt x="363726" y="153924"/>
                  </a:lnTo>
                  <a:lnTo>
                    <a:pt x="355877" y="144870"/>
                  </a:lnTo>
                  <a:lnTo>
                    <a:pt x="354034" y="143255"/>
                  </a:lnTo>
                  <a:close/>
                </a:path>
                <a:path w="479425" h="407034">
                  <a:moveTo>
                    <a:pt x="278129" y="134112"/>
                  </a:moveTo>
                  <a:lnTo>
                    <a:pt x="294132" y="144017"/>
                  </a:lnTo>
                  <a:lnTo>
                    <a:pt x="293369" y="143255"/>
                  </a:lnTo>
                  <a:lnTo>
                    <a:pt x="354034" y="143255"/>
                  </a:lnTo>
                  <a:lnTo>
                    <a:pt x="344462" y="134874"/>
                  </a:lnTo>
                  <a:lnTo>
                    <a:pt x="279653" y="134874"/>
                  </a:lnTo>
                  <a:lnTo>
                    <a:pt x="278129" y="134112"/>
                  </a:lnTo>
                  <a:close/>
                </a:path>
                <a:path w="479425" h="407034">
                  <a:moveTo>
                    <a:pt x="333149" y="124967"/>
                  </a:moveTo>
                  <a:lnTo>
                    <a:pt x="262889" y="124967"/>
                  </a:lnTo>
                  <a:lnTo>
                    <a:pt x="279653" y="134874"/>
                  </a:lnTo>
                  <a:lnTo>
                    <a:pt x="344462" y="134874"/>
                  </a:lnTo>
                  <a:lnTo>
                    <a:pt x="333149" y="124967"/>
                  </a:lnTo>
                  <a:close/>
                </a:path>
                <a:path w="479425" h="407034">
                  <a:moveTo>
                    <a:pt x="323711" y="117348"/>
                  </a:moveTo>
                  <a:lnTo>
                    <a:pt x="246125" y="117348"/>
                  </a:lnTo>
                  <a:lnTo>
                    <a:pt x="263651" y="125729"/>
                  </a:lnTo>
                  <a:lnTo>
                    <a:pt x="262889" y="124967"/>
                  </a:lnTo>
                  <a:lnTo>
                    <a:pt x="333149" y="124967"/>
                  </a:lnTo>
                  <a:lnTo>
                    <a:pt x="326674" y="119298"/>
                  </a:lnTo>
                  <a:lnTo>
                    <a:pt x="323711" y="117348"/>
                  </a:lnTo>
                  <a:close/>
                </a:path>
                <a:path w="479425" h="407034">
                  <a:moveTo>
                    <a:pt x="312133" y="109727"/>
                  </a:moveTo>
                  <a:lnTo>
                    <a:pt x="228599" y="109727"/>
                  </a:lnTo>
                  <a:lnTo>
                    <a:pt x="246887" y="118109"/>
                  </a:lnTo>
                  <a:lnTo>
                    <a:pt x="246125" y="117348"/>
                  </a:lnTo>
                  <a:lnTo>
                    <a:pt x="323711" y="117348"/>
                  </a:lnTo>
                  <a:lnTo>
                    <a:pt x="312133" y="109727"/>
                  </a:lnTo>
                  <a:close/>
                </a:path>
                <a:path w="479425" h="407034">
                  <a:moveTo>
                    <a:pt x="126491" y="0"/>
                  </a:moveTo>
                  <a:lnTo>
                    <a:pt x="0" y="36575"/>
                  </a:lnTo>
                  <a:lnTo>
                    <a:pt x="105155" y="115824"/>
                  </a:lnTo>
                  <a:lnTo>
                    <a:pt x="112290" y="77096"/>
                  </a:lnTo>
                  <a:lnTo>
                    <a:pt x="92963" y="73151"/>
                  </a:lnTo>
                  <a:lnTo>
                    <a:pt x="100583" y="35051"/>
                  </a:lnTo>
                  <a:lnTo>
                    <a:pt x="120035" y="35051"/>
                  </a:lnTo>
                  <a:lnTo>
                    <a:pt x="126491" y="0"/>
                  </a:lnTo>
                  <a:close/>
                </a:path>
                <a:path w="479425" h="407034">
                  <a:moveTo>
                    <a:pt x="292236" y="96774"/>
                  </a:moveTo>
                  <a:lnTo>
                    <a:pt x="191262" y="96774"/>
                  </a:lnTo>
                  <a:lnTo>
                    <a:pt x="211073" y="103631"/>
                  </a:lnTo>
                  <a:lnTo>
                    <a:pt x="210312" y="103631"/>
                  </a:lnTo>
                  <a:lnTo>
                    <a:pt x="229362" y="110489"/>
                  </a:lnTo>
                  <a:lnTo>
                    <a:pt x="228599" y="109727"/>
                  </a:lnTo>
                  <a:lnTo>
                    <a:pt x="312133" y="109727"/>
                  </a:lnTo>
                  <a:lnTo>
                    <a:pt x="293090" y="97194"/>
                  </a:lnTo>
                  <a:lnTo>
                    <a:pt x="292236" y="96774"/>
                  </a:lnTo>
                  <a:close/>
                </a:path>
                <a:path w="479425" h="407034">
                  <a:moveTo>
                    <a:pt x="119299" y="39045"/>
                  </a:moveTo>
                  <a:lnTo>
                    <a:pt x="112290" y="77096"/>
                  </a:lnTo>
                  <a:lnTo>
                    <a:pt x="130301" y="80771"/>
                  </a:lnTo>
                  <a:lnTo>
                    <a:pt x="151637" y="86105"/>
                  </a:lnTo>
                  <a:lnTo>
                    <a:pt x="150875" y="86105"/>
                  </a:lnTo>
                  <a:lnTo>
                    <a:pt x="171450" y="91439"/>
                  </a:lnTo>
                  <a:lnTo>
                    <a:pt x="191262" y="97536"/>
                  </a:lnTo>
                  <a:lnTo>
                    <a:pt x="191262" y="96774"/>
                  </a:lnTo>
                  <a:lnTo>
                    <a:pt x="292236" y="96774"/>
                  </a:lnTo>
                  <a:lnTo>
                    <a:pt x="254407" y="78138"/>
                  </a:lnTo>
                  <a:lnTo>
                    <a:pt x="209907" y="61710"/>
                  </a:lnTo>
                  <a:lnTo>
                    <a:pt x="158872" y="47488"/>
                  </a:lnTo>
                  <a:lnTo>
                    <a:pt x="119299" y="39045"/>
                  </a:lnTo>
                  <a:close/>
                </a:path>
                <a:path w="479425" h="407034">
                  <a:moveTo>
                    <a:pt x="100583" y="35051"/>
                  </a:moveTo>
                  <a:lnTo>
                    <a:pt x="92963" y="73151"/>
                  </a:lnTo>
                  <a:lnTo>
                    <a:pt x="112290" y="77096"/>
                  </a:lnTo>
                  <a:lnTo>
                    <a:pt x="119299" y="39045"/>
                  </a:lnTo>
                  <a:lnTo>
                    <a:pt x="100583" y="35051"/>
                  </a:lnTo>
                  <a:close/>
                </a:path>
                <a:path w="479425" h="407034">
                  <a:moveTo>
                    <a:pt x="120035" y="35051"/>
                  </a:moveTo>
                  <a:lnTo>
                    <a:pt x="100583" y="35051"/>
                  </a:lnTo>
                  <a:lnTo>
                    <a:pt x="119299" y="39045"/>
                  </a:lnTo>
                  <a:lnTo>
                    <a:pt x="120035" y="35051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2" name="object 62"/>
            <p:cNvSpPr/>
            <p:nvPr/>
          </p:nvSpPr>
          <p:spPr>
            <a:xfrm>
              <a:off x="6551676" y="7071360"/>
              <a:ext cx="94615" cy="365760"/>
            </a:xfrm>
            <a:custGeom>
              <a:avLst/>
              <a:gdLst/>
              <a:ahLst/>
              <a:cxnLst/>
              <a:rect l="l" t="t" r="r" b="b"/>
              <a:pathLst>
                <a:path w="94615" h="365759">
                  <a:moveTo>
                    <a:pt x="31284" y="271272"/>
                  </a:moveTo>
                  <a:lnTo>
                    <a:pt x="0" y="271272"/>
                  </a:lnTo>
                  <a:lnTo>
                    <a:pt x="47244" y="365760"/>
                  </a:lnTo>
                  <a:lnTo>
                    <a:pt x="86487" y="287274"/>
                  </a:lnTo>
                  <a:lnTo>
                    <a:pt x="31242" y="287274"/>
                  </a:lnTo>
                  <a:lnTo>
                    <a:pt x="31284" y="271272"/>
                  </a:lnTo>
                  <a:close/>
                </a:path>
                <a:path w="94615" h="365759">
                  <a:moveTo>
                    <a:pt x="63246" y="0"/>
                  </a:moveTo>
                  <a:lnTo>
                    <a:pt x="32003" y="0"/>
                  </a:lnTo>
                  <a:lnTo>
                    <a:pt x="31242" y="287274"/>
                  </a:lnTo>
                  <a:lnTo>
                    <a:pt x="62483" y="287274"/>
                  </a:lnTo>
                  <a:lnTo>
                    <a:pt x="63246" y="0"/>
                  </a:lnTo>
                  <a:close/>
                </a:path>
                <a:path w="94615" h="365759">
                  <a:moveTo>
                    <a:pt x="94488" y="271272"/>
                  </a:moveTo>
                  <a:lnTo>
                    <a:pt x="62526" y="271272"/>
                  </a:lnTo>
                  <a:lnTo>
                    <a:pt x="62483" y="287274"/>
                  </a:lnTo>
                  <a:lnTo>
                    <a:pt x="86487" y="287274"/>
                  </a:lnTo>
                  <a:lnTo>
                    <a:pt x="94488" y="2712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3" name="object 63"/>
            <p:cNvSpPr/>
            <p:nvPr/>
          </p:nvSpPr>
          <p:spPr>
            <a:xfrm>
              <a:off x="4426457" y="7054596"/>
              <a:ext cx="94615" cy="365760"/>
            </a:xfrm>
            <a:custGeom>
              <a:avLst/>
              <a:gdLst/>
              <a:ahLst/>
              <a:cxnLst/>
              <a:rect l="l" t="t" r="r" b="b"/>
              <a:pathLst>
                <a:path w="94614" h="365759">
                  <a:moveTo>
                    <a:pt x="31284" y="271271"/>
                  </a:moveTo>
                  <a:lnTo>
                    <a:pt x="0" y="271271"/>
                  </a:lnTo>
                  <a:lnTo>
                    <a:pt x="47243" y="365759"/>
                  </a:lnTo>
                  <a:lnTo>
                    <a:pt x="86487" y="287273"/>
                  </a:lnTo>
                  <a:lnTo>
                    <a:pt x="31241" y="287273"/>
                  </a:lnTo>
                  <a:lnTo>
                    <a:pt x="31284" y="271271"/>
                  </a:lnTo>
                  <a:close/>
                </a:path>
                <a:path w="94614" h="365759">
                  <a:moveTo>
                    <a:pt x="64007" y="0"/>
                  </a:moveTo>
                  <a:lnTo>
                    <a:pt x="32003" y="0"/>
                  </a:lnTo>
                  <a:lnTo>
                    <a:pt x="31241" y="287273"/>
                  </a:lnTo>
                  <a:lnTo>
                    <a:pt x="63245" y="287273"/>
                  </a:lnTo>
                  <a:lnTo>
                    <a:pt x="64007" y="0"/>
                  </a:lnTo>
                  <a:close/>
                </a:path>
                <a:path w="94614" h="365759">
                  <a:moveTo>
                    <a:pt x="94487" y="271271"/>
                  </a:moveTo>
                  <a:lnTo>
                    <a:pt x="63288" y="271271"/>
                  </a:lnTo>
                  <a:lnTo>
                    <a:pt x="63245" y="287273"/>
                  </a:lnTo>
                  <a:lnTo>
                    <a:pt x="86487" y="287273"/>
                  </a:lnTo>
                  <a:lnTo>
                    <a:pt x="94487" y="271271"/>
                  </a:lnTo>
                  <a:close/>
                </a:path>
              </a:pathLst>
            </a:custGeom>
            <a:solidFill>
              <a:srgbClr val="660066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4" name="object 64"/>
            <p:cNvSpPr/>
            <p:nvPr/>
          </p:nvSpPr>
          <p:spPr>
            <a:xfrm>
              <a:off x="5752338" y="7088886"/>
              <a:ext cx="93980" cy="365760"/>
            </a:xfrm>
            <a:custGeom>
              <a:avLst/>
              <a:gdLst/>
              <a:ahLst/>
              <a:cxnLst/>
              <a:rect l="l" t="t" r="r" b="b"/>
              <a:pathLst>
                <a:path w="93979" h="365759">
                  <a:moveTo>
                    <a:pt x="31284" y="271271"/>
                  </a:moveTo>
                  <a:lnTo>
                    <a:pt x="0" y="271271"/>
                  </a:lnTo>
                  <a:lnTo>
                    <a:pt x="46482" y="365759"/>
                  </a:lnTo>
                  <a:lnTo>
                    <a:pt x="85725" y="287273"/>
                  </a:lnTo>
                  <a:lnTo>
                    <a:pt x="31241" y="287273"/>
                  </a:lnTo>
                  <a:lnTo>
                    <a:pt x="31284" y="271271"/>
                  </a:lnTo>
                  <a:close/>
                </a:path>
                <a:path w="93979" h="365759">
                  <a:moveTo>
                    <a:pt x="63246" y="0"/>
                  </a:moveTo>
                  <a:lnTo>
                    <a:pt x="32003" y="0"/>
                  </a:lnTo>
                  <a:lnTo>
                    <a:pt x="31241" y="287273"/>
                  </a:lnTo>
                  <a:lnTo>
                    <a:pt x="62484" y="287273"/>
                  </a:lnTo>
                  <a:lnTo>
                    <a:pt x="63246" y="0"/>
                  </a:lnTo>
                  <a:close/>
                </a:path>
                <a:path w="93979" h="365759">
                  <a:moveTo>
                    <a:pt x="93725" y="271271"/>
                  </a:moveTo>
                  <a:lnTo>
                    <a:pt x="62526" y="271271"/>
                  </a:lnTo>
                  <a:lnTo>
                    <a:pt x="62484" y="287273"/>
                  </a:lnTo>
                  <a:lnTo>
                    <a:pt x="85725" y="287273"/>
                  </a:lnTo>
                  <a:lnTo>
                    <a:pt x="93725" y="271271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5" name="object 65"/>
            <p:cNvSpPr/>
            <p:nvPr/>
          </p:nvSpPr>
          <p:spPr>
            <a:xfrm>
              <a:off x="5124450" y="5903976"/>
              <a:ext cx="619760" cy="622300"/>
            </a:xfrm>
            <a:custGeom>
              <a:avLst/>
              <a:gdLst/>
              <a:ahLst/>
              <a:cxnLst/>
              <a:rect l="l" t="t" r="r" b="b"/>
              <a:pathLst>
                <a:path w="619760" h="622300">
                  <a:moveTo>
                    <a:pt x="310134" y="0"/>
                  </a:moveTo>
                  <a:lnTo>
                    <a:pt x="264266" y="3359"/>
                  </a:lnTo>
                  <a:lnTo>
                    <a:pt x="220501" y="13121"/>
                  </a:lnTo>
                  <a:lnTo>
                    <a:pt x="179316" y="28812"/>
                  </a:lnTo>
                  <a:lnTo>
                    <a:pt x="141188" y="49958"/>
                  </a:lnTo>
                  <a:lnTo>
                    <a:pt x="106595" y="76085"/>
                  </a:lnTo>
                  <a:lnTo>
                    <a:pt x="76013" y="106718"/>
                  </a:lnTo>
                  <a:lnTo>
                    <a:pt x="49922" y="141385"/>
                  </a:lnTo>
                  <a:lnTo>
                    <a:pt x="28797" y="179609"/>
                  </a:lnTo>
                  <a:lnTo>
                    <a:pt x="13117" y="220919"/>
                  </a:lnTo>
                  <a:lnTo>
                    <a:pt x="3358" y="264839"/>
                  </a:lnTo>
                  <a:lnTo>
                    <a:pt x="0" y="310896"/>
                  </a:lnTo>
                  <a:lnTo>
                    <a:pt x="3358" y="356780"/>
                  </a:lnTo>
                  <a:lnTo>
                    <a:pt x="13117" y="400594"/>
                  </a:lnTo>
                  <a:lnTo>
                    <a:pt x="28797" y="441852"/>
                  </a:lnTo>
                  <a:lnTo>
                    <a:pt x="49922" y="480070"/>
                  </a:lnTo>
                  <a:lnTo>
                    <a:pt x="76013" y="514763"/>
                  </a:lnTo>
                  <a:lnTo>
                    <a:pt x="106595" y="545448"/>
                  </a:lnTo>
                  <a:lnTo>
                    <a:pt x="141188" y="571640"/>
                  </a:lnTo>
                  <a:lnTo>
                    <a:pt x="179316" y="592855"/>
                  </a:lnTo>
                  <a:lnTo>
                    <a:pt x="220501" y="608608"/>
                  </a:lnTo>
                  <a:lnTo>
                    <a:pt x="264266" y="618415"/>
                  </a:lnTo>
                  <a:lnTo>
                    <a:pt x="310134" y="621791"/>
                  </a:lnTo>
                  <a:lnTo>
                    <a:pt x="355811" y="618415"/>
                  </a:lnTo>
                  <a:lnTo>
                    <a:pt x="399421" y="608608"/>
                  </a:lnTo>
                  <a:lnTo>
                    <a:pt x="440482" y="592855"/>
                  </a:lnTo>
                  <a:lnTo>
                    <a:pt x="478513" y="571640"/>
                  </a:lnTo>
                  <a:lnTo>
                    <a:pt x="513034" y="545448"/>
                  </a:lnTo>
                  <a:lnTo>
                    <a:pt x="543563" y="514763"/>
                  </a:lnTo>
                  <a:lnTo>
                    <a:pt x="569620" y="480070"/>
                  </a:lnTo>
                  <a:lnTo>
                    <a:pt x="590724" y="441852"/>
                  </a:lnTo>
                  <a:lnTo>
                    <a:pt x="606393" y="400594"/>
                  </a:lnTo>
                  <a:lnTo>
                    <a:pt x="616147" y="356780"/>
                  </a:lnTo>
                  <a:lnTo>
                    <a:pt x="619505" y="310896"/>
                  </a:lnTo>
                  <a:lnTo>
                    <a:pt x="616147" y="264839"/>
                  </a:lnTo>
                  <a:lnTo>
                    <a:pt x="606393" y="220919"/>
                  </a:lnTo>
                  <a:lnTo>
                    <a:pt x="590724" y="179609"/>
                  </a:lnTo>
                  <a:lnTo>
                    <a:pt x="569620" y="141385"/>
                  </a:lnTo>
                  <a:lnTo>
                    <a:pt x="543563" y="106718"/>
                  </a:lnTo>
                  <a:lnTo>
                    <a:pt x="513034" y="76085"/>
                  </a:lnTo>
                  <a:lnTo>
                    <a:pt x="478513" y="49958"/>
                  </a:lnTo>
                  <a:lnTo>
                    <a:pt x="440482" y="28812"/>
                  </a:lnTo>
                  <a:lnTo>
                    <a:pt x="399421" y="13121"/>
                  </a:lnTo>
                  <a:lnTo>
                    <a:pt x="355811" y="3359"/>
                  </a:lnTo>
                  <a:lnTo>
                    <a:pt x="310134" y="0"/>
                  </a:lnTo>
                  <a:close/>
                </a:path>
              </a:pathLst>
            </a:custGeom>
            <a:solidFill>
              <a:srgbClr val="00E4A8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6" name="object 66"/>
            <p:cNvSpPr/>
            <p:nvPr/>
          </p:nvSpPr>
          <p:spPr>
            <a:xfrm>
              <a:off x="5322569" y="6062472"/>
              <a:ext cx="143510" cy="322580"/>
            </a:xfrm>
            <a:custGeom>
              <a:avLst/>
              <a:gdLst/>
              <a:ahLst/>
              <a:cxnLst/>
              <a:rect l="l" t="t" r="r" b="b"/>
              <a:pathLst>
                <a:path w="143510" h="322579">
                  <a:moveTo>
                    <a:pt x="50151" y="47285"/>
                  </a:moveTo>
                  <a:lnTo>
                    <a:pt x="33317" y="53154"/>
                  </a:lnTo>
                  <a:lnTo>
                    <a:pt x="126491" y="322325"/>
                  </a:lnTo>
                  <a:lnTo>
                    <a:pt x="143255" y="316991"/>
                  </a:lnTo>
                  <a:lnTo>
                    <a:pt x="50151" y="47285"/>
                  </a:lnTo>
                  <a:close/>
                </a:path>
                <a:path w="143510" h="322579">
                  <a:moveTo>
                    <a:pt x="24383" y="0"/>
                  </a:moveTo>
                  <a:lnTo>
                    <a:pt x="0" y="64769"/>
                  </a:lnTo>
                  <a:lnTo>
                    <a:pt x="33317" y="53154"/>
                  </a:lnTo>
                  <a:lnTo>
                    <a:pt x="30479" y="44957"/>
                  </a:lnTo>
                  <a:lnTo>
                    <a:pt x="47243" y="38862"/>
                  </a:lnTo>
                  <a:lnTo>
                    <a:pt x="74315" y="38862"/>
                  </a:lnTo>
                  <a:lnTo>
                    <a:pt x="83057" y="35813"/>
                  </a:lnTo>
                  <a:lnTo>
                    <a:pt x="24383" y="0"/>
                  </a:lnTo>
                  <a:close/>
                </a:path>
                <a:path w="143510" h="322579">
                  <a:moveTo>
                    <a:pt x="47243" y="38862"/>
                  </a:moveTo>
                  <a:lnTo>
                    <a:pt x="30479" y="44957"/>
                  </a:lnTo>
                  <a:lnTo>
                    <a:pt x="33317" y="53154"/>
                  </a:lnTo>
                  <a:lnTo>
                    <a:pt x="50151" y="47285"/>
                  </a:lnTo>
                  <a:lnTo>
                    <a:pt x="47243" y="38862"/>
                  </a:lnTo>
                  <a:close/>
                </a:path>
                <a:path w="143510" h="322579">
                  <a:moveTo>
                    <a:pt x="74315" y="38862"/>
                  </a:moveTo>
                  <a:lnTo>
                    <a:pt x="47243" y="38862"/>
                  </a:lnTo>
                  <a:lnTo>
                    <a:pt x="50151" y="47285"/>
                  </a:lnTo>
                  <a:lnTo>
                    <a:pt x="74315" y="388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7" name="object 67"/>
            <p:cNvSpPr/>
            <p:nvPr/>
          </p:nvSpPr>
          <p:spPr>
            <a:xfrm>
              <a:off x="5212079" y="6020466"/>
              <a:ext cx="450850" cy="189865"/>
            </a:xfrm>
            <a:custGeom>
              <a:avLst/>
              <a:gdLst/>
              <a:ahLst/>
              <a:cxnLst/>
              <a:rect l="l" t="t" r="r" b="b"/>
              <a:pathLst>
                <a:path w="450850" h="189864">
                  <a:moveTo>
                    <a:pt x="0" y="189833"/>
                  </a:moveTo>
                  <a:lnTo>
                    <a:pt x="18859" y="131540"/>
                  </a:lnTo>
                  <a:lnTo>
                    <a:pt x="52578" y="80105"/>
                  </a:lnTo>
                  <a:lnTo>
                    <a:pt x="86722" y="47617"/>
                  </a:lnTo>
                  <a:lnTo>
                    <a:pt x="125420" y="23371"/>
                  </a:lnTo>
                  <a:lnTo>
                    <a:pt x="167369" y="7466"/>
                  </a:lnTo>
                  <a:lnTo>
                    <a:pt x="211264" y="0"/>
                  </a:lnTo>
                  <a:lnTo>
                    <a:pt x="255802" y="1070"/>
                  </a:lnTo>
                  <a:lnTo>
                    <a:pt x="299680" y="10775"/>
                  </a:lnTo>
                  <a:lnTo>
                    <a:pt x="341593" y="29213"/>
                  </a:lnTo>
                  <a:lnTo>
                    <a:pt x="380238" y="56483"/>
                  </a:lnTo>
                  <a:lnTo>
                    <a:pt x="423290" y="106203"/>
                  </a:lnTo>
                  <a:lnTo>
                    <a:pt x="438959" y="135135"/>
                  </a:lnTo>
                  <a:lnTo>
                    <a:pt x="450342" y="166211"/>
                  </a:lnTo>
                </a:path>
              </a:pathLst>
            </a:custGeom>
            <a:ln w="5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8" name="object 68"/>
            <p:cNvSpPr/>
            <p:nvPr/>
          </p:nvSpPr>
          <p:spPr>
            <a:xfrm>
              <a:off x="3335273" y="7607808"/>
              <a:ext cx="1335405" cy="754380"/>
            </a:xfrm>
            <a:custGeom>
              <a:avLst/>
              <a:gdLst/>
              <a:ahLst/>
              <a:cxnLst/>
              <a:rect l="l" t="t" r="r" b="b"/>
              <a:pathLst>
                <a:path w="1335404" h="754379">
                  <a:moveTo>
                    <a:pt x="1335024" y="0"/>
                  </a:moveTo>
                  <a:lnTo>
                    <a:pt x="0" y="0"/>
                  </a:lnTo>
                  <a:lnTo>
                    <a:pt x="0" y="754380"/>
                  </a:lnTo>
                  <a:lnTo>
                    <a:pt x="1335024" y="754380"/>
                  </a:lnTo>
                  <a:lnTo>
                    <a:pt x="1335024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9" name="object 69"/>
            <p:cNvSpPr/>
            <p:nvPr/>
          </p:nvSpPr>
          <p:spPr>
            <a:xfrm>
              <a:off x="2671571" y="7467600"/>
              <a:ext cx="1112520" cy="81915"/>
            </a:xfrm>
            <a:custGeom>
              <a:avLst/>
              <a:gdLst/>
              <a:ahLst/>
              <a:cxnLst/>
              <a:rect l="l" t="t" r="r" b="b"/>
              <a:pathLst>
                <a:path w="1112520" h="81915">
                  <a:moveTo>
                    <a:pt x="1112520" y="0"/>
                  </a:moveTo>
                  <a:lnTo>
                    <a:pt x="0" y="0"/>
                  </a:lnTo>
                  <a:lnTo>
                    <a:pt x="0" y="81533"/>
                  </a:lnTo>
                  <a:lnTo>
                    <a:pt x="1112520" y="81533"/>
                  </a:lnTo>
                  <a:lnTo>
                    <a:pt x="1112520" y="0"/>
                  </a:lnTo>
                  <a:close/>
                </a:path>
              </a:pathLst>
            </a:custGeom>
            <a:ln w="5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0" name="object 70"/>
            <p:cNvSpPr/>
            <p:nvPr/>
          </p:nvSpPr>
          <p:spPr>
            <a:xfrm>
              <a:off x="3490722" y="7424940"/>
              <a:ext cx="3388360" cy="937260"/>
            </a:xfrm>
            <a:custGeom>
              <a:avLst/>
              <a:gdLst/>
              <a:ahLst/>
              <a:cxnLst/>
              <a:rect l="l" t="t" r="r" b="b"/>
              <a:pathLst>
                <a:path w="3388359" h="937259">
                  <a:moveTo>
                    <a:pt x="200406" y="124193"/>
                  </a:moveTo>
                  <a:lnTo>
                    <a:pt x="0" y="124193"/>
                  </a:lnTo>
                  <a:lnTo>
                    <a:pt x="0" y="236207"/>
                  </a:lnTo>
                  <a:lnTo>
                    <a:pt x="200406" y="236207"/>
                  </a:lnTo>
                  <a:lnTo>
                    <a:pt x="200406" y="124193"/>
                  </a:lnTo>
                  <a:close/>
                </a:path>
                <a:path w="3388359" h="937259">
                  <a:moveTo>
                    <a:pt x="200406" y="0"/>
                  </a:moveTo>
                  <a:lnTo>
                    <a:pt x="0" y="0"/>
                  </a:lnTo>
                  <a:lnTo>
                    <a:pt x="0" y="42659"/>
                  </a:lnTo>
                  <a:lnTo>
                    <a:pt x="200406" y="42659"/>
                  </a:lnTo>
                  <a:lnTo>
                    <a:pt x="200406" y="0"/>
                  </a:lnTo>
                  <a:close/>
                </a:path>
                <a:path w="3388359" h="937259">
                  <a:moveTo>
                    <a:pt x="1044689" y="118859"/>
                  </a:moveTo>
                  <a:lnTo>
                    <a:pt x="843534" y="118859"/>
                  </a:lnTo>
                  <a:lnTo>
                    <a:pt x="843534" y="243827"/>
                  </a:lnTo>
                  <a:lnTo>
                    <a:pt x="1044689" y="243827"/>
                  </a:lnTo>
                  <a:lnTo>
                    <a:pt x="1044689" y="118859"/>
                  </a:lnTo>
                  <a:close/>
                </a:path>
                <a:path w="3388359" h="937259">
                  <a:moveTo>
                    <a:pt x="1044689" y="8369"/>
                  </a:moveTo>
                  <a:lnTo>
                    <a:pt x="843534" y="8369"/>
                  </a:lnTo>
                  <a:lnTo>
                    <a:pt x="843534" y="37325"/>
                  </a:lnTo>
                  <a:lnTo>
                    <a:pt x="1044689" y="37325"/>
                  </a:lnTo>
                  <a:lnTo>
                    <a:pt x="1044689" y="8369"/>
                  </a:lnTo>
                  <a:close/>
                </a:path>
                <a:path w="3388359" h="937259">
                  <a:moveTo>
                    <a:pt x="2408682" y="0"/>
                  </a:moveTo>
                  <a:lnTo>
                    <a:pt x="2208276" y="0"/>
                  </a:lnTo>
                  <a:lnTo>
                    <a:pt x="2208276" y="37325"/>
                  </a:lnTo>
                  <a:lnTo>
                    <a:pt x="2408682" y="37325"/>
                  </a:lnTo>
                  <a:lnTo>
                    <a:pt x="2408682" y="0"/>
                  </a:lnTo>
                  <a:close/>
                </a:path>
                <a:path w="3388359" h="937259">
                  <a:moveTo>
                    <a:pt x="3252978" y="8369"/>
                  </a:moveTo>
                  <a:lnTo>
                    <a:pt x="3051797" y="8369"/>
                  </a:lnTo>
                  <a:lnTo>
                    <a:pt x="3051797" y="47231"/>
                  </a:lnTo>
                  <a:lnTo>
                    <a:pt x="3252978" y="47231"/>
                  </a:lnTo>
                  <a:lnTo>
                    <a:pt x="3252978" y="8369"/>
                  </a:lnTo>
                  <a:close/>
                </a:path>
                <a:path w="3388359" h="937259">
                  <a:moveTo>
                    <a:pt x="3387852" y="182867"/>
                  </a:moveTo>
                  <a:lnTo>
                    <a:pt x="3252978" y="182867"/>
                  </a:lnTo>
                  <a:lnTo>
                    <a:pt x="3252978" y="128765"/>
                  </a:lnTo>
                  <a:lnTo>
                    <a:pt x="3051797" y="128765"/>
                  </a:lnTo>
                  <a:lnTo>
                    <a:pt x="3051797" y="182867"/>
                  </a:lnTo>
                  <a:lnTo>
                    <a:pt x="2408682" y="182867"/>
                  </a:lnTo>
                  <a:lnTo>
                    <a:pt x="2408682" y="118859"/>
                  </a:lnTo>
                  <a:lnTo>
                    <a:pt x="2208276" y="118859"/>
                  </a:lnTo>
                  <a:lnTo>
                    <a:pt x="2208276" y="182867"/>
                  </a:lnTo>
                  <a:lnTo>
                    <a:pt x="2052828" y="182867"/>
                  </a:lnTo>
                  <a:lnTo>
                    <a:pt x="2052828" y="937247"/>
                  </a:lnTo>
                  <a:lnTo>
                    <a:pt x="3387852" y="937247"/>
                  </a:lnTo>
                  <a:lnTo>
                    <a:pt x="3387852" y="182867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1" name="object 71"/>
            <p:cNvSpPr/>
            <p:nvPr/>
          </p:nvSpPr>
          <p:spPr>
            <a:xfrm>
              <a:off x="4254245" y="7462266"/>
              <a:ext cx="1736725" cy="81915"/>
            </a:xfrm>
            <a:custGeom>
              <a:avLst/>
              <a:gdLst/>
              <a:ahLst/>
              <a:cxnLst/>
              <a:rect l="l" t="t" r="r" b="b"/>
              <a:pathLst>
                <a:path w="1736725" h="81915">
                  <a:moveTo>
                    <a:pt x="1736598" y="0"/>
                  </a:moveTo>
                  <a:lnTo>
                    <a:pt x="0" y="0"/>
                  </a:lnTo>
                  <a:lnTo>
                    <a:pt x="0" y="81533"/>
                  </a:lnTo>
                  <a:lnTo>
                    <a:pt x="1736598" y="81533"/>
                  </a:lnTo>
                  <a:lnTo>
                    <a:pt x="1736598" y="0"/>
                  </a:lnTo>
                  <a:close/>
                </a:path>
              </a:pathLst>
            </a:custGeom>
            <a:solidFill>
              <a:srgbClr val="1C1C1C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2" name="object 72"/>
            <p:cNvSpPr/>
            <p:nvPr/>
          </p:nvSpPr>
          <p:spPr>
            <a:xfrm>
              <a:off x="4254245" y="7462266"/>
              <a:ext cx="1736725" cy="81915"/>
            </a:xfrm>
            <a:custGeom>
              <a:avLst/>
              <a:gdLst/>
              <a:ahLst/>
              <a:cxnLst/>
              <a:rect l="l" t="t" r="r" b="b"/>
              <a:pathLst>
                <a:path w="1736725" h="81915">
                  <a:moveTo>
                    <a:pt x="1736598" y="0"/>
                  </a:moveTo>
                  <a:lnTo>
                    <a:pt x="0" y="0"/>
                  </a:lnTo>
                  <a:lnTo>
                    <a:pt x="0" y="81533"/>
                  </a:lnTo>
                  <a:lnTo>
                    <a:pt x="1736598" y="81533"/>
                  </a:lnTo>
                  <a:lnTo>
                    <a:pt x="1736598" y="0"/>
                  </a:lnTo>
                  <a:close/>
                </a:path>
              </a:pathLst>
            </a:custGeom>
            <a:ln w="5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3" name="object 73"/>
            <p:cNvSpPr/>
            <p:nvPr/>
          </p:nvSpPr>
          <p:spPr>
            <a:xfrm>
              <a:off x="2671571" y="7467600"/>
              <a:ext cx="1112520" cy="81915"/>
            </a:xfrm>
            <a:custGeom>
              <a:avLst/>
              <a:gdLst/>
              <a:ahLst/>
              <a:cxnLst/>
              <a:rect l="l" t="t" r="r" b="b"/>
              <a:pathLst>
                <a:path w="1112520" h="81915">
                  <a:moveTo>
                    <a:pt x="1112520" y="0"/>
                  </a:moveTo>
                  <a:lnTo>
                    <a:pt x="0" y="0"/>
                  </a:lnTo>
                  <a:lnTo>
                    <a:pt x="0" y="81533"/>
                  </a:lnTo>
                  <a:lnTo>
                    <a:pt x="1112520" y="81533"/>
                  </a:lnTo>
                  <a:lnTo>
                    <a:pt x="1112520" y="0"/>
                  </a:lnTo>
                  <a:close/>
                </a:path>
              </a:pathLst>
            </a:custGeom>
            <a:solidFill>
              <a:srgbClr val="1C1C1C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4" name="object 74"/>
            <p:cNvSpPr/>
            <p:nvPr/>
          </p:nvSpPr>
          <p:spPr>
            <a:xfrm>
              <a:off x="2671571" y="7467600"/>
              <a:ext cx="1112520" cy="81915"/>
            </a:xfrm>
            <a:custGeom>
              <a:avLst/>
              <a:gdLst/>
              <a:ahLst/>
              <a:cxnLst/>
              <a:rect l="l" t="t" r="r" b="b"/>
              <a:pathLst>
                <a:path w="1112520" h="81915">
                  <a:moveTo>
                    <a:pt x="1112520" y="0"/>
                  </a:moveTo>
                  <a:lnTo>
                    <a:pt x="0" y="0"/>
                  </a:lnTo>
                  <a:lnTo>
                    <a:pt x="0" y="81533"/>
                  </a:lnTo>
                  <a:lnTo>
                    <a:pt x="1112520" y="81533"/>
                  </a:lnTo>
                  <a:lnTo>
                    <a:pt x="1112520" y="0"/>
                  </a:lnTo>
                  <a:close/>
                </a:path>
              </a:pathLst>
            </a:custGeom>
            <a:ln w="5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5" name="object 75"/>
            <p:cNvSpPr/>
            <p:nvPr/>
          </p:nvSpPr>
          <p:spPr>
            <a:xfrm>
              <a:off x="6452615" y="7472172"/>
              <a:ext cx="635635" cy="81915"/>
            </a:xfrm>
            <a:custGeom>
              <a:avLst/>
              <a:gdLst/>
              <a:ahLst/>
              <a:cxnLst/>
              <a:rect l="l" t="t" r="r" b="b"/>
              <a:pathLst>
                <a:path w="635634" h="81915">
                  <a:moveTo>
                    <a:pt x="635508" y="0"/>
                  </a:moveTo>
                  <a:lnTo>
                    <a:pt x="0" y="0"/>
                  </a:lnTo>
                  <a:lnTo>
                    <a:pt x="0" y="81533"/>
                  </a:lnTo>
                  <a:lnTo>
                    <a:pt x="635508" y="81533"/>
                  </a:lnTo>
                  <a:lnTo>
                    <a:pt x="635508" y="0"/>
                  </a:lnTo>
                  <a:close/>
                </a:path>
              </a:pathLst>
            </a:custGeom>
            <a:solidFill>
              <a:srgbClr val="1C1C1C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6" name="object 76"/>
            <p:cNvSpPr/>
            <p:nvPr/>
          </p:nvSpPr>
          <p:spPr>
            <a:xfrm>
              <a:off x="6452615" y="7472172"/>
              <a:ext cx="635635" cy="81915"/>
            </a:xfrm>
            <a:custGeom>
              <a:avLst/>
              <a:gdLst/>
              <a:ahLst/>
              <a:cxnLst/>
              <a:rect l="l" t="t" r="r" b="b"/>
              <a:pathLst>
                <a:path w="635634" h="81915">
                  <a:moveTo>
                    <a:pt x="635507" y="0"/>
                  </a:moveTo>
                  <a:lnTo>
                    <a:pt x="0" y="0"/>
                  </a:lnTo>
                  <a:lnTo>
                    <a:pt x="0" y="81533"/>
                  </a:lnTo>
                  <a:lnTo>
                    <a:pt x="635507" y="81533"/>
                  </a:lnTo>
                </a:path>
              </a:pathLst>
            </a:custGeom>
            <a:ln w="5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77" name="object 7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13796" y="7745082"/>
              <a:ext cx="235991" cy="221513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44932" y="7728318"/>
              <a:ext cx="235991" cy="221513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4182617" y="7016496"/>
              <a:ext cx="228600" cy="401955"/>
            </a:xfrm>
            <a:custGeom>
              <a:avLst/>
              <a:gdLst/>
              <a:ahLst/>
              <a:cxnLst/>
              <a:rect l="l" t="t" r="r" b="b"/>
              <a:pathLst>
                <a:path w="228600" h="401954">
                  <a:moveTo>
                    <a:pt x="169138" y="326541"/>
                  </a:moveTo>
                  <a:lnTo>
                    <a:pt x="141732" y="341375"/>
                  </a:lnTo>
                  <a:lnTo>
                    <a:pt x="228600" y="401573"/>
                  </a:lnTo>
                  <a:lnTo>
                    <a:pt x="226391" y="340613"/>
                  </a:lnTo>
                  <a:lnTo>
                    <a:pt x="176784" y="340613"/>
                  </a:lnTo>
                  <a:lnTo>
                    <a:pt x="169138" y="326541"/>
                  </a:lnTo>
                  <a:close/>
                </a:path>
                <a:path w="228600" h="401954">
                  <a:moveTo>
                    <a:pt x="196734" y="311604"/>
                  </a:moveTo>
                  <a:lnTo>
                    <a:pt x="169138" y="326541"/>
                  </a:lnTo>
                  <a:lnTo>
                    <a:pt x="176784" y="340613"/>
                  </a:lnTo>
                  <a:lnTo>
                    <a:pt x="204216" y="325373"/>
                  </a:lnTo>
                  <a:lnTo>
                    <a:pt x="196734" y="311604"/>
                  </a:lnTo>
                  <a:close/>
                </a:path>
                <a:path w="228600" h="401954">
                  <a:moveTo>
                    <a:pt x="224790" y="296417"/>
                  </a:moveTo>
                  <a:lnTo>
                    <a:pt x="196734" y="311604"/>
                  </a:lnTo>
                  <a:lnTo>
                    <a:pt x="204216" y="325373"/>
                  </a:lnTo>
                  <a:lnTo>
                    <a:pt x="176784" y="340613"/>
                  </a:lnTo>
                  <a:lnTo>
                    <a:pt x="226391" y="340613"/>
                  </a:lnTo>
                  <a:lnTo>
                    <a:pt x="224790" y="296417"/>
                  </a:lnTo>
                  <a:close/>
                </a:path>
                <a:path w="228600" h="401954">
                  <a:moveTo>
                    <a:pt x="27432" y="0"/>
                  </a:moveTo>
                  <a:lnTo>
                    <a:pt x="0" y="15239"/>
                  </a:lnTo>
                  <a:lnTo>
                    <a:pt x="169138" y="326541"/>
                  </a:lnTo>
                  <a:lnTo>
                    <a:pt x="196734" y="311604"/>
                  </a:lnTo>
                  <a:lnTo>
                    <a:pt x="274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0" name="object 80"/>
            <p:cNvSpPr/>
            <p:nvPr/>
          </p:nvSpPr>
          <p:spPr>
            <a:xfrm>
              <a:off x="4194809" y="6182868"/>
              <a:ext cx="1270" cy="848360"/>
            </a:xfrm>
            <a:custGeom>
              <a:avLst/>
              <a:gdLst/>
              <a:ahLst/>
              <a:cxnLst/>
              <a:rect l="l" t="t" r="r" b="b"/>
              <a:pathLst>
                <a:path w="1270" h="848359">
                  <a:moveTo>
                    <a:pt x="762" y="848106"/>
                  </a:moveTo>
                  <a:lnTo>
                    <a:pt x="0" y="0"/>
                  </a:lnTo>
                </a:path>
              </a:pathLst>
            </a:custGeom>
            <a:ln w="31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1" name="object 81"/>
            <p:cNvSpPr/>
            <p:nvPr/>
          </p:nvSpPr>
          <p:spPr>
            <a:xfrm>
              <a:off x="4182617" y="7016496"/>
              <a:ext cx="228600" cy="401955"/>
            </a:xfrm>
            <a:custGeom>
              <a:avLst/>
              <a:gdLst/>
              <a:ahLst/>
              <a:cxnLst/>
              <a:rect l="l" t="t" r="r" b="b"/>
              <a:pathLst>
                <a:path w="228600" h="401954">
                  <a:moveTo>
                    <a:pt x="169138" y="326541"/>
                  </a:moveTo>
                  <a:lnTo>
                    <a:pt x="141732" y="341375"/>
                  </a:lnTo>
                  <a:lnTo>
                    <a:pt x="228600" y="401573"/>
                  </a:lnTo>
                  <a:lnTo>
                    <a:pt x="226391" y="340613"/>
                  </a:lnTo>
                  <a:lnTo>
                    <a:pt x="176784" y="340613"/>
                  </a:lnTo>
                  <a:lnTo>
                    <a:pt x="169138" y="326541"/>
                  </a:lnTo>
                  <a:close/>
                </a:path>
                <a:path w="228600" h="401954">
                  <a:moveTo>
                    <a:pt x="196734" y="311604"/>
                  </a:moveTo>
                  <a:lnTo>
                    <a:pt x="169138" y="326541"/>
                  </a:lnTo>
                  <a:lnTo>
                    <a:pt x="176784" y="340613"/>
                  </a:lnTo>
                  <a:lnTo>
                    <a:pt x="204216" y="325373"/>
                  </a:lnTo>
                  <a:lnTo>
                    <a:pt x="196734" y="311604"/>
                  </a:lnTo>
                  <a:close/>
                </a:path>
                <a:path w="228600" h="401954">
                  <a:moveTo>
                    <a:pt x="224790" y="296417"/>
                  </a:moveTo>
                  <a:lnTo>
                    <a:pt x="196734" y="311604"/>
                  </a:lnTo>
                  <a:lnTo>
                    <a:pt x="204216" y="325373"/>
                  </a:lnTo>
                  <a:lnTo>
                    <a:pt x="176784" y="340613"/>
                  </a:lnTo>
                  <a:lnTo>
                    <a:pt x="226391" y="340613"/>
                  </a:lnTo>
                  <a:lnTo>
                    <a:pt x="224790" y="296417"/>
                  </a:lnTo>
                  <a:close/>
                </a:path>
                <a:path w="228600" h="401954">
                  <a:moveTo>
                    <a:pt x="27432" y="0"/>
                  </a:moveTo>
                  <a:lnTo>
                    <a:pt x="0" y="15239"/>
                  </a:lnTo>
                  <a:lnTo>
                    <a:pt x="169138" y="326541"/>
                  </a:lnTo>
                  <a:lnTo>
                    <a:pt x="196734" y="311604"/>
                  </a:lnTo>
                  <a:lnTo>
                    <a:pt x="274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2" name="object 82"/>
            <p:cNvSpPr/>
            <p:nvPr/>
          </p:nvSpPr>
          <p:spPr>
            <a:xfrm>
              <a:off x="4194809" y="6182868"/>
              <a:ext cx="1270" cy="848360"/>
            </a:xfrm>
            <a:custGeom>
              <a:avLst/>
              <a:gdLst/>
              <a:ahLst/>
              <a:cxnLst/>
              <a:rect l="l" t="t" r="r" b="b"/>
              <a:pathLst>
                <a:path w="1270" h="848359">
                  <a:moveTo>
                    <a:pt x="762" y="848106"/>
                  </a:moveTo>
                  <a:lnTo>
                    <a:pt x="0" y="0"/>
                  </a:lnTo>
                </a:path>
              </a:pathLst>
            </a:custGeom>
            <a:ln w="31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3" name="object 83"/>
            <p:cNvSpPr/>
            <p:nvPr/>
          </p:nvSpPr>
          <p:spPr>
            <a:xfrm>
              <a:off x="6640829" y="7050024"/>
              <a:ext cx="227965" cy="401955"/>
            </a:xfrm>
            <a:custGeom>
              <a:avLst/>
              <a:gdLst/>
              <a:ahLst/>
              <a:cxnLst/>
              <a:rect l="l" t="t" r="r" b="b"/>
              <a:pathLst>
                <a:path w="227965" h="401954">
                  <a:moveTo>
                    <a:pt x="3810" y="296418"/>
                  </a:moveTo>
                  <a:lnTo>
                    <a:pt x="0" y="401574"/>
                  </a:lnTo>
                  <a:lnTo>
                    <a:pt x="86105" y="341375"/>
                  </a:lnTo>
                  <a:lnTo>
                    <a:pt x="83316" y="339851"/>
                  </a:lnTo>
                  <a:lnTo>
                    <a:pt x="51053" y="339851"/>
                  </a:lnTo>
                  <a:lnTo>
                    <a:pt x="23622" y="325374"/>
                  </a:lnTo>
                  <a:lnTo>
                    <a:pt x="31219" y="311391"/>
                  </a:lnTo>
                  <a:lnTo>
                    <a:pt x="3810" y="296418"/>
                  </a:lnTo>
                  <a:close/>
                </a:path>
                <a:path w="227965" h="401954">
                  <a:moveTo>
                    <a:pt x="31219" y="311391"/>
                  </a:moveTo>
                  <a:lnTo>
                    <a:pt x="23622" y="325374"/>
                  </a:lnTo>
                  <a:lnTo>
                    <a:pt x="51053" y="339851"/>
                  </a:lnTo>
                  <a:lnTo>
                    <a:pt x="58451" y="326268"/>
                  </a:lnTo>
                  <a:lnTo>
                    <a:pt x="31219" y="311391"/>
                  </a:lnTo>
                  <a:close/>
                </a:path>
                <a:path w="227965" h="401954">
                  <a:moveTo>
                    <a:pt x="58451" y="326268"/>
                  </a:moveTo>
                  <a:lnTo>
                    <a:pt x="51053" y="339851"/>
                  </a:lnTo>
                  <a:lnTo>
                    <a:pt x="83316" y="339851"/>
                  </a:lnTo>
                  <a:lnTo>
                    <a:pt x="58451" y="326268"/>
                  </a:lnTo>
                  <a:close/>
                </a:path>
                <a:path w="227965" h="401954">
                  <a:moveTo>
                    <a:pt x="200405" y="0"/>
                  </a:moveTo>
                  <a:lnTo>
                    <a:pt x="31219" y="311391"/>
                  </a:lnTo>
                  <a:lnTo>
                    <a:pt x="58451" y="326268"/>
                  </a:lnTo>
                  <a:lnTo>
                    <a:pt x="227838" y="15239"/>
                  </a:lnTo>
                  <a:lnTo>
                    <a:pt x="2004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4" name="object 84"/>
            <p:cNvSpPr/>
            <p:nvPr/>
          </p:nvSpPr>
          <p:spPr>
            <a:xfrm>
              <a:off x="6855714" y="6215634"/>
              <a:ext cx="1905" cy="848994"/>
            </a:xfrm>
            <a:custGeom>
              <a:avLst/>
              <a:gdLst/>
              <a:ahLst/>
              <a:cxnLst/>
              <a:rect l="l" t="t" r="r" b="b"/>
              <a:pathLst>
                <a:path w="1904" h="848995">
                  <a:moveTo>
                    <a:pt x="0" y="848867"/>
                  </a:moveTo>
                  <a:lnTo>
                    <a:pt x="1524" y="0"/>
                  </a:lnTo>
                </a:path>
              </a:pathLst>
            </a:custGeom>
            <a:ln w="31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5" name="object 85"/>
            <p:cNvSpPr/>
            <p:nvPr/>
          </p:nvSpPr>
          <p:spPr>
            <a:xfrm>
              <a:off x="6640829" y="7050024"/>
              <a:ext cx="227965" cy="401955"/>
            </a:xfrm>
            <a:custGeom>
              <a:avLst/>
              <a:gdLst/>
              <a:ahLst/>
              <a:cxnLst/>
              <a:rect l="l" t="t" r="r" b="b"/>
              <a:pathLst>
                <a:path w="227965" h="401954">
                  <a:moveTo>
                    <a:pt x="3810" y="296418"/>
                  </a:moveTo>
                  <a:lnTo>
                    <a:pt x="0" y="401574"/>
                  </a:lnTo>
                  <a:lnTo>
                    <a:pt x="86105" y="341375"/>
                  </a:lnTo>
                  <a:lnTo>
                    <a:pt x="83316" y="339851"/>
                  </a:lnTo>
                  <a:lnTo>
                    <a:pt x="51053" y="339851"/>
                  </a:lnTo>
                  <a:lnTo>
                    <a:pt x="23622" y="325374"/>
                  </a:lnTo>
                  <a:lnTo>
                    <a:pt x="31219" y="311391"/>
                  </a:lnTo>
                  <a:lnTo>
                    <a:pt x="3810" y="296418"/>
                  </a:lnTo>
                  <a:close/>
                </a:path>
                <a:path w="227965" h="401954">
                  <a:moveTo>
                    <a:pt x="31219" y="311391"/>
                  </a:moveTo>
                  <a:lnTo>
                    <a:pt x="23622" y="325374"/>
                  </a:lnTo>
                  <a:lnTo>
                    <a:pt x="51053" y="339851"/>
                  </a:lnTo>
                  <a:lnTo>
                    <a:pt x="58451" y="326268"/>
                  </a:lnTo>
                  <a:lnTo>
                    <a:pt x="31219" y="311391"/>
                  </a:lnTo>
                  <a:close/>
                </a:path>
                <a:path w="227965" h="401954">
                  <a:moveTo>
                    <a:pt x="58451" y="326268"/>
                  </a:moveTo>
                  <a:lnTo>
                    <a:pt x="51053" y="339851"/>
                  </a:lnTo>
                  <a:lnTo>
                    <a:pt x="83316" y="339851"/>
                  </a:lnTo>
                  <a:lnTo>
                    <a:pt x="58451" y="326268"/>
                  </a:lnTo>
                  <a:close/>
                </a:path>
                <a:path w="227965" h="401954">
                  <a:moveTo>
                    <a:pt x="200405" y="0"/>
                  </a:moveTo>
                  <a:lnTo>
                    <a:pt x="31219" y="311391"/>
                  </a:lnTo>
                  <a:lnTo>
                    <a:pt x="58451" y="326268"/>
                  </a:lnTo>
                  <a:lnTo>
                    <a:pt x="227838" y="15239"/>
                  </a:lnTo>
                  <a:lnTo>
                    <a:pt x="2004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6" name="object 86"/>
            <p:cNvSpPr/>
            <p:nvPr/>
          </p:nvSpPr>
          <p:spPr>
            <a:xfrm>
              <a:off x="4187951" y="6195060"/>
              <a:ext cx="2669540" cy="869950"/>
            </a:xfrm>
            <a:custGeom>
              <a:avLst/>
              <a:gdLst/>
              <a:ahLst/>
              <a:cxnLst/>
              <a:rect l="l" t="t" r="r" b="b"/>
              <a:pathLst>
                <a:path w="2669540" h="869950">
                  <a:moveTo>
                    <a:pt x="2667762" y="869441"/>
                  </a:moveTo>
                  <a:lnTo>
                    <a:pt x="2669286" y="20574"/>
                  </a:lnTo>
                </a:path>
                <a:path w="2669540" h="869950">
                  <a:moveTo>
                    <a:pt x="0" y="0"/>
                  </a:moveTo>
                  <a:lnTo>
                    <a:pt x="934212" y="0"/>
                  </a:lnTo>
                </a:path>
                <a:path w="2669540" h="869950">
                  <a:moveTo>
                    <a:pt x="1555242" y="28193"/>
                  </a:moveTo>
                  <a:lnTo>
                    <a:pt x="2667762" y="35813"/>
                  </a:lnTo>
                </a:path>
              </a:pathLst>
            </a:custGeom>
            <a:ln w="31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7" name="object 87"/>
            <p:cNvSpPr/>
            <p:nvPr/>
          </p:nvSpPr>
          <p:spPr>
            <a:xfrm>
              <a:off x="6294882" y="6330696"/>
              <a:ext cx="479425" cy="407034"/>
            </a:xfrm>
            <a:custGeom>
              <a:avLst/>
              <a:gdLst/>
              <a:ahLst/>
              <a:cxnLst/>
              <a:rect l="l" t="t" r="r" b="b"/>
              <a:pathLst>
                <a:path w="479425" h="407034">
                  <a:moveTo>
                    <a:pt x="458639" y="332231"/>
                  </a:moveTo>
                  <a:lnTo>
                    <a:pt x="416813" y="332231"/>
                  </a:lnTo>
                  <a:lnTo>
                    <a:pt x="429767" y="369569"/>
                  </a:lnTo>
                  <a:lnTo>
                    <a:pt x="441960" y="406907"/>
                  </a:lnTo>
                  <a:lnTo>
                    <a:pt x="479297" y="394715"/>
                  </a:lnTo>
                  <a:lnTo>
                    <a:pt x="461304" y="339493"/>
                  </a:lnTo>
                  <a:lnTo>
                    <a:pt x="458639" y="332231"/>
                  </a:lnTo>
                  <a:close/>
                </a:path>
                <a:path w="479425" h="407034">
                  <a:moveTo>
                    <a:pt x="409956" y="313943"/>
                  </a:moveTo>
                  <a:lnTo>
                    <a:pt x="416813" y="332993"/>
                  </a:lnTo>
                  <a:lnTo>
                    <a:pt x="416813" y="332231"/>
                  </a:lnTo>
                  <a:lnTo>
                    <a:pt x="458639" y="332231"/>
                  </a:lnTo>
                  <a:lnTo>
                    <a:pt x="452207" y="314705"/>
                  </a:lnTo>
                  <a:lnTo>
                    <a:pt x="410717" y="314705"/>
                  </a:lnTo>
                  <a:lnTo>
                    <a:pt x="409956" y="313943"/>
                  </a:lnTo>
                  <a:close/>
                </a:path>
                <a:path w="479425" h="407034">
                  <a:moveTo>
                    <a:pt x="403097" y="296417"/>
                  </a:moveTo>
                  <a:lnTo>
                    <a:pt x="410717" y="314705"/>
                  </a:lnTo>
                  <a:lnTo>
                    <a:pt x="452207" y="314705"/>
                  </a:lnTo>
                  <a:lnTo>
                    <a:pt x="445775" y="297179"/>
                  </a:lnTo>
                  <a:lnTo>
                    <a:pt x="403860" y="297179"/>
                  </a:lnTo>
                  <a:lnTo>
                    <a:pt x="403097" y="296417"/>
                  </a:lnTo>
                  <a:close/>
                </a:path>
                <a:path w="479425" h="407034">
                  <a:moveTo>
                    <a:pt x="431412" y="262889"/>
                  </a:moveTo>
                  <a:lnTo>
                    <a:pt x="388619" y="262889"/>
                  </a:lnTo>
                  <a:lnTo>
                    <a:pt x="396239" y="279653"/>
                  </a:lnTo>
                  <a:lnTo>
                    <a:pt x="403860" y="297179"/>
                  </a:lnTo>
                  <a:lnTo>
                    <a:pt x="445775" y="297179"/>
                  </a:lnTo>
                  <a:lnTo>
                    <a:pt x="443237" y="290264"/>
                  </a:lnTo>
                  <a:lnTo>
                    <a:pt x="431412" y="262889"/>
                  </a:lnTo>
                  <a:close/>
                </a:path>
                <a:path w="479425" h="407034">
                  <a:moveTo>
                    <a:pt x="380238" y="246887"/>
                  </a:moveTo>
                  <a:lnTo>
                    <a:pt x="388619" y="263651"/>
                  </a:lnTo>
                  <a:lnTo>
                    <a:pt x="388619" y="262889"/>
                  </a:lnTo>
                  <a:lnTo>
                    <a:pt x="431412" y="262889"/>
                  </a:lnTo>
                  <a:lnTo>
                    <a:pt x="424829" y="247650"/>
                  </a:lnTo>
                  <a:lnTo>
                    <a:pt x="380999" y="247650"/>
                  </a:lnTo>
                  <a:lnTo>
                    <a:pt x="380238" y="246887"/>
                  </a:lnTo>
                  <a:close/>
                </a:path>
                <a:path w="479425" h="407034">
                  <a:moveTo>
                    <a:pt x="371856" y="230886"/>
                  </a:moveTo>
                  <a:lnTo>
                    <a:pt x="380999" y="247650"/>
                  </a:lnTo>
                  <a:lnTo>
                    <a:pt x="424829" y="247650"/>
                  </a:lnTo>
                  <a:lnTo>
                    <a:pt x="424379" y="246608"/>
                  </a:lnTo>
                  <a:lnTo>
                    <a:pt x="416465" y="231648"/>
                  </a:lnTo>
                  <a:lnTo>
                    <a:pt x="372617" y="231648"/>
                  </a:lnTo>
                  <a:lnTo>
                    <a:pt x="371856" y="230886"/>
                  </a:lnTo>
                  <a:close/>
                </a:path>
                <a:path w="479425" h="407034">
                  <a:moveTo>
                    <a:pt x="362712" y="216407"/>
                  </a:moveTo>
                  <a:lnTo>
                    <a:pt x="372617" y="231648"/>
                  </a:lnTo>
                  <a:lnTo>
                    <a:pt x="416465" y="231648"/>
                  </a:lnTo>
                  <a:lnTo>
                    <a:pt x="408807" y="217169"/>
                  </a:lnTo>
                  <a:lnTo>
                    <a:pt x="363473" y="217169"/>
                  </a:lnTo>
                  <a:lnTo>
                    <a:pt x="362712" y="216407"/>
                  </a:lnTo>
                  <a:close/>
                </a:path>
                <a:path w="479425" h="407034">
                  <a:moveTo>
                    <a:pt x="352806" y="201929"/>
                  </a:moveTo>
                  <a:lnTo>
                    <a:pt x="363473" y="217169"/>
                  </a:lnTo>
                  <a:lnTo>
                    <a:pt x="408807" y="217169"/>
                  </a:lnTo>
                  <a:lnTo>
                    <a:pt x="404012" y="208105"/>
                  </a:lnTo>
                  <a:lnTo>
                    <a:pt x="400390" y="202691"/>
                  </a:lnTo>
                  <a:lnTo>
                    <a:pt x="353567" y="202691"/>
                  </a:lnTo>
                  <a:lnTo>
                    <a:pt x="352806" y="201929"/>
                  </a:lnTo>
                  <a:close/>
                </a:path>
                <a:path w="479425" h="407034">
                  <a:moveTo>
                    <a:pt x="390704" y="188213"/>
                  </a:moveTo>
                  <a:lnTo>
                    <a:pt x="342138" y="188213"/>
                  </a:lnTo>
                  <a:lnTo>
                    <a:pt x="353567" y="202691"/>
                  </a:lnTo>
                  <a:lnTo>
                    <a:pt x="400390" y="202691"/>
                  </a:lnTo>
                  <a:lnTo>
                    <a:pt x="390704" y="188213"/>
                  </a:lnTo>
                  <a:close/>
                </a:path>
                <a:path w="479425" h="407034">
                  <a:moveTo>
                    <a:pt x="372313" y="163829"/>
                  </a:moveTo>
                  <a:lnTo>
                    <a:pt x="319277" y="163829"/>
                  </a:lnTo>
                  <a:lnTo>
                    <a:pt x="332232" y="176783"/>
                  </a:lnTo>
                  <a:lnTo>
                    <a:pt x="342899" y="189737"/>
                  </a:lnTo>
                  <a:lnTo>
                    <a:pt x="342138" y="188213"/>
                  </a:lnTo>
                  <a:lnTo>
                    <a:pt x="390704" y="188213"/>
                  </a:lnTo>
                  <a:lnTo>
                    <a:pt x="381417" y="174332"/>
                  </a:lnTo>
                  <a:lnTo>
                    <a:pt x="372313" y="163829"/>
                  </a:lnTo>
                  <a:close/>
                </a:path>
                <a:path w="479425" h="407034">
                  <a:moveTo>
                    <a:pt x="331469" y="176021"/>
                  </a:moveTo>
                  <a:lnTo>
                    <a:pt x="332105" y="176783"/>
                  </a:lnTo>
                  <a:lnTo>
                    <a:pt x="331469" y="176021"/>
                  </a:lnTo>
                  <a:close/>
                </a:path>
                <a:path w="479425" h="407034">
                  <a:moveTo>
                    <a:pt x="306323" y="153162"/>
                  </a:moveTo>
                  <a:lnTo>
                    <a:pt x="320802" y="165354"/>
                  </a:lnTo>
                  <a:lnTo>
                    <a:pt x="319277" y="163829"/>
                  </a:lnTo>
                  <a:lnTo>
                    <a:pt x="372313" y="163829"/>
                  </a:lnTo>
                  <a:lnTo>
                    <a:pt x="363726" y="153924"/>
                  </a:lnTo>
                  <a:lnTo>
                    <a:pt x="307847" y="153924"/>
                  </a:lnTo>
                  <a:lnTo>
                    <a:pt x="306323" y="153162"/>
                  </a:lnTo>
                  <a:close/>
                </a:path>
                <a:path w="479425" h="407034">
                  <a:moveTo>
                    <a:pt x="354034" y="143255"/>
                  </a:moveTo>
                  <a:lnTo>
                    <a:pt x="293369" y="143255"/>
                  </a:lnTo>
                  <a:lnTo>
                    <a:pt x="307847" y="153924"/>
                  </a:lnTo>
                  <a:lnTo>
                    <a:pt x="363726" y="153924"/>
                  </a:lnTo>
                  <a:lnTo>
                    <a:pt x="355877" y="144870"/>
                  </a:lnTo>
                  <a:lnTo>
                    <a:pt x="354034" y="143255"/>
                  </a:lnTo>
                  <a:close/>
                </a:path>
                <a:path w="479425" h="407034">
                  <a:moveTo>
                    <a:pt x="278129" y="134112"/>
                  </a:moveTo>
                  <a:lnTo>
                    <a:pt x="294132" y="144017"/>
                  </a:lnTo>
                  <a:lnTo>
                    <a:pt x="293369" y="143255"/>
                  </a:lnTo>
                  <a:lnTo>
                    <a:pt x="354034" y="143255"/>
                  </a:lnTo>
                  <a:lnTo>
                    <a:pt x="344462" y="134874"/>
                  </a:lnTo>
                  <a:lnTo>
                    <a:pt x="279653" y="134874"/>
                  </a:lnTo>
                  <a:lnTo>
                    <a:pt x="278129" y="134112"/>
                  </a:lnTo>
                  <a:close/>
                </a:path>
                <a:path w="479425" h="407034">
                  <a:moveTo>
                    <a:pt x="333149" y="124967"/>
                  </a:moveTo>
                  <a:lnTo>
                    <a:pt x="262889" y="124967"/>
                  </a:lnTo>
                  <a:lnTo>
                    <a:pt x="279653" y="134874"/>
                  </a:lnTo>
                  <a:lnTo>
                    <a:pt x="344462" y="134874"/>
                  </a:lnTo>
                  <a:lnTo>
                    <a:pt x="333149" y="124967"/>
                  </a:lnTo>
                  <a:close/>
                </a:path>
                <a:path w="479425" h="407034">
                  <a:moveTo>
                    <a:pt x="323711" y="117348"/>
                  </a:moveTo>
                  <a:lnTo>
                    <a:pt x="246125" y="117348"/>
                  </a:lnTo>
                  <a:lnTo>
                    <a:pt x="263651" y="125729"/>
                  </a:lnTo>
                  <a:lnTo>
                    <a:pt x="262889" y="124967"/>
                  </a:lnTo>
                  <a:lnTo>
                    <a:pt x="333149" y="124967"/>
                  </a:lnTo>
                  <a:lnTo>
                    <a:pt x="326674" y="119298"/>
                  </a:lnTo>
                  <a:lnTo>
                    <a:pt x="323711" y="117348"/>
                  </a:lnTo>
                  <a:close/>
                </a:path>
                <a:path w="479425" h="407034">
                  <a:moveTo>
                    <a:pt x="312133" y="109727"/>
                  </a:moveTo>
                  <a:lnTo>
                    <a:pt x="228599" y="109727"/>
                  </a:lnTo>
                  <a:lnTo>
                    <a:pt x="246887" y="118109"/>
                  </a:lnTo>
                  <a:lnTo>
                    <a:pt x="246125" y="117348"/>
                  </a:lnTo>
                  <a:lnTo>
                    <a:pt x="323711" y="117348"/>
                  </a:lnTo>
                  <a:lnTo>
                    <a:pt x="312133" y="109727"/>
                  </a:lnTo>
                  <a:close/>
                </a:path>
                <a:path w="479425" h="407034">
                  <a:moveTo>
                    <a:pt x="126491" y="0"/>
                  </a:moveTo>
                  <a:lnTo>
                    <a:pt x="0" y="36575"/>
                  </a:lnTo>
                  <a:lnTo>
                    <a:pt x="105155" y="115824"/>
                  </a:lnTo>
                  <a:lnTo>
                    <a:pt x="112290" y="77096"/>
                  </a:lnTo>
                  <a:lnTo>
                    <a:pt x="92963" y="73151"/>
                  </a:lnTo>
                  <a:lnTo>
                    <a:pt x="100583" y="35051"/>
                  </a:lnTo>
                  <a:lnTo>
                    <a:pt x="120035" y="35051"/>
                  </a:lnTo>
                  <a:lnTo>
                    <a:pt x="126491" y="0"/>
                  </a:lnTo>
                  <a:close/>
                </a:path>
                <a:path w="479425" h="407034">
                  <a:moveTo>
                    <a:pt x="292236" y="96774"/>
                  </a:moveTo>
                  <a:lnTo>
                    <a:pt x="191262" y="96774"/>
                  </a:lnTo>
                  <a:lnTo>
                    <a:pt x="211073" y="103631"/>
                  </a:lnTo>
                  <a:lnTo>
                    <a:pt x="210312" y="103631"/>
                  </a:lnTo>
                  <a:lnTo>
                    <a:pt x="229362" y="110489"/>
                  </a:lnTo>
                  <a:lnTo>
                    <a:pt x="228599" y="109727"/>
                  </a:lnTo>
                  <a:lnTo>
                    <a:pt x="312133" y="109727"/>
                  </a:lnTo>
                  <a:lnTo>
                    <a:pt x="293090" y="97194"/>
                  </a:lnTo>
                  <a:lnTo>
                    <a:pt x="292236" y="96774"/>
                  </a:lnTo>
                  <a:close/>
                </a:path>
                <a:path w="479425" h="407034">
                  <a:moveTo>
                    <a:pt x="119299" y="39045"/>
                  </a:moveTo>
                  <a:lnTo>
                    <a:pt x="112290" y="77096"/>
                  </a:lnTo>
                  <a:lnTo>
                    <a:pt x="130301" y="80771"/>
                  </a:lnTo>
                  <a:lnTo>
                    <a:pt x="151637" y="86105"/>
                  </a:lnTo>
                  <a:lnTo>
                    <a:pt x="150875" y="86105"/>
                  </a:lnTo>
                  <a:lnTo>
                    <a:pt x="171450" y="91439"/>
                  </a:lnTo>
                  <a:lnTo>
                    <a:pt x="191262" y="97536"/>
                  </a:lnTo>
                  <a:lnTo>
                    <a:pt x="191262" y="96774"/>
                  </a:lnTo>
                  <a:lnTo>
                    <a:pt x="292236" y="96774"/>
                  </a:lnTo>
                  <a:lnTo>
                    <a:pt x="254407" y="78138"/>
                  </a:lnTo>
                  <a:lnTo>
                    <a:pt x="209907" y="61710"/>
                  </a:lnTo>
                  <a:lnTo>
                    <a:pt x="158872" y="47488"/>
                  </a:lnTo>
                  <a:lnTo>
                    <a:pt x="119299" y="39045"/>
                  </a:lnTo>
                  <a:close/>
                </a:path>
                <a:path w="479425" h="407034">
                  <a:moveTo>
                    <a:pt x="100583" y="35051"/>
                  </a:moveTo>
                  <a:lnTo>
                    <a:pt x="92963" y="73151"/>
                  </a:lnTo>
                  <a:lnTo>
                    <a:pt x="112290" y="77096"/>
                  </a:lnTo>
                  <a:lnTo>
                    <a:pt x="119299" y="39045"/>
                  </a:lnTo>
                  <a:lnTo>
                    <a:pt x="100583" y="35051"/>
                  </a:lnTo>
                  <a:close/>
                </a:path>
                <a:path w="479425" h="407034">
                  <a:moveTo>
                    <a:pt x="120035" y="35051"/>
                  </a:moveTo>
                  <a:lnTo>
                    <a:pt x="100583" y="35051"/>
                  </a:lnTo>
                  <a:lnTo>
                    <a:pt x="119299" y="39045"/>
                  </a:lnTo>
                  <a:lnTo>
                    <a:pt x="120035" y="35051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8" name="object 88"/>
            <p:cNvSpPr/>
            <p:nvPr/>
          </p:nvSpPr>
          <p:spPr>
            <a:xfrm>
              <a:off x="6551676" y="7071360"/>
              <a:ext cx="94615" cy="365760"/>
            </a:xfrm>
            <a:custGeom>
              <a:avLst/>
              <a:gdLst/>
              <a:ahLst/>
              <a:cxnLst/>
              <a:rect l="l" t="t" r="r" b="b"/>
              <a:pathLst>
                <a:path w="94615" h="365759">
                  <a:moveTo>
                    <a:pt x="31284" y="271272"/>
                  </a:moveTo>
                  <a:lnTo>
                    <a:pt x="0" y="271272"/>
                  </a:lnTo>
                  <a:lnTo>
                    <a:pt x="47244" y="365760"/>
                  </a:lnTo>
                  <a:lnTo>
                    <a:pt x="86487" y="287274"/>
                  </a:lnTo>
                  <a:lnTo>
                    <a:pt x="31242" y="287274"/>
                  </a:lnTo>
                  <a:lnTo>
                    <a:pt x="31284" y="271272"/>
                  </a:lnTo>
                  <a:close/>
                </a:path>
                <a:path w="94615" h="365759">
                  <a:moveTo>
                    <a:pt x="63246" y="0"/>
                  </a:moveTo>
                  <a:lnTo>
                    <a:pt x="32003" y="0"/>
                  </a:lnTo>
                  <a:lnTo>
                    <a:pt x="31242" y="287274"/>
                  </a:lnTo>
                  <a:lnTo>
                    <a:pt x="62483" y="287274"/>
                  </a:lnTo>
                  <a:lnTo>
                    <a:pt x="63246" y="0"/>
                  </a:lnTo>
                  <a:close/>
                </a:path>
                <a:path w="94615" h="365759">
                  <a:moveTo>
                    <a:pt x="94488" y="271272"/>
                  </a:moveTo>
                  <a:lnTo>
                    <a:pt x="62526" y="271272"/>
                  </a:lnTo>
                  <a:lnTo>
                    <a:pt x="62483" y="287274"/>
                  </a:lnTo>
                  <a:lnTo>
                    <a:pt x="86487" y="287274"/>
                  </a:lnTo>
                  <a:lnTo>
                    <a:pt x="94488" y="2712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9" name="object 89"/>
            <p:cNvSpPr/>
            <p:nvPr/>
          </p:nvSpPr>
          <p:spPr>
            <a:xfrm>
              <a:off x="4426457" y="7054596"/>
              <a:ext cx="94615" cy="365760"/>
            </a:xfrm>
            <a:custGeom>
              <a:avLst/>
              <a:gdLst/>
              <a:ahLst/>
              <a:cxnLst/>
              <a:rect l="l" t="t" r="r" b="b"/>
              <a:pathLst>
                <a:path w="94614" h="365759">
                  <a:moveTo>
                    <a:pt x="31284" y="271271"/>
                  </a:moveTo>
                  <a:lnTo>
                    <a:pt x="0" y="271271"/>
                  </a:lnTo>
                  <a:lnTo>
                    <a:pt x="47243" y="365759"/>
                  </a:lnTo>
                  <a:lnTo>
                    <a:pt x="86487" y="287273"/>
                  </a:lnTo>
                  <a:lnTo>
                    <a:pt x="31241" y="287273"/>
                  </a:lnTo>
                  <a:lnTo>
                    <a:pt x="31284" y="271271"/>
                  </a:lnTo>
                  <a:close/>
                </a:path>
                <a:path w="94614" h="365759">
                  <a:moveTo>
                    <a:pt x="64007" y="0"/>
                  </a:moveTo>
                  <a:lnTo>
                    <a:pt x="32003" y="0"/>
                  </a:lnTo>
                  <a:lnTo>
                    <a:pt x="31241" y="287273"/>
                  </a:lnTo>
                  <a:lnTo>
                    <a:pt x="63245" y="287273"/>
                  </a:lnTo>
                  <a:lnTo>
                    <a:pt x="64007" y="0"/>
                  </a:lnTo>
                  <a:close/>
                </a:path>
                <a:path w="94614" h="365759">
                  <a:moveTo>
                    <a:pt x="94487" y="271271"/>
                  </a:moveTo>
                  <a:lnTo>
                    <a:pt x="63288" y="271271"/>
                  </a:lnTo>
                  <a:lnTo>
                    <a:pt x="63245" y="287273"/>
                  </a:lnTo>
                  <a:lnTo>
                    <a:pt x="86487" y="287273"/>
                  </a:lnTo>
                  <a:lnTo>
                    <a:pt x="94487" y="271271"/>
                  </a:lnTo>
                  <a:close/>
                </a:path>
              </a:pathLst>
            </a:custGeom>
            <a:solidFill>
              <a:srgbClr val="660066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90" name="object 90"/>
            <p:cNvSpPr/>
            <p:nvPr/>
          </p:nvSpPr>
          <p:spPr>
            <a:xfrm>
              <a:off x="5752338" y="7088886"/>
              <a:ext cx="93980" cy="365760"/>
            </a:xfrm>
            <a:custGeom>
              <a:avLst/>
              <a:gdLst/>
              <a:ahLst/>
              <a:cxnLst/>
              <a:rect l="l" t="t" r="r" b="b"/>
              <a:pathLst>
                <a:path w="93979" h="365759">
                  <a:moveTo>
                    <a:pt x="31284" y="271271"/>
                  </a:moveTo>
                  <a:lnTo>
                    <a:pt x="0" y="271271"/>
                  </a:lnTo>
                  <a:lnTo>
                    <a:pt x="46482" y="365759"/>
                  </a:lnTo>
                  <a:lnTo>
                    <a:pt x="85725" y="287273"/>
                  </a:lnTo>
                  <a:lnTo>
                    <a:pt x="31241" y="287273"/>
                  </a:lnTo>
                  <a:lnTo>
                    <a:pt x="31284" y="271271"/>
                  </a:lnTo>
                  <a:close/>
                </a:path>
                <a:path w="93979" h="365759">
                  <a:moveTo>
                    <a:pt x="63246" y="0"/>
                  </a:moveTo>
                  <a:lnTo>
                    <a:pt x="32003" y="0"/>
                  </a:lnTo>
                  <a:lnTo>
                    <a:pt x="31241" y="287273"/>
                  </a:lnTo>
                  <a:lnTo>
                    <a:pt x="62484" y="287273"/>
                  </a:lnTo>
                  <a:lnTo>
                    <a:pt x="63246" y="0"/>
                  </a:lnTo>
                  <a:close/>
                </a:path>
                <a:path w="93979" h="365759">
                  <a:moveTo>
                    <a:pt x="93725" y="271271"/>
                  </a:moveTo>
                  <a:lnTo>
                    <a:pt x="62526" y="271271"/>
                  </a:lnTo>
                  <a:lnTo>
                    <a:pt x="62484" y="287273"/>
                  </a:lnTo>
                  <a:lnTo>
                    <a:pt x="85725" y="287273"/>
                  </a:lnTo>
                  <a:lnTo>
                    <a:pt x="93725" y="271271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91" name="object 91"/>
            <p:cNvSpPr/>
            <p:nvPr/>
          </p:nvSpPr>
          <p:spPr>
            <a:xfrm>
              <a:off x="5124450" y="5903976"/>
              <a:ext cx="619760" cy="622300"/>
            </a:xfrm>
            <a:custGeom>
              <a:avLst/>
              <a:gdLst/>
              <a:ahLst/>
              <a:cxnLst/>
              <a:rect l="l" t="t" r="r" b="b"/>
              <a:pathLst>
                <a:path w="619760" h="622300">
                  <a:moveTo>
                    <a:pt x="310134" y="0"/>
                  </a:moveTo>
                  <a:lnTo>
                    <a:pt x="264266" y="3359"/>
                  </a:lnTo>
                  <a:lnTo>
                    <a:pt x="220501" y="13121"/>
                  </a:lnTo>
                  <a:lnTo>
                    <a:pt x="179316" y="28812"/>
                  </a:lnTo>
                  <a:lnTo>
                    <a:pt x="141188" y="49958"/>
                  </a:lnTo>
                  <a:lnTo>
                    <a:pt x="106595" y="76085"/>
                  </a:lnTo>
                  <a:lnTo>
                    <a:pt x="76013" y="106718"/>
                  </a:lnTo>
                  <a:lnTo>
                    <a:pt x="49922" y="141385"/>
                  </a:lnTo>
                  <a:lnTo>
                    <a:pt x="28797" y="179609"/>
                  </a:lnTo>
                  <a:lnTo>
                    <a:pt x="13117" y="220919"/>
                  </a:lnTo>
                  <a:lnTo>
                    <a:pt x="3358" y="264839"/>
                  </a:lnTo>
                  <a:lnTo>
                    <a:pt x="0" y="310896"/>
                  </a:lnTo>
                  <a:lnTo>
                    <a:pt x="3358" y="356780"/>
                  </a:lnTo>
                  <a:lnTo>
                    <a:pt x="13117" y="400594"/>
                  </a:lnTo>
                  <a:lnTo>
                    <a:pt x="28797" y="441852"/>
                  </a:lnTo>
                  <a:lnTo>
                    <a:pt x="49922" y="480070"/>
                  </a:lnTo>
                  <a:lnTo>
                    <a:pt x="76013" y="514763"/>
                  </a:lnTo>
                  <a:lnTo>
                    <a:pt x="106595" y="545448"/>
                  </a:lnTo>
                  <a:lnTo>
                    <a:pt x="141188" y="571640"/>
                  </a:lnTo>
                  <a:lnTo>
                    <a:pt x="179316" y="592855"/>
                  </a:lnTo>
                  <a:lnTo>
                    <a:pt x="220501" y="608608"/>
                  </a:lnTo>
                  <a:lnTo>
                    <a:pt x="264266" y="618415"/>
                  </a:lnTo>
                  <a:lnTo>
                    <a:pt x="310134" y="621791"/>
                  </a:lnTo>
                  <a:lnTo>
                    <a:pt x="355811" y="618415"/>
                  </a:lnTo>
                  <a:lnTo>
                    <a:pt x="399421" y="608608"/>
                  </a:lnTo>
                  <a:lnTo>
                    <a:pt x="440482" y="592855"/>
                  </a:lnTo>
                  <a:lnTo>
                    <a:pt x="478513" y="571640"/>
                  </a:lnTo>
                  <a:lnTo>
                    <a:pt x="513034" y="545448"/>
                  </a:lnTo>
                  <a:lnTo>
                    <a:pt x="543563" y="514763"/>
                  </a:lnTo>
                  <a:lnTo>
                    <a:pt x="569620" y="480070"/>
                  </a:lnTo>
                  <a:lnTo>
                    <a:pt x="590724" y="441852"/>
                  </a:lnTo>
                  <a:lnTo>
                    <a:pt x="606393" y="400594"/>
                  </a:lnTo>
                  <a:lnTo>
                    <a:pt x="616147" y="356780"/>
                  </a:lnTo>
                  <a:lnTo>
                    <a:pt x="619505" y="310896"/>
                  </a:lnTo>
                  <a:lnTo>
                    <a:pt x="616147" y="264839"/>
                  </a:lnTo>
                  <a:lnTo>
                    <a:pt x="606393" y="220919"/>
                  </a:lnTo>
                  <a:lnTo>
                    <a:pt x="590724" y="179609"/>
                  </a:lnTo>
                  <a:lnTo>
                    <a:pt x="569620" y="141385"/>
                  </a:lnTo>
                  <a:lnTo>
                    <a:pt x="543563" y="106718"/>
                  </a:lnTo>
                  <a:lnTo>
                    <a:pt x="513034" y="76085"/>
                  </a:lnTo>
                  <a:lnTo>
                    <a:pt x="478513" y="49958"/>
                  </a:lnTo>
                  <a:lnTo>
                    <a:pt x="440482" y="28812"/>
                  </a:lnTo>
                  <a:lnTo>
                    <a:pt x="399421" y="13121"/>
                  </a:lnTo>
                  <a:lnTo>
                    <a:pt x="355811" y="3359"/>
                  </a:lnTo>
                  <a:lnTo>
                    <a:pt x="310134" y="0"/>
                  </a:lnTo>
                  <a:close/>
                </a:path>
              </a:pathLst>
            </a:custGeom>
            <a:solidFill>
              <a:srgbClr val="00E4A8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92" name="object 92"/>
            <p:cNvSpPr/>
            <p:nvPr/>
          </p:nvSpPr>
          <p:spPr>
            <a:xfrm>
              <a:off x="5322569" y="6062472"/>
              <a:ext cx="143510" cy="322580"/>
            </a:xfrm>
            <a:custGeom>
              <a:avLst/>
              <a:gdLst/>
              <a:ahLst/>
              <a:cxnLst/>
              <a:rect l="l" t="t" r="r" b="b"/>
              <a:pathLst>
                <a:path w="143510" h="322579">
                  <a:moveTo>
                    <a:pt x="50151" y="47285"/>
                  </a:moveTo>
                  <a:lnTo>
                    <a:pt x="33317" y="53154"/>
                  </a:lnTo>
                  <a:lnTo>
                    <a:pt x="126491" y="322325"/>
                  </a:lnTo>
                  <a:lnTo>
                    <a:pt x="143255" y="316991"/>
                  </a:lnTo>
                  <a:lnTo>
                    <a:pt x="50151" y="47285"/>
                  </a:lnTo>
                  <a:close/>
                </a:path>
                <a:path w="143510" h="322579">
                  <a:moveTo>
                    <a:pt x="24383" y="0"/>
                  </a:moveTo>
                  <a:lnTo>
                    <a:pt x="0" y="64769"/>
                  </a:lnTo>
                  <a:lnTo>
                    <a:pt x="33317" y="53154"/>
                  </a:lnTo>
                  <a:lnTo>
                    <a:pt x="30479" y="44957"/>
                  </a:lnTo>
                  <a:lnTo>
                    <a:pt x="47243" y="38862"/>
                  </a:lnTo>
                  <a:lnTo>
                    <a:pt x="74315" y="38862"/>
                  </a:lnTo>
                  <a:lnTo>
                    <a:pt x="83057" y="35813"/>
                  </a:lnTo>
                  <a:lnTo>
                    <a:pt x="24383" y="0"/>
                  </a:lnTo>
                  <a:close/>
                </a:path>
                <a:path w="143510" h="322579">
                  <a:moveTo>
                    <a:pt x="47243" y="38862"/>
                  </a:moveTo>
                  <a:lnTo>
                    <a:pt x="30479" y="44957"/>
                  </a:lnTo>
                  <a:lnTo>
                    <a:pt x="33317" y="53154"/>
                  </a:lnTo>
                  <a:lnTo>
                    <a:pt x="50151" y="47285"/>
                  </a:lnTo>
                  <a:lnTo>
                    <a:pt x="47243" y="38862"/>
                  </a:lnTo>
                  <a:close/>
                </a:path>
                <a:path w="143510" h="322579">
                  <a:moveTo>
                    <a:pt x="74315" y="38862"/>
                  </a:moveTo>
                  <a:lnTo>
                    <a:pt x="47243" y="38862"/>
                  </a:lnTo>
                  <a:lnTo>
                    <a:pt x="50151" y="47285"/>
                  </a:lnTo>
                  <a:lnTo>
                    <a:pt x="74315" y="388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93" name="object 93"/>
            <p:cNvSpPr/>
            <p:nvPr/>
          </p:nvSpPr>
          <p:spPr>
            <a:xfrm>
              <a:off x="5212079" y="6020466"/>
              <a:ext cx="450850" cy="189865"/>
            </a:xfrm>
            <a:custGeom>
              <a:avLst/>
              <a:gdLst/>
              <a:ahLst/>
              <a:cxnLst/>
              <a:rect l="l" t="t" r="r" b="b"/>
              <a:pathLst>
                <a:path w="450850" h="189864">
                  <a:moveTo>
                    <a:pt x="0" y="189833"/>
                  </a:moveTo>
                  <a:lnTo>
                    <a:pt x="18859" y="131540"/>
                  </a:lnTo>
                  <a:lnTo>
                    <a:pt x="52578" y="80105"/>
                  </a:lnTo>
                  <a:lnTo>
                    <a:pt x="86722" y="47617"/>
                  </a:lnTo>
                  <a:lnTo>
                    <a:pt x="125420" y="23371"/>
                  </a:lnTo>
                  <a:lnTo>
                    <a:pt x="167369" y="7466"/>
                  </a:lnTo>
                  <a:lnTo>
                    <a:pt x="211264" y="0"/>
                  </a:lnTo>
                  <a:lnTo>
                    <a:pt x="255802" y="1070"/>
                  </a:lnTo>
                  <a:lnTo>
                    <a:pt x="299680" y="10775"/>
                  </a:lnTo>
                  <a:lnTo>
                    <a:pt x="341593" y="29213"/>
                  </a:lnTo>
                  <a:lnTo>
                    <a:pt x="380238" y="56483"/>
                  </a:lnTo>
                  <a:lnTo>
                    <a:pt x="423290" y="106203"/>
                  </a:lnTo>
                  <a:lnTo>
                    <a:pt x="438959" y="135135"/>
                  </a:lnTo>
                  <a:lnTo>
                    <a:pt x="450342" y="166211"/>
                  </a:lnTo>
                </a:path>
              </a:pathLst>
            </a:custGeom>
            <a:ln w="58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94" name="object 9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85009" y="6375579"/>
            <a:ext cx="7952051" cy="52591"/>
          </a:xfrm>
          <a:prstGeom prst="rect">
            <a:avLst/>
          </a:prstGeom>
        </p:spPr>
      </p:pic>
      <p:pic>
        <p:nvPicPr>
          <p:cNvPr id="95" name="object 9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5009" y="11157592"/>
            <a:ext cx="7952051" cy="52591"/>
          </a:xfrm>
          <a:prstGeom prst="rect">
            <a:avLst/>
          </a:prstGeom>
        </p:spPr>
      </p:pic>
      <p:sp>
        <p:nvSpPr>
          <p:cNvPr id="96" name="object 96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71</a:t>
            </a:fld>
            <a:r>
              <a:rPr spc="-17" dirty="0"/>
              <a:t>-99</a:t>
            </a:r>
          </a:p>
        </p:txBody>
      </p:sp>
      <p:sp>
        <p:nvSpPr>
          <p:cNvPr id="97" name="object 97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1"/>
            <a:ext cx="5718387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Resistencia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Aislamiento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79255"/>
            <a:ext cx="1154853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Aislante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Eléctrico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4542" y="-780570"/>
            <a:ext cx="7689526" cy="3864708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Aislante eléctrico es toda sustancia </a:t>
            </a:r>
            <a:r>
              <a:rPr sz="2071" dirty="0">
                <a:latin typeface="Arial"/>
                <a:cs typeface="Arial"/>
              </a:rPr>
              <a:t>cuya </a:t>
            </a:r>
            <a:r>
              <a:rPr sz="2071" spc="-9" dirty="0">
                <a:latin typeface="Arial"/>
                <a:cs typeface="Arial"/>
              </a:rPr>
              <a:t>conductividad es </a:t>
            </a:r>
            <a:r>
              <a:rPr sz="2071" dirty="0">
                <a:latin typeface="Arial"/>
                <a:cs typeface="Arial"/>
              </a:rPr>
              <a:t>tan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pequeña,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paso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través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es </a:t>
            </a:r>
            <a:r>
              <a:rPr sz="2071" spc="-9" dirty="0">
                <a:latin typeface="Arial"/>
                <a:cs typeface="Arial"/>
              </a:rPr>
              <a:t> prácticamente despreciable. Esta pequeña corriente se llama </a:t>
            </a:r>
            <a:r>
              <a:rPr sz="2071" spc="-17" dirty="0">
                <a:latin typeface="Arial"/>
                <a:cs typeface="Arial"/>
              </a:rPr>
              <a:t>“de </a:t>
            </a:r>
            <a:r>
              <a:rPr sz="2071" spc="-9" dirty="0">
                <a:latin typeface="Arial"/>
                <a:cs typeface="Arial"/>
              </a:rPr>
              <a:t> fuga”.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El aislamiento eléctrico se degrada con el tiempo debido a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distintas fatigas que se le imponen durante su vida normal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trabajo.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está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diseñado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resistir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esas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fatigas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 un periodo de años que se considera como la vida de trabajo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ese </a:t>
            </a:r>
            <a:r>
              <a:rPr sz="2071" dirty="0">
                <a:latin typeface="Arial"/>
                <a:cs typeface="Arial"/>
              </a:rPr>
              <a:t>aislamiento. Esto </a:t>
            </a:r>
            <a:r>
              <a:rPr sz="2071" spc="-9" dirty="0">
                <a:latin typeface="Arial"/>
                <a:cs typeface="Arial"/>
              </a:rPr>
              <a:t>con frecuencia dura </a:t>
            </a:r>
            <a:r>
              <a:rPr sz="2071" dirty="0">
                <a:latin typeface="Arial"/>
                <a:cs typeface="Arial"/>
              </a:rPr>
              <a:t>décadas. </a:t>
            </a:r>
            <a:r>
              <a:rPr sz="2071" spc="-9" dirty="0">
                <a:latin typeface="Arial"/>
                <a:cs typeface="Arial"/>
              </a:rPr>
              <a:t>La fatiga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anormal puede llevar a un incremento en este proceso natural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envejecimiento que puede acortar severamente la vida de </a:t>
            </a:r>
            <a:r>
              <a:rPr sz="2071" spc="-17" dirty="0">
                <a:latin typeface="Arial"/>
                <a:cs typeface="Arial"/>
              </a:rPr>
              <a:t>trabajo </a:t>
            </a:r>
            <a:r>
              <a:rPr sz="2071" spc="-9" dirty="0">
                <a:latin typeface="Arial"/>
                <a:cs typeface="Arial"/>
              </a:rPr>
              <a:t> del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aislamiento.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razón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buena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práctica</a:t>
            </a:r>
            <a:r>
              <a:rPr sz="2071" spc="3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realizar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44542" y="2979826"/>
            <a:ext cx="7688431" cy="277979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pruebas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regularmente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identificar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tiene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lugar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un </a:t>
            </a:r>
            <a:r>
              <a:rPr sz="2071" spc="-9" dirty="0">
                <a:latin typeface="Arial"/>
                <a:cs typeface="Arial"/>
              </a:rPr>
              <a:t> incremento del envejecimiento y, si es posible, identificar si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efectos son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reversibles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 no.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propósitos de las pruebas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diagnóstico son:</a:t>
            </a:r>
            <a:endParaRPr sz="2071">
              <a:latin typeface="Arial"/>
              <a:cs typeface="Arial"/>
            </a:endParaRPr>
          </a:p>
          <a:p>
            <a:pPr marL="680425" indent="-466765">
              <a:spcBef>
                <a:spcPts val="1078"/>
              </a:spcBef>
              <a:buFont typeface="Sylfaen"/>
              <a:buChar char="-"/>
              <a:tabLst>
                <a:tab pos="680425" algn="l"/>
                <a:tab pos="681521" algn="l"/>
              </a:tabLst>
            </a:pPr>
            <a:r>
              <a:rPr sz="2071" spc="-9" dirty="0">
                <a:latin typeface="Arial"/>
                <a:cs typeface="Arial"/>
              </a:rPr>
              <a:t>Identificar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incremento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envejecimiento.</a:t>
            </a:r>
            <a:endParaRPr sz="2071">
              <a:latin typeface="Arial"/>
              <a:cs typeface="Arial"/>
            </a:endParaRPr>
          </a:p>
          <a:p>
            <a:pPr marL="680425" indent="-466765">
              <a:spcBef>
                <a:spcPts val="1070"/>
              </a:spcBef>
              <a:buFont typeface="Sylfaen"/>
              <a:buChar char="-"/>
              <a:tabLst>
                <a:tab pos="680425" algn="l"/>
                <a:tab pos="681521" algn="l"/>
              </a:tabLst>
            </a:pPr>
            <a:r>
              <a:rPr sz="2071" spc="-9" dirty="0">
                <a:latin typeface="Arial"/>
                <a:cs typeface="Arial"/>
              </a:rPr>
              <a:t>Identificar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causa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envejecimiento.</a:t>
            </a:r>
            <a:endParaRPr sz="2071">
              <a:latin typeface="Arial"/>
              <a:cs typeface="Arial"/>
            </a:endParaRPr>
          </a:p>
          <a:p>
            <a:pPr marL="680425" indent="-466765">
              <a:spcBef>
                <a:spcPts val="1078"/>
              </a:spcBef>
              <a:buFont typeface="Sylfaen"/>
              <a:buChar char="-"/>
              <a:tabLst>
                <a:tab pos="680425" algn="l"/>
                <a:tab pos="681521" algn="l"/>
              </a:tabLst>
            </a:pPr>
            <a:r>
              <a:rPr sz="2071" spc="-9" dirty="0">
                <a:latin typeface="Arial"/>
                <a:cs typeface="Arial"/>
              </a:rPr>
              <a:t>Identificar las acciones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 corregir esta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situación.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8398" y="-901969"/>
            <a:ext cx="7909977" cy="5258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842506" y="6203776"/>
            <a:ext cx="2090569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Degradación</a:t>
            </a:r>
            <a:r>
              <a:rPr sz="2071" b="1" spc="-12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del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Aislamiento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44542" y="6202462"/>
            <a:ext cx="7687335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1157051" algn="l"/>
                <a:tab pos="2043467" algn="l"/>
                <a:tab pos="3151212" algn="l"/>
                <a:tab pos="4315933" algn="l"/>
                <a:tab pos="5115788" algn="l"/>
                <a:tab pos="5593510" algn="l"/>
                <a:tab pos="7313747" algn="l"/>
              </a:tabLst>
            </a:pPr>
            <a:r>
              <a:rPr sz="2071" spc="-9" dirty="0">
                <a:latin typeface="Arial"/>
                <a:cs typeface="Arial"/>
              </a:rPr>
              <a:t>Existen	</a:t>
            </a:r>
            <a:r>
              <a:rPr sz="2071" spc="-17" dirty="0">
                <a:latin typeface="Arial"/>
                <a:cs typeface="Arial"/>
              </a:rPr>
              <a:t>cinc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cau</a:t>
            </a:r>
            <a:r>
              <a:rPr sz="2071" dirty="0">
                <a:latin typeface="Arial"/>
                <a:cs typeface="Arial"/>
              </a:rPr>
              <a:t>s</a:t>
            </a:r>
            <a:r>
              <a:rPr sz="2071" spc="-17" dirty="0">
                <a:latin typeface="Arial"/>
                <a:cs typeface="Arial"/>
              </a:rPr>
              <a:t>a</a:t>
            </a:r>
            <a:r>
              <a:rPr sz="2071" spc="-9" dirty="0">
                <a:latin typeface="Arial"/>
                <a:cs typeface="Arial"/>
              </a:rPr>
              <a:t>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básica</a:t>
            </a:r>
            <a:r>
              <a:rPr sz="2071" spc="-9" dirty="0">
                <a:latin typeface="Arial"/>
                <a:cs typeface="Arial"/>
              </a:rPr>
              <a:t>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par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l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degradació</a:t>
            </a:r>
            <a:r>
              <a:rPr sz="2071" spc="-9" dirty="0">
                <a:latin typeface="Arial"/>
                <a:cs typeface="Arial"/>
              </a:rPr>
              <a:t>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del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44542" y="6504868"/>
            <a:ext cx="7687335" cy="289905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aislamiento.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interactúan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otra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ocasionan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una </a:t>
            </a:r>
            <a:r>
              <a:rPr sz="2071" spc="-9" dirty="0">
                <a:latin typeface="Arial"/>
                <a:cs typeface="Arial"/>
              </a:rPr>
              <a:t> espiral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gradual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declinación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calidad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aislamiento.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8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Fatiga</a:t>
            </a:r>
            <a:r>
              <a:rPr sz="207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Eléctrica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87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diseña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aplicación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particular.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sobretensiones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las bajas tensiones ocasionan fatiga </a:t>
            </a:r>
            <a:r>
              <a:rPr sz="2071" spc="-17" dirty="0">
                <a:latin typeface="Arial"/>
                <a:cs typeface="Arial"/>
              </a:rPr>
              <a:t>anormal </a:t>
            </a:r>
            <a:r>
              <a:rPr sz="2071" spc="-9" dirty="0">
                <a:latin typeface="Arial"/>
                <a:cs typeface="Arial"/>
              </a:rPr>
              <a:t> dentro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conducir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agrietamiento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laminación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propio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aislamiento.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8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Fatiga</a:t>
            </a:r>
            <a:r>
              <a:rPr sz="2071" b="1" spc="-6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Mecánica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44542" y="9450074"/>
            <a:ext cx="7731162" cy="2680090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50400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Los daños mecánicos, tales como golpear un cable cuando </a:t>
            </a:r>
            <a:r>
              <a:rPr sz="2071" spc="-17" dirty="0">
                <a:latin typeface="Arial"/>
                <a:cs typeface="Arial"/>
              </a:rPr>
              <a:t>se </a:t>
            </a:r>
            <a:r>
              <a:rPr sz="2071" spc="-9" dirty="0">
                <a:latin typeface="Arial"/>
                <a:cs typeface="Arial"/>
              </a:rPr>
              <a:t> excava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trinchera,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bastante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obvios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pero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fatiga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mecánica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también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ocurrir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operar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máquina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fuera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balance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paros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arranques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frecuentes.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vibración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resultante al operar la máquina puede ocasionar defectos </a:t>
            </a:r>
            <a:r>
              <a:rPr sz="2071" spc="-17" dirty="0">
                <a:latin typeface="Arial"/>
                <a:cs typeface="Arial"/>
              </a:rPr>
              <a:t>dentro </a:t>
            </a:r>
            <a:r>
              <a:rPr sz="2071" spc="-9" dirty="0">
                <a:latin typeface="Arial"/>
                <a:cs typeface="Arial"/>
              </a:rPr>
              <a:t> del aislamiento.</a:t>
            </a:r>
            <a:endParaRPr sz="2071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43">
              <a:latin typeface="Arial"/>
              <a:cs typeface="Arial"/>
            </a:endParaRPr>
          </a:p>
          <a:p>
            <a:pPr marR="8766" algn="r">
              <a:spcBef>
                <a:spcPts val="1432"/>
              </a:spcBef>
            </a:pPr>
            <a:r>
              <a:rPr sz="1726" i="1" dirty="0">
                <a:latin typeface="Arial"/>
                <a:cs typeface="Arial"/>
              </a:rPr>
              <a:t>Sigue…</a:t>
            </a:r>
            <a:endParaRPr sz="1726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8398" y="6081058"/>
            <a:ext cx="7909977" cy="5259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8398" y="11669058"/>
            <a:ext cx="7949421" cy="52591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72</a:t>
            </a:fld>
            <a:r>
              <a:rPr spc="-17" dirty="0"/>
              <a:t>-99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7350959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Resistencia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Aislamiento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54270"/>
            <a:ext cx="2090569" cy="901073"/>
          </a:xfrm>
          <a:prstGeom prst="rect">
            <a:avLst/>
          </a:prstGeom>
        </p:spPr>
        <p:txBody>
          <a:bodyPr vert="horz" wrap="square" lIns="0" tIns="33966" rIns="0" bIns="0" rtlCol="0">
            <a:spAutoFit/>
          </a:bodyPr>
          <a:lstStyle/>
          <a:p>
            <a:pPr marL="21914" marR="8766">
              <a:lnSpc>
                <a:spcPct val="96000"/>
              </a:lnSpc>
              <a:spcBef>
                <a:spcPts val="267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Degradación</a:t>
            </a:r>
            <a:r>
              <a:rPr sz="2071" b="1" spc="-12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del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Aislamiento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4543" y="-871293"/>
            <a:ext cx="7730067" cy="6494349"/>
          </a:xfrm>
          <a:prstGeom prst="rect">
            <a:avLst/>
          </a:prstGeom>
        </p:spPr>
        <p:txBody>
          <a:bodyPr vert="horz" wrap="square" lIns="0" tIns="138056" rIns="0" bIns="0" rtlCol="0">
            <a:spAutoFit/>
          </a:bodyPr>
          <a:lstStyle/>
          <a:p>
            <a:pPr marL="21914" algn="just">
              <a:spcBef>
                <a:spcPts val="1087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Ataque</a:t>
            </a:r>
            <a:r>
              <a:rPr sz="2071" b="1" spc="-8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Químico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87"/>
              </a:spcBef>
            </a:pPr>
            <a:r>
              <a:rPr sz="2071" spc="-9" dirty="0">
                <a:latin typeface="Arial"/>
                <a:cs typeface="Arial"/>
              </a:rPr>
              <a:t>Aunque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esperarse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afectación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vapores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corrosivos,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suciedad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reducir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efectividad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89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Fatiga</a:t>
            </a:r>
            <a:r>
              <a:rPr sz="207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Térmica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78"/>
              </a:spcBef>
            </a:pPr>
            <a:r>
              <a:rPr sz="2071" spc="-9" dirty="0">
                <a:latin typeface="Arial"/>
                <a:cs typeface="Arial"/>
              </a:rPr>
              <a:t>La operación de una maquinaria en condiciones excesivamente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calientes o </a:t>
            </a:r>
            <a:r>
              <a:rPr sz="2071" dirty="0">
                <a:latin typeface="Arial"/>
                <a:cs typeface="Arial"/>
              </a:rPr>
              <a:t>frías </a:t>
            </a:r>
            <a:r>
              <a:rPr sz="2071" spc="-9" dirty="0">
                <a:latin typeface="Arial"/>
                <a:cs typeface="Arial"/>
              </a:rPr>
              <a:t>ocasionará </a:t>
            </a:r>
            <a:r>
              <a:rPr sz="2071" dirty="0">
                <a:latin typeface="Arial"/>
                <a:cs typeface="Arial"/>
              </a:rPr>
              <a:t>sobre </a:t>
            </a:r>
            <a:r>
              <a:rPr sz="2071" spc="-9" dirty="0">
                <a:latin typeface="Arial"/>
                <a:cs typeface="Arial"/>
              </a:rPr>
              <a:t>expansión o sobre contracción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aislamiento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darán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lugar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grietas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17" dirty="0">
                <a:latin typeface="Arial"/>
                <a:cs typeface="Arial"/>
              </a:rPr>
              <a:t>fallas.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44"/>
              </a:spcBef>
            </a:pPr>
            <a:r>
              <a:rPr sz="2071" spc="-9" dirty="0">
                <a:latin typeface="Arial"/>
                <a:cs typeface="Arial"/>
              </a:rPr>
              <a:t>Sin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embargo,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también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incurre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fatigas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térmicas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cada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vez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 la máquina se arranca o se para. </a:t>
            </a:r>
            <a:r>
              <a:rPr sz="2071" dirty="0">
                <a:latin typeface="Arial"/>
                <a:cs typeface="Arial"/>
              </a:rPr>
              <a:t>A </a:t>
            </a:r>
            <a:r>
              <a:rPr sz="2071" spc="-9" dirty="0">
                <a:latin typeface="Arial"/>
                <a:cs typeface="Arial"/>
              </a:rPr>
              <a:t>menos que la </a:t>
            </a:r>
            <a:r>
              <a:rPr sz="2071" spc="-17" dirty="0">
                <a:latin typeface="Arial"/>
                <a:cs typeface="Arial"/>
              </a:rPr>
              <a:t>maquinaria </a:t>
            </a:r>
            <a:r>
              <a:rPr sz="2071" spc="-9" dirty="0">
                <a:latin typeface="Arial"/>
                <a:cs typeface="Arial"/>
              </a:rPr>
              <a:t> esté diseñada para uso intermitente, cada paro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cada </a:t>
            </a:r>
            <a:r>
              <a:rPr sz="2071" spc="-17" dirty="0">
                <a:latin typeface="Arial"/>
                <a:cs typeface="Arial"/>
              </a:rPr>
              <a:t>arranque </a:t>
            </a:r>
            <a:r>
              <a:rPr sz="2071" spc="-9" dirty="0">
                <a:latin typeface="Arial"/>
                <a:cs typeface="Arial"/>
              </a:rPr>
              <a:t> afectarán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adversamente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proceso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envejecimiento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del </a:t>
            </a:r>
            <a:r>
              <a:rPr sz="2071" spc="-9" dirty="0">
                <a:latin typeface="Arial"/>
                <a:cs typeface="Arial"/>
              </a:rPr>
              <a:t> aislamiento.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Contaminación</a:t>
            </a:r>
            <a:r>
              <a:rPr sz="2071" b="1" spc="-7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Ambiental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96"/>
              </a:spcBef>
            </a:pPr>
            <a:r>
              <a:rPr sz="2071" spc="-9" dirty="0">
                <a:latin typeface="Arial"/>
                <a:cs typeface="Arial"/>
              </a:rPr>
              <a:t>La contaminación ambiental abarca una multitud de agentes </a:t>
            </a:r>
            <a:r>
              <a:rPr sz="2071" spc="-17" dirty="0">
                <a:latin typeface="Arial"/>
                <a:cs typeface="Arial"/>
              </a:rPr>
              <a:t>que </a:t>
            </a:r>
            <a:r>
              <a:rPr sz="2071" spc="-9" dirty="0">
                <a:latin typeface="Arial"/>
                <a:cs typeface="Arial"/>
              </a:rPr>
              <a:t> van desde la humedad por procesos hasta la humedad de un </a:t>
            </a:r>
            <a:r>
              <a:rPr sz="2071" dirty="0">
                <a:latin typeface="Arial"/>
                <a:cs typeface="Arial"/>
              </a:rPr>
              <a:t>día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húmedo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caluroso; también el ataque de roedores que roen </a:t>
            </a:r>
            <a:r>
              <a:rPr sz="2071" spc="-17" dirty="0">
                <a:latin typeface="Arial"/>
                <a:cs typeface="Arial"/>
              </a:rPr>
              <a:t>su </a:t>
            </a:r>
            <a:r>
              <a:rPr sz="2071" spc="-9" dirty="0">
                <a:latin typeface="Arial"/>
                <a:cs typeface="Arial"/>
              </a:rPr>
              <a:t> camino 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aislamiento.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8398" y="-876989"/>
            <a:ext cx="7949421" cy="5258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842506" y="6003923"/>
            <a:ext cx="1884580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Medición de la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Resistenci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 Aislamiento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44543" y="6002608"/>
            <a:ext cx="7730067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Si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aplica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través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pieza</a:t>
            </a:r>
            <a:r>
              <a:rPr sz="2071" dirty="0">
                <a:latin typeface="Arial"/>
                <a:cs typeface="Arial"/>
              </a:rPr>
              <a:t> 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luego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resultante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aplicando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Ley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Ohm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(R</a:t>
            </a:r>
            <a:r>
              <a:rPr sz="2071" dirty="0">
                <a:latin typeface="Arial"/>
                <a:cs typeface="Arial"/>
              </a:rPr>
              <a:t> =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/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I),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calcular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aislamiento.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8398" y="5881205"/>
            <a:ext cx="7952051" cy="52591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842507" y="7608006"/>
            <a:ext cx="2177129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Componente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s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la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Corriente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8398" y="7616772"/>
            <a:ext cx="7952051" cy="4467769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1351307" y="12441298"/>
            <a:ext cx="825052" cy="28771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1726" i="1" dirty="0">
                <a:latin typeface="Arial"/>
                <a:cs typeface="Arial"/>
              </a:rPr>
              <a:t>Sigue…</a:t>
            </a:r>
            <a:endParaRPr sz="1726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28398" y="12314636"/>
            <a:ext cx="7952051" cy="52591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73</a:t>
            </a:fld>
            <a:r>
              <a:rPr spc="-17" dirty="0"/>
              <a:t>-99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1"/>
            <a:ext cx="7350959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Resistencia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Aislamiento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5"/>
            <a:ext cx="2339290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</a:t>
            </a:r>
            <a:r>
              <a:rPr sz="2071" b="1" spc="-6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6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Lectura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Puntual</a:t>
            </a:r>
            <a:r>
              <a:rPr sz="2071" b="1" spc="-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(Spot)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8244" y="-780570"/>
            <a:ext cx="7755267" cy="312091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 prueba de lectura puntual (spot) es la más simple de todas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pruebas de aislamiento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la más asociada con los probadores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aislamiento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más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bajo;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tensión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aplica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periodo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específico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tiempo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(generalmente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60 </a:t>
            </a:r>
            <a:r>
              <a:rPr sz="2071" spc="-9" dirty="0">
                <a:latin typeface="Arial"/>
                <a:cs typeface="Arial"/>
              </a:rPr>
              <a:t> segundos puesto que usualmente cualquier corriente de carga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capacitiva decaerá en este tiempo)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luego se toma una lectura.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lectura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comparar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especificaciones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mínimas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la instalación. </a:t>
            </a:r>
            <a:r>
              <a:rPr sz="2071" dirty="0">
                <a:latin typeface="Arial"/>
                <a:cs typeface="Arial"/>
              </a:rPr>
              <a:t>A </a:t>
            </a:r>
            <a:r>
              <a:rPr sz="2071" spc="-9" dirty="0">
                <a:latin typeface="Arial"/>
                <a:cs typeface="Arial"/>
              </a:rPr>
              <a:t>menos que el resultado sea catastróficamente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bajo, se usa mejor cuando tienda hacia los valores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obtenidos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previamente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-901969"/>
            <a:ext cx="7973088" cy="5258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842506" y="2770772"/>
            <a:ext cx="1593128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Índice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Polarización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18245" y="2769457"/>
            <a:ext cx="7756363" cy="312091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implementación</a:t>
            </a:r>
            <a:r>
              <a:rPr sz="2071" dirty="0">
                <a:latin typeface="Arial"/>
                <a:cs typeface="Arial"/>
              </a:rPr>
              <a:t> más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simple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tiempo-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 para un aislamiento </a:t>
            </a:r>
            <a:r>
              <a:rPr sz="2071" dirty="0">
                <a:latin typeface="Arial"/>
                <a:cs typeface="Arial"/>
              </a:rPr>
              <a:t>sólido </a:t>
            </a:r>
            <a:r>
              <a:rPr sz="2071" spc="-9" dirty="0">
                <a:latin typeface="Arial"/>
                <a:cs typeface="Arial"/>
              </a:rPr>
              <a:t>se representa por la prueba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popular Índice de Polarización </a:t>
            </a:r>
            <a:r>
              <a:rPr sz="2071" dirty="0">
                <a:latin typeface="Arial"/>
                <a:cs typeface="Arial"/>
              </a:rPr>
              <a:t>(IP), </a:t>
            </a:r>
            <a:r>
              <a:rPr sz="2071" spc="-9" dirty="0">
                <a:latin typeface="Arial"/>
                <a:cs typeface="Arial"/>
              </a:rPr>
              <a:t>que requiere sólo dos lecturas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seguidas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división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simple;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lectura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un-minuto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divide entre la lectura de diez-minutos para obtener una relación.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resultado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número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puro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se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considerar </a:t>
            </a:r>
            <a:r>
              <a:rPr sz="2071" spc="-9" dirty="0">
                <a:latin typeface="Arial"/>
                <a:cs typeface="Arial"/>
              </a:rPr>
              <a:t> independiente de la temperatura puesto que la masa </a:t>
            </a:r>
            <a:r>
              <a:rPr sz="2071" dirty="0">
                <a:latin typeface="Arial"/>
                <a:cs typeface="Arial"/>
              </a:rPr>
              <a:t>térmica </a:t>
            </a:r>
            <a:r>
              <a:rPr sz="2071" spc="-9" dirty="0">
                <a:latin typeface="Arial"/>
                <a:cs typeface="Arial"/>
              </a:rPr>
              <a:t>del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 que se está probando generalmente es </a:t>
            </a:r>
            <a:r>
              <a:rPr sz="2071" dirty="0">
                <a:latin typeface="Arial"/>
                <a:cs typeface="Arial"/>
              </a:rPr>
              <a:t>tan </a:t>
            </a:r>
            <a:r>
              <a:rPr sz="2071" spc="-9" dirty="0">
                <a:latin typeface="Arial"/>
                <a:cs typeface="Arial"/>
              </a:rPr>
              <a:t>grande que 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enfriamiento </a:t>
            </a:r>
            <a:r>
              <a:rPr sz="2071" dirty="0">
                <a:latin typeface="Arial"/>
                <a:cs typeface="Arial"/>
              </a:rPr>
              <a:t>total </a:t>
            </a:r>
            <a:r>
              <a:rPr sz="2071" spc="-9" dirty="0">
                <a:latin typeface="Arial"/>
                <a:cs typeface="Arial"/>
              </a:rPr>
              <a:t>que tiene lugar durante los diez minutos de la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 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despreciable.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2648054"/>
            <a:ext cx="7973088" cy="52591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842507" y="6320795"/>
            <a:ext cx="993787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Valores</a:t>
            </a:r>
            <a:endParaRPr sz="2071">
              <a:latin typeface="Arial"/>
              <a:cs typeface="Arial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5292164" y="6381495"/>
          <a:ext cx="6532482" cy="16906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84357"/>
                <a:gridCol w="3415254"/>
              </a:tblGrid>
              <a:tr h="404308">
                <a:tc gridSpan="2">
                  <a:txBody>
                    <a:bodyPr/>
                    <a:lstStyle/>
                    <a:p>
                      <a:pPr marL="26225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700" b="1" spc="-5" dirty="0">
                          <a:latin typeface="Arial"/>
                          <a:cs typeface="Arial"/>
                        </a:rPr>
                        <a:t>Índice</a:t>
                      </a:r>
                      <a:r>
                        <a:rPr sz="17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7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polarización de</a:t>
                      </a:r>
                      <a:r>
                        <a:rPr sz="17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la condición</a:t>
                      </a:r>
                      <a:r>
                        <a:rPr sz="17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5" dirty="0">
                          <a:latin typeface="Arial"/>
                          <a:cs typeface="Arial"/>
                        </a:rPr>
                        <a:t>del aislamiento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35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089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&lt;</a:t>
                      </a:r>
                      <a:r>
                        <a:rPr sz="17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1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095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Pobre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09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254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1-2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205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Cuestionable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205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308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2-4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739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OK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739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10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&gt;</a:t>
                      </a:r>
                      <a:r>
                        <a:rPr sz="17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4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753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Bueno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75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6198077"/>
            <a:ext cx="7973088" cy="52591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842506" y="8449492"/>
            <a:ext cx="2206712" cy="12614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242148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Índice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Polarización</a:t>
            </a:r>
            <a:r>
              <a:rPr sz="2071" b="1" spc="-13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en</a:t>
            </a:r>
            <a:endParaRPr sz="2071">
              <a:latin typeface="Arial"/>
              <a:cs typeface="Arial"/>
            </a:endParaRPr>
          </a:p>
          <a:p>
            <a:pPr marL="21914">
              <a:lnSpc>
                <a:spcPts val="2321"/>
              </a:lnSpc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Transformadores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18244" y="8448176"/>
            <a:ext cx="7755267" cy="2813138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 prueba IP no es adecuada para transformadores llenos con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concepto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depende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estructuras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relativamente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rígidas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materiales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aislantes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sólidos.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Debido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 </a:t>
            </a:r>
            <a:r>
              <a:rPr sz="2071" dirty="0">
                <a:latin typeface="Arial"/>
                <a:cs typeface="Arial"/>
              </a:rPr>
              <a:t>IP </a:t>
            </a:r>
            <a:r>
              <a:rPr sz="2071" spc="-9" dirty="0">
                <a:latin typeface="Arial"/>
                <a:cs typeface="Arial"/>
              </a:rPr>
              <a:t>se define por </a:t>
            </a:r>
            <a:r>
              <a:rPr sz="2071" dirty="0">
                <a:latin typeface="Arial"/>
                <a:cs typeface="Arial"/>
              </a:rPr>
              <a:t>este </a:t>
            </a:r>
            <a:r>
              <a:rPr sz="2071" spc="-9" dirty="0">
                <a:latin typeface="Arial"/>
                <a:cs typeface="Arial"/>
              </a:rPr>
              <a:t>fenómeno, no se puede aplicar </a:t>
            </a:r>
            <a:r>
              <a:rPr sz="2071" spc="-17" dirty="0">
                <a:latin typeface="Arial"/>
                <a:cs typeface="Arial"/>
              </a:rPr>
              <a:t>con </a:t>
            </a:r>
            <a:r>
              <a:rPr sz="2071" spc="-9" dirty="0">
                <a:latin typeface="Arial"/>
                <a:cs typeface="Arial"/>
              </a:rPr>
              <a:t> éxito a materiales fluidos puesto que el pasaje de la corriente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prueba a través de una muestra llena de aceite crea corrientes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convección que constantemente forman remolinos en el aceite, </a:t>
            </a:r>
            <a:r>
              <a:rPr sz="2071" spc="-17" dirty="0">
                <a:latin typeface="Arial"/>
                <a:cs typeface="Arial"/>
              </a:rPr>
              <a:t>lo </a:t>
            </a:r>
            <a:r>
              <a:rPr sz="2071" spc="-9" dirty="0">
                <a:latin typeface="Arial"/>
                <a:cs typeface="Arial"/>
              </a:rPr>
              <a:t> que da lugar a una carencia caótica de estructura que se </a:t>
            </a:r>
            <a:r>
              <a:rPr sz="2071" spc="-17" dirty="0">
                <a:latin typeface="Arial"/>
                <a:cs typeface="Arial"/>
              </a:rPr>
              <a:t>opone </a:t>
            </a:r>
            <a:r>
              <a:rPr sz="2071" spc="-9" dirty="0">
                <a:latin typeface="Arial"/>
                <a:cs typeface="Arial"/>
              </a:rPr>
              <a:t> con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premisa básica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descansa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 IP.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8326777"/>
            <a:ext cx="7973088" cy="52591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349992" y="11447293"/>
            <a:ext cx="825052" cy="28771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1726" i="1" dirty="0">
                <a:latin typeface="Arial"/>
                <a:cs typeface="Arial"/>
              </a:rPr>
              <a:t>Sigue…</a:t>
            </a:r>
            <a:endParaRPr sz="1726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11321945"/>
            <a:ext cx="7973088" cy="52591"/>
          </a:xfrm>
          <a:prstGeom prst="rect">
            <a:avLst/>
          </a:prstGeom>
        </p:spPr>
      </p:pic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74</a:t>
            </a:fld>
            <a:r>
              <a:rPr spc="-17" dirty="0"/>
              <a:t>-99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7350959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Resistencia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Aislamiento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54270"/>
            <a:ext cx="2002915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Descarga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Dieléctrica</a:t>
            </a:r>
            <a:r>
              <a:rPr sz="207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(DD)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8245" y="-755585"/>
            <a:ext cx="7756363" cy="5531831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 prueba de Descarga Dieléctrica (DD) es un método de </a:t>
            </a:r>
            <a:r>
              <a:rPr sz="2071" spc="-17" dirty="0">
                <a:latin typeface="Arial"/>
                <a:cs typeface="Arial"/>
              </a:rPr>
              <a:t>prueba </a:t>
            </a:r>
            <a:r>
              <a:rPr sz="2071" spc="-9" dirty="0">
                <a:latin typeface="Arial"/>
                <a:cs typeface="Arial"/>
              </a:rPr>
              <a:t> relativamente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nuevo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fue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desarrollado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Electricité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France. Mientras que los otros métodos mencionados miden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corrientes que fluyen durante el proceso de carga, la prueba </a:t>
            </a:r>
            <a:r>
              <a:rPr sz="2071" spc="-17" dirty="0">
                <a:latin typeface="Arial"/>
                <a:cs typeface="Arial"/>
              </a:rPr>
              <a:t>DD </a:t>
            </a:r>
            <a:r>
              <a:rPr sz="2071" spc="-9" dirty="0">
                <a:latin typeface="Arial"/>
                <a:cs typeface="Arial"/>
              </a:rPr>
              <a:t> mide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45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fluye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durante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descarga</a:t>
            </a:r>
            <a:r>
              <a:rPr sz="2071" spc="45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44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muestra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bajo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tal,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aislamiento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sino</a:t>
            </a:r>
            <a:r>
              <a:rPr sz="2071" dirty="0">
                <a:latin typeface="Arial"/>
                <a:cs typeface="Arial"/>
              </a:rPr>
              <a:t> más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bien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adjunto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aislamiento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tradicionales.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El objeto en prueba se carga primero de 10 a 30 minutos a </a:t>
            </a:r>
            <a:r>
              <a:rPr sz="2071" spc="-17" dirty="0">
                <a:latin typeface="Arial"/>
                <a:cs typeface="Arial"/>
              </a:rPr>
              <a:t>alto </a:t>
            </a:r>
            <a:r>
              <a:rPr sz="2071" spc="-9" dirty="0">
                <a:latin typeface="Arial"/>
                <a:cs typeface="Arial"/>
              </a:rPr>
              <a:t> tensión hasta que haya tenido lugar la absorción </a:t>
            </a:r>
            <a:r>
              <a:rPr sz="2071" dirty="0">
                <a:latin typeface="Arial"/>
                <a:cs typeface="Arial"/>
              </a:rPr>
              <a:t>total. </a:t>
            </a:r>
            <a:r>
              <a:rPr sz="2071" spc="-9" dirty="0">
                <a:latin typeface="Arial"/>
                <a:cs typeface="Arial"/>
              </a:rPr>
              <a:t>Sólo la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 de fuga continúa fluyendo. En este punto se remueve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tensión de prueba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el aislamiento se descarga a </a:t>
            </a:r>
            <a:r>
              <a:rPr sz="2071" dirty="0">
                <a:latin typeface="Arial"/>
                <a:cs typeface="Arial"/>
              </a:rPr>
              <a:t>través </a:t>
            </a:r>
            <a:r>
              <a:rPr sz="2071" spc="-9" dirty="0">
                <a:latin typeface="Arial"/>
                <a:cs typeface="Arial"/>
              </a:rPr>
              <a:t>de los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resistores internos del instrumento para descargar rápidamente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carga capacitiva. Después de 60 segundos de descarga, se </a:t>
            </a:r>
            <a:r>
              <a:rPr sz="2071" spc="-17" dirty="0">
                <a:latin typeface="Arial"/>
                <a:cs typeface="Arial"/>
              </a:rPr>
              <a:t>mide </a:t>
            </a:r>
            <a:r>
              <a:rPr sz="2071" spc="-9" dirty="0">
                <a:latin typeface="Arial"/>
                <a:cs typeface="Arial"/>
              </a:rPr>
              <a:t> cualquier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flujo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corriente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remanente.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resultados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medidos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introducen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fórmula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18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calcula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 índice.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16924" y="4820142"/>
            <a:ext cx="5357906" cy="100320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02102" y="-876989"/>
            <a:ext cx="7973088" cy="5258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842507" y="6310275"/>
            <a:ext cx="993787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Valores</a:t>
            </a:r>
            <a:endParaRPr sz="2071">
              <a:latin typeface="Arial"/>
              <a:cs typeface="Arial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5035774" y="6458413"/>
          <a:ext cx="6533576" cy="20007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84357"/>
                <a:gridCol w="3417444"/>
              </a:tblGrid>
              <a:tr h="5007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Valor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DD (en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V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–1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–1)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0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Condiciones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del aislamiento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0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4075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&gt;</a:t>
                      </a:r>
                      <a:r>
                        <a:rPr sz="17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7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19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Malo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19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144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4-7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19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Pobre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19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626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2-4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629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700" spc="-5" dirty="0">
                          <a:latin typeface="Arial"/>
                          <a:cs typeface="Arial"/>
                        </a:rPr>
                        <a:t>Cuestionable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629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152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&lt;</a:t>
                      </a:r>
                      <a:r>
                        <a:rPr sz="17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2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0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OK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0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02102" y="6186244"/>
            <a:ext cx="7973088" cy="52591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842506" y="8830790"/>
            <a:ext cx="1519715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Termina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l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 Guarda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18244" y="8829477"/>
            <a:ext cx="7757459" cy="15820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 guarda es un circuito de derivación que desvía la corriente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fuga superficial en torno de la </a:t>
            </a:r>
            <a:r>
              <a:rPr sz="2071" dirty="0">
                <a:latin typeface="Arial"/>
                <a:cs typeface="Arial"/>
              </a:rPr>
              <a:t>función </a:t>
            </a:r>
            <a:r>
              <a:rPr sz="2071" spc="-9" dirty="0">
                <a:latin typeface="Arial"/>
                <a:cs typeface="Arial"/>
              </a:rPr>
              <a:t>de medición. Si existen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trayectorias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fuga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paralelas,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conexión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guarda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eliminará</a:t>
            </a:r>
            <a:r>
              <a:rPr sz="2071" spc="38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medición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dará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lectura</a:t>
            </a:r>
            <a:r>
              <a:rPr sz="2071" spc="38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más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precisa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fuga entre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elementos restantes.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02102" y="8708075"/>
            <a:ext cx="7973088" cy="5259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02102" y="10746052"/>
            <a:ext cx="7973088" cy="52591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75</a:t>
            </a:fld>
            <a:r>
              <a:rPr spc="-17" dirty="0"/>
              <a:t>-99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7"/>
            <a:ext cx="7303845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Rigidez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Dieléctrica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del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Aislamiento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54270"/>
            <a:ext cx="2325046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</a:t>
            </a:r>
            <a:r>
              <a:rPr sz="2071" b="1" spc="-6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6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Rigidez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Dieléctrica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8244" y="-755584"/>
            <a:ext cx="7755267" cy="324915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Se aplica el alto potencial normalmente en CC al espécimen </a:t>
            </a:r>
            <a:r>
              <a:rPr sz="2071" spc="-17" dirty="0">
                <a:latin typeface="Arial"/>
                <a:cs typeface="Arial"/>
              </a:rPr>
              <a:t>bajo </a:t>
            </a:r>
            <a:r>
              <a:rPr sz="2071" spc="-9" dirty="0">
                <a:latin typeface="Arial"/>
                <a:cs typeface="Arial"/>
              </a:rPr>
              <a:t> prueba, en pasos de 5 o de 10 kV, anotándose en cada paso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corriente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fuga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microAmper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través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aislamiento,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después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se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haya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estabilizado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micro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amperímetro.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Cuando se llega al máximo tensión de prueba, indicado por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fabricante,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mantiene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finalmente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completar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15 </a:t>
            </a:r>
            <a:r>
              <a:rPr sz="2071" spc="-9" dirty="0">
                <a:latin typeface="Arial"/>
                <a:cs typeface="Arial"/>
              </a:rPr>
              <a:t> minutos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prueba.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Conociendo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corriente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fuga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través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aislamiento, se puede determinar la resistencia de </a:t>
            </a:r>
            <a:r>
              <a:rPr sz="2071" spc="-17" dirty="0">
                <a:latin typeface="Arial"/>
                <a:cs typeface="Arial"/>
              </a:rPr>
              <a:t>aislamiento </a:t>
            </a:r>
            <a:r>
              <a:rPr sz="2071" spc="-9" dirty="0">
                <a:latin typeface="Arial"/>
                <a:cs typeface="Arial"/>
              </a:rPr>
              <a:t> aplicando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Ley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Ohm.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-876989"/>
            <a:ext cx="7973088" cy="5258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842506" y="2927234"/>
            <a:ext cx="1549300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Advertencia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18244" y="2925920"/>
            <a:ext cx="7754172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 diagnóstico de los cables, después de instalados, utilizando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métodos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convencionales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como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1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Rigidez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Dieléctrica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corriente directa, está cuestionado a nivel mundial, por </a:t>
            </a:r>
            <a:r>
              <a:rPr sz="2071" spc="-17" dirty="0">
                <a:latin typeface="Arial"/>
                <a:cs typeface="Arial"/>
              </a:rPr>
              <a:t>varias </a:t>
            </a:r>
            <a:r>
              <a:rPr sz="2071" spc="-9" dirty="0">
                <a:latin typeface="Arial"/>
                <a:cs typeface="Arial"/>
              </a:rPr>
              <a:t> razones como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37820" y="4285447"/>
            <a:ext cx="7535035" cy="5101201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6487" marR="8766" indent="-465669" algn="just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7583" algn="l"/>
              </a:tabLst>
            </a:pPr>
            <a:r>
              <a:rPr sz="2071" spc="-9" dirty="0">
                <a:latin typeface="Arial"/>
                <a:cs typeface="Arial"/>
              </a:rPr>
              <a:t>Esta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comprobado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aplicar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tensión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directa a cables en servicio se contribuye a deteriorar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aislamiento.</a:t>
            </a:r>
            <a:endParaRPr sz="2071">
              <a:latin typeface="Arial"/>
              <a:cs typeface="Arial"/>
            </a:endParaRPr>
          </a:p>
          <a:p>
            <a:pPr marL="486487" marR="8766" indent="-465669" algn="just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7583" algn="l"/>
              </a:tabLst>
            </a:pPr>
            <a:r>
              <a:rPr sz="2071" spc="-9" dirty="0">
                <a:latin typeface="Arial"/>
                <a:cs typeface="Arial"/>
              </a:rPr>
              <a:t>Necesita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aplicación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varias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veces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nominal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cables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esto</a:t>
            </a:r>
            <a:r>
              <a:rPr sz="2071" spc="11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contribuye,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alguna</a:t>
            </a:r>
            <a:r>
              <a:rPr sz="2071" spc="104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medida,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acelerar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deterioro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aislamiento.</a:t>
            </a:r>
            <a:endParaRPr sz="2071">
              <a:latin typeface="Arial"/>
              <a:cs typeface="Arial"/>
            </a:endParaRPr>
          </a:p>
          <a:p>
            <a:pPr marL="486487" marR="8766" indent="-465669" algn="just">
              <a:lnSpc>
                <a:spcPct val="95700"/>
              </a:lnSpc>
              <a:spcBef>
                <a:spcPts val="1122"/>
              </a:spcBef>
              <a:buFont typeface="Sylfaen"/>
              <a:buChar char="-"/>
              <a:tabLst>
                <a:tab pos="487583" algn="l"/>
              </a:tabLst>
            </a:pP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12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hace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directa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lugar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hacerse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la frecuencia industrial por lo cual las condiciones </a:t>
            </a:r>
            <a:r>
              <a:rPr sz="2071" spc="-17" dirty="0">
                <a:latin typeface="Arial"/>
                <a:cs typeface="Arial"/>
              </a:rPr>
              <a:t>son </a:t>
            </a:r>
            <a:r>
              <a:rPr sz="2071" spc="-9" dirty="0">
                <a:latin typeface="Arial"/>
                <a:cs typeface="Arial"/>
              </a:rPr>
              <a:t> diferentes de las condiciones normales de operación </a:t>
            </a:r>
            <a:r>
              <a:rPr sz="2071" spc="-17" dirty="0">
                <a:latin typeface="Arial"/>
                <a:cs typeface="Arial"/>
              </a:rPr>
              <a:t>del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cable.</a:t>
            </a:r>
            <a:endParaRPr sz="2071">
              <a:latin typeface="Arial"/>
              <a:cs typeface="Arial"/>
            </a:endParaRPr>
          </a:p>
          <a:p>
            <a:pPr marL="486487" marR="8766" indent="-465669" algn="just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</a:tabLst>
            </a:pPr>
            <a:r>
              <a:rPr sz="2071" spc="-9" dirty="0">
                <a:latin typeface="Arial"/>
                <a:cs typeface="Arial"/>
              </a:rPr>
              <a:t>Se comprobó que el hecho de que un cable pase la prueba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Rigidez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Dieléctrica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directa,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no </a:t>
            </a:r>
            <a:r>
              <a:rPr sz="2071" spc="-9" dirty="0">
                <a:latin typeface="Arial"/>
                <a:cs typeface="Arial"/>
              </a:rPr>
              <a:t> garantiza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aislante</a:t>
            </a:r>
            <a:r>
              <a:rPr sz="2071" dirty="0">
                <a:latin typeface="Arial"/>
                <a:cs typeface="Arial"/>
              </a:rPr>
              <a:t> está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buenas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condiciones </a:t>
            </a:r>
            <a:r>
              <a:rPr sz="2071" spc="-9" dirty="0">
                <a:latin typeface="Arial"/>
                <a:cs typeface="Arial"/>
              </a:rPr>
              <a:t> porque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hay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defectos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masivos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no </a:t>
            </a:r>
            <a:r>
              <a:rPr sz="2071" spc="-9" dirty="0">
                <a:latin typeface="Arial"/>
                <a:cs typeface="Arial"/>
              </a:rPr>
              <a:t> pueden ser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detectados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dicha </a:t>
            </a:r>
            <a:r>
              <a:rPr sz="2071" spc="-17" dirty="0">
                <a:latin typeface="Arial"/>
                <a:cs typeface="Arial"/>
              </a:rPr>
              <a:t>prueba.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2804518"/>
            <a:ext cx="7973088" cy="5259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9674471"/>
            <a:ext cx="7973088" cy="52591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76</a:t>
            </a:fld>
            <a:r>
              <a:rPr spc="-17" dirty="0"/>
              <a:t>-99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7"/>
            <a:ext cx="7327950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Factor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Potencia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del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Aislamiento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8244" y="-755585"/>
            <a:ext cx="7755267" cy="29413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Un aislante sometido a un campo eléctrico alterno da lugar 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pérdidas. Estas pérdidas dependen de la naturaleza del </a:t>
            </a:r>
            <a:r>
              <a:rPr sz="2071" spc="-17" dirty="0">
                <a:latin typeface="Arial"/>
                <a:cs typeface="Arial"/>
              </a:rPr>
              <a:t>aislante, </a:t>
            </a:r>
            <a:r>
              <a:rPr sz="2071" spc="-9" dirty="0">
                <a:latin typeface="Arial"/>
                <a:cs typeface="Arial"/>
              </a:rPr>
              <a:t> del campo </a:t>
            </a:r>
            <a:r>
              <a:rPr sz="2071" dirty="0">
                <a:latin typeface="Arial"/>
                <a:cs typeface="Arial"/>
              </a:rPr>
              <a:t>específico, </a:t>
            </a:r>
            <a:r>
              <a:rPr sz="2071" spc="-9" dirty="0">
                <a:latin typeface="Arial"/>
                <a:cs typeface="Arial"/>
              </a:rPr>
              <a:t>de la temperatura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de la frecuencia Se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designa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generalmente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“ángulo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pérdidas”,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complemento de la diferencia de fase entre la tensión </a:t>
            </a:r>
            <a:r>
              <a:rPr sz="2071" spc="-17" dirty="0">
                <a:latin typeface="Arial"/>
                <a:cs typeface="Arial"/>
              </a:rPr>
              <a:t>sinusoidal </a:t>
            </a:r>
            <a:r>
              <a:rPr sz="2071" spc="-9" dirty="0">
                <a:latin typeface="Arial"/>
                <a:cs typeface="Arial"/>
              </a:rPr>
              <a:t> aplicada a este aislante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la corriente de la misma frecuencia </a:t>
            </a:r>
            <a:r>
              <a:rPr sz="2071" spc="-17" dirty="0">
                <a:latin typeface="Arial"/>
                <a:cs typeface="Arial"/>
              </a:rPr>
              <a:t>que </a:t>
            </a:r>
            <a:r>
              <a:rPr sz="2071" spc="-9" dirty="0">
                <a:latin typeface="Arial"/>
                <a:cs typeface="Arial"/>
              </a:rPr>
              <a:t> atraviesa 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aislante.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Para ello </a:t>
            </a:r>
            <a:r>
              <a:rPr sz="2071" dirty="0">
                <a:latin typeface="Arial"/>
                <a:cs typeface="Arial"/>
              </a:rPr>
              <a:t>se </a:t>
            </a:r>
            <a:r>
              <a:rPr sz="2071" spc="-9" dirty="0">
                <a:latin typeface="Arial"/>
                <a:cs typeface="Arial"/>
              </a:rPr>
              <a:t>aplica tensión al aislante </a:t>
            </a:r>
            <a:r>
              <a:rPr sz="2071" dirty="0">
                <a:latin typeface="Arial"/>
                <a:cs typeface="Arial"/>
              </a:rPr>
              <a:t>(2,5 </a:t>
            </a:r>
            <a:r>
              <a:rPr sz="2071" spc="-9" dirty="0">
                <a:latin typeface="Arial"/>
                <a:cs typeface="Arial"/>
              </a:rPr>
              <a:t>a 10 </a:t>
            </a:r>
            <a:r>
              <a:rPr sz="2071" dirty="0">
                <a:latin typeface="Arial"/>
                <a:cs typeface="Arial"/>
              </a:rPr>
              <a:t>kV) y se </a:t>
            </a:r>
            <a:r>
              <a:rPr sz="2071" spc="-9" dirty="0">
                <a:latin typeface="Arial"/>
                <a:cs typeface="Arial"/>
              </a:rPr>
              <a:t>miden las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pérdidas 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medidor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adecuado.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-876989"/>
            <a:ext cx="7973088" cy="5258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842507" y="2626139"/>
            <a:ext cx="1971140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Grafico</a:t>
            </a:r>
            <a:r>
              <a:rPr sz="207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6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Tg</a:t>
            </a:r>
            <a:r>
              <a:rPr sz="207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Courier New"/>
                <a:cs typeface="Courier New"/>
              </a:rPr>
              <a:t>Δ</a:t>
            </a:r>
            <a:endParaRPr sz="2071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86314" y="4782453"/>
            <a:ext cx="3220220" cy="606262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3796" b="1" spc="-9" dirty="0">
                <a:latin typeface="Arial"/>
                <a:cs typeface="Arial"/>
              </a:rPr>
              <a:t>Tg</a:t>
            </a:r>
            <a:r>
              <a:rPr sz="3796" b="1" spc="-9" dirty="0">
                <a:latin typeface="Courier New"/>
                <a:cs typeface="Courier New"/>
              </a:rPr>
              <a:t>Δ</a:t>
            </a:r>
            <a:r>
              <a:rPr sz="3796" b="1" spc="-9" dirty="0">
                <a:latin typeface="Arial"/>
                <a:cs typeface="Arial"/>
              </a:rPr>
              <a:t>=</a:t>
            </a:r>
            <a:r>
              <a:rPr sz="3796" b="1" spc="-9" dirty="0">
                <a:latin typeface="Courier New"/>
                <a:cs typeface="Courier New"/>
              </a:rPr>
              <a:t>|</a:t>
            </a:r>
            <a:r>
              <a:rPr sz="3796" b="1" spc="-9" dirty="0">
                <a:latin typeface="Arial"/>
                <a:cs typeface="Arial"/>
              </a:rPr>
              <a:t>Ir</a:t>
            </a:r>
            <a:r>
              <a:rPr sz="3796" b="1" spc="-9" dirty="0">
                <a:latin typeface="Courier New"/>
                <a:cs typeface="Courier New"/>
              </a:rPr>
              <a:t>|</a:t>
            </a:r>
            <a:r>
              <a:rPr sz="3796" b="1" spc="-9" dirty="0">
                <a:latin typeface="Arial"/>
                <a:cs typeface="Arial"/>
              </a:rPr>
              <a:t>/</a:t>
            </a:r>
            <a:r>
              <a:rPr sz="3796" b="1" spc="-9" dirty="0">
                <a:latin typeface="Courier New"/>
                <a:cs typeface="Courier New"/>
              </a:rPr>
              <a:t>|</a:t>
            </a:r>
            <a:r>
              <a:rPr sz="3796" b="1" spc="-9" dirty="0">
                <a:latin typeface="Arial"/>
                <a:cs typeface="Arial"/>
              </a:rPr>
              <a:t>Ic</a:t>
            </a:r>
            <a:r>
              <a:rPr sz="3796" b="1" spc="-9" dirty="0">
                <a:latin typeface="Courier New"/>
                <a:cs typeface="Courier New"/>
              </a:rPr>
              <a:t>|</a:t>
            </a:r>
            <a:endParaRPr sz="3796">
              <a:latin typeface="Courier New"/>
              <a:cs typeface="Courier New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2502108"/>
            <a:ext cx="7973088" cy="52591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842506" y="5917142"/>
            <a:ext cx="153396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Conexiones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46072" y="5957464"/>
            <a:ext cx="5900926" cy="524877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5794427"/>
            <a:ext cx="7973088" cy="52591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1349992" y="11695793"/>
            <a:ext cx="825052" cy="28771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1726" i="1" dirty="0">
                <a:latin typeface="Arial"/>
                <a:cs typeface="Arial"/>
              </a:rPr>
              <a:t>Sigue…</a:t>
            </a:r>
            <a:endParaRPr sz="1726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02102" y="11569131"/>
            <a:ext cx="7994125" cy="5259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31828" y="2809778"/>
            <a:ext cx="2880778" cy="150941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22319" y="2732203"/>
            <a:ext cx="1853901" cy="1638268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77</a:t>
            </a:fld>
            <a:r>
              <a:rPr spc="-17" dirty="0"/>
              <a:t>-99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57478" y="1580855"/>
            <a:ext cx="9786670" cy="7508738"/>
            <a:chOff x="1366266" y="3030727"/>
            <a:chExt cx="5671820" cy="4351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51931" y="5216651"/>
              <a:ext cx="6095" cy="38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83124" y="4424172"/>
              <a:ext cx="1845564" cy="7924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0430" y="3030727"/>
              <a:ext cx="2698242" cy="22225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51931" y="5216651"/>
              <a:ext cx="6095" cy="381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83124" y="4424172"/>
              <a:ext cx="1845564" cy="7924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6266" y="5947155"/>
              <a:ext cx="3978402" cy="12827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5134355"/>
              <a:ext cx="1711452" cy="5969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9" y="4947666"/>
              <a:ext cx="1861565" cy="120015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3210" y="5947410"/>
              <a:ext cx="4205478" cy="143484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591562" y="4293108"/>
              <a:ext cx="4446270" cy="3089275"/>
            </a:xfrm>
            <a:custGeom>
              <a:avLst/>
              <a:gdLst/>
              <a:ahLst/>
              <a:cxnLst/>
              <a:rect l="l" t="t" r="r" b="b"/>
              <a:pathLst>
                <a:path w="4446270" h="3089275">
                  <a:moveTo>
                    <a:pt x="4446270" y="0"/>
                  </a:moveTo>
                  <a:lnTo>
                    <a:pt x="4301490" y="32765"/>
                  </a:lnTo>
                  <a:lnTo>
                    <a:pt x="4132326" y="65531"/>
                  </a:lnTo>
                  <a:lnTo>
                    <a:pt x="3957066" y="98297"/>
                  </a:lnTo>
                  <a:lnTo>
                    <a:pt x="3771900" y="121919"/>
                  </a:lnTo>
                  <a:lnTo>
                    <a:pt x="3378708" y="178307"/>
                  </a:lnTo>
                  <a:lnTo>
                    <a:pt x="3186684" y="201929"/>
                  </a:lnTo>
                  <a:lnTo>
                    <a:pt x="3001517" y="234695"/>
                  </a:lnTo>
                  <a:lnTo>
                    <a:pt x="2816352" y="258317"/>
                  </a:lnTo>
                  <a:lnTo>
                    <a:pt x="2647950" y="299465"/>
                  </a:lnTo>
                  <a:lnTo>
                    <a:pt x="2495550" y="339851"/>
                  </a:lnTo>
                  <a:lnTo>
                    <a:pt x="2366772" y="387095"/>
                  </a:lnTo>
                  <a:lnTo>
                    <a:pt x="2254758" y="445007"/>
                  </a:lnTo>
                  <a:lnTo>
                    <a:pt x="2174748" y="500633"/>
                  </a:lnTo>
                  <a:lnTo>
                    <a:pt x="2151126" y="531876"/>
                  </a:lnTo>
                  <a:lnTo>
                    <a:pt x="2125979" y="573786"/>
                  </a:lnTo>
                  <a:lnTo>
                    <a:pt x="2109978" y="613409"/>
                  </a:lnTo>
                  <a:lnTo>
                    <a:pt x="2109978" y="653795"/>
                  </a:lnTo>
                  <a:lnTo>
                    <a:pt x="2118360" y="702563"/>
                  </a:lnTo>
                  <a:lnTo>
                    <a:pt x="2135124" y="742188"/>
                  </a:lnTo>
                  <a:lnTo>
                    <a:pt x="2158746" y="782574"/>
                  </a:lnTo>
                  <a:lnTo>
                    <a:pt x="2191512" y="815339"/>
                  </a:lnTo>
                  <a:lnTo>
                    <a:pt x="2278379" y="878586"/>
                  </a:lnTo>
                  <a:lnTo>
                    <a:pt x="2399538" y="944117"/>
                  </a:lnTo>
                  <a:lnTo>
                    <a:pt x="2535936" y="992886"/>
                  </a:lnTo>
                  <a:lnTo>
                    <a:pt x="2688336" y="1040129"/>
                  </a:lnTo>
                  <a:lnTo>
                    <a:pt x="2849117" y="1088897"/>
                  </a:lnTo>
                  <a:lnTo>
                    <a:pt x="3017520" y="1129283"/>
                  </a:lnTo>
                  <a:lnTo>
                    <a:pt x="3186684" y="1168907"/>
                  </a:lnTo>
                  <a:lnTo>
                    <a:pt x="3355086" y="1217676"/>
                  </a:lnTo>
                  <a:lnTo>
                    <a:pt x="3507486" y="1258062"/>
                  </a:lnTo>
                  <a:lnTo>
                    <a:pt x="3643122" y="1306829"/>
                  </a:lnTo>
                  <a:lnTo>
                    <a:pt x="3771900" y="1363217"/>
                  </a:lnTo>
                  <a:lnTo>
                    <a:pt x="3867912" y="1419605"/>
                  </a:lnTo>
                  <a:lnTo>
                    <a:pt x="3900678" y="1452371"/>
                  </a:lnTo>
                  <a:lnTo>
                    <a:pt x="3931919" y="1491995"/>
                  </a:lnTo>
                  <a:lnTo>
                    <a:pt x="3957066" y="1524762"/>
                  </a:lnTo>
                  <a:lnTo>
                    <a:pt x="3963923" y="1564386"/>
                  </a:lnTo>
                  <a:lnTo>
                    <a:pt x="3963923" y="1604771"/>
                  </a:lnTo>
                  <a:lnTo>
                    <a:pt x="3940302" y="1669541"/>
                  </a:lnTo>
                  <a:lnTo>
                    <a:pt x="3907536" y="1702307"/>
                  </a:lnTo>
                  <a:lnTo>
                    <a:pt x="3867912" y="1733550"/>
                  </a:lnTo>
                  <a:lnTo>
                    <a:pt x="3819143" y="1758695"/>
                  </a:lnTo>
                  <a:lnTo>
                    <a:pt x="3762755" y="1789938"/>
                  </a:lnTo>
                  <a:lnTo>
                    <a:pt x="3699510" y="1815083"/>
                  </a:lnTo>
                  <a:lnTo>
                    <a:pt x="3619500" y="1838705"/>
                  </a:lnTo>
                  <a:lnTo>
                    <a:pt x="3531108" y="1862327"/>
                  </a:lnTo>
                  <a:lnTo>
                    <a:pt x="3441954" y="1887474"/>
                  </a:lnTo>
                  <a:lnTo>
                    <a:pt x="3338322" y="1911095"/>
                  </a:lnTo>
                  <a:lnTo>
                    <a:pt x="3113532" y="1967483"/>
                  </a:lnTo>
                  <a:lnTo>
                    <a:pt x="2856738" y="2033015"/>
                  </a:lnTo>
                  <a:lnTo>
                    <a:pt x="2263902" y="2185416"/>
                  </a:lnTo>
                  <a:lnTo>
                    <a:pt x="1933955" y="2281428"/>
                  </a:lnTo>
                  <a:lnTo>
                    <a:pt x="1580388" y="2395728"/>
                  </a:lnTo>
                  <a:lnTo>
                    <a:pt x="1212341" y="2532125"/>
                  </a:lnTo>
                  <a:lnTo>
                    <a:pt x="819150" y="2693669"/>
                  </a:lnTo>
                  <a:lnTo>
                    <a:pt x="416813" y="2878835"/>
                  </a:lnTo>
                  <a:lnTo>
                    <a:pt x="0" y="3089147"/>
                  </a:lnTo>
                  <a:lnTo>
                    <a:pt x="224789" y="3089147"/>
                  </a:lnTo>
                  <a:lnTo>
                    <a:pt x="360425" y="3073146"/>
                  </a:lnTo>
                  <a:lnTo>
                    <a:pt x="570738" y="2951225"/>
                  </a:lnTo>
                  <a:lnTo>
                    <a:pt x="794003" y="2830067"/>
                  </a:lnTo>
                  <a:lnTo>
                    <a:pt x="1034796" y="2717291"/>
                  </a:lnTo>
                  <a:lnTo>
                    <a:pt x="1299210" y="2612135"/>
                  </a:lnTo>
                  <a:lnTo>
                    <a:pt x="1572767" y="2508504"/>
                  </a:lnTo>
                  <a:lnTo>
                    <a:pt x="1861565" y="2403347"/>
                  </a:lnTo>
                  <a:lnTo>
                    <a:pt x="2455926" y="2218181"/>
                  </a:lnTo>
                  <a:lnTo>
                    <a:pt x="2584704" y="2177795"/>
                  </a:lnTo>
                  <a:lnTo>
                    <a:pt x="2727960" y="2136647"/>
                  </a:lnTo>
                  <a:lnTo>
                    <a:pt x="3025140" y="2064257"/>
                  </a:lnTo>
                  <a:lnTo>
                    <a:pt x="3633978" y="1904238"/>
                  </a:lnTo>
                  <a:lnTo>
                    <a:pt x="3771900" y="1871471"/>
                  </a:lnTo>
                  <a:lnTo>
                    <a:pt x="3820385" y="1856956"/>
                  </a:lnTo>
                  <a:lnTo>
                    <a:pt x="3869118" y="1843087"/>
                  </a:lnTo>
                  <a:lnTo>
                    <a:pt x="3918023" y="1829661"/>
                  </a:lnTo>
                  <a:lnTo>
                    <a:pt x="4065037" y="1790029"/>
                  </a:lnTo>
                  <a:lnTo>
                    <a:pt x="4113895" y="1776360"/>
                  </a:lnTo>
                  <a:lnTo>
                    <a:pt x="4162556" y="1762125"/>
                  </a:lnTo>
                  <a:lnTo>
                    <a:pt x="4210948" y="1747123"/>
                  </a:lnTo>
                  <a:lnTo>
                    <a:pt x="4258995" y="1731152"/>
                  </a:lnTo>
                  <a:lnTo>
                    <a:pt x="4306625" y="1714010"/>
                  </a:lnTo>
                  <a:lnTo>
                    <a:pt x="4353763" y="1695495"/>
                  </a:lnTo>
                  <a:lnTo>
                    <a:pt x="4400336" y="1675406"/>
                  </a:lnTo>
                  <a:lnTo>
                    <a:pt x="4446270" y="1653539"/>
                  </a:lnTo>
                  <a:lnTo>
                    <a:pt x="4446270" y="1290827"/>
                  </a:lnTo>
                  <a:lnTo>
                    <a:pt x="4348734" y="1274064"/>
                  </a:lnTo>
                  <a:lnTo>
                    <a:pt x="4229099" y="1250441"/>
                  </a:lnTo>
                  <a:lnTo>
                    <a:pt x="4100321" y="1225295"/>
                  </a:lnTo>
                  <a:lnTo>
                    <a:pt x="3947921" y="1194053"/>
                  </a:lnTo>
                  <a:lnTo>
                    <a:pt x="3795522" y="1162050"/>
                  </a:lnTo>
                  <a:lnTo>
                    <a:pt x="3633978" y="1121664"/>
                  </a:lnTo>
                  <a:lnTo>
                    <a:pt x="3313176" y="1040129"/>
                  </a:lnTo>
                  <a:lnTo>
                    <a:pt x="3161538" y="992886"/>
                  </a:lnTo>
                  <a:lnTo>
                    <a:pt x="3025140" y="944117"/>
                  </a:lnTo>
                  <a:lnTo>
                    <a:pt x="2896362" y="895350"/>
                  </a:lnTo>
                  <a:lnTo>
                    <a:pt x="2784348" y="838962"/>
                  </a:lnTo>
                  <a:lnTo>
                    <a:pt x="2696717" y="791717"/>
                  </a:lnTo>
                  <a:lnTo>
                    <a:pt x="2631948" y="733805"/>
                  </a:lnTo>
                  <a:lnTo>
                    <a:pt x="2615184" y="702563"/>
                  </a:lnTo>
                  <a:lnTo>
                    <a:pt x="2599182" y="677417"/>
                  </a:lnTo>
                  <a:lnTo>
                    <a:pt x="2591562" y="646176"/>
                  </a:lnTo>
                  <a:lnTo>
                    <a:pt x="2599182" y="621029"/>
                  </a:lnTo>
                  <a:lnTo>
                    <a:pt x="2631948" y="564641"/>
                  </a:lnTo>
                  <a:lnTo>
                    <a:pt x="2680716" y="508253"/>
                  </a:lnTo>
                  <a:lnTo>
                    <a:pt x="2753105" y="468629"/>
                  </a:lnTo>
                  <a:lnTo>
                    <a:pt x="2839974" y="428243"/>
                  </a:lnTo>
                  <a:lnTo>
                    <a:pt x="2936748" y="395477"/>
                  </a:lnTo>
                  <a:lnTo>
                    <a:pt x="3048762" y="363474"/>
                  </a:lnTo>
                  <a:lnTo>
                    <a:pt x="3177540" y="339851"/>
                  </a:lnTo>
                  <a:lnTo>
                    <a:pt x="3306317" y="315467"/>
                  </a:lnTo>
                  <a:lnTo>
                    <a:pt x="3594354" y="266700"/>
                  </a:lnTo>
                  <a:lnTo>
                    <a:pt x="3883914" y="234695"/>
                  </a:lnTo>
                  <a:lnTo>
                    <a:pt x="4180332" y="185165"/>
                  </a:lnTo>
                  <a:lnTo>
                    <a:pt x="4317492" y="161543"/>
                  </a:lnTo>
                  <a:lnTo>
                    <a:pt x="4446270" y="129539"/>
                  </a:lnTo>
                  <a:lnTo>
                    <a:pt x="444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51931" y="5216651"/>
              <a:ext cx="6095" cy="381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83124" y="4424172"/>
              <a:ext cx="1845564" cy="79247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0430" y="3030727"/>
              <a:ext cx="2698242" cy="2222500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8680463" y="1494955"/>
            <a:ext cx="127100" cy="58071"/>
            <a:chOff x="5030723" y="2980944"/>
            <a:chExt cx="73660" cy="33655"/>
          </a:xfrm>
        </p:grpSpPr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30723" y="2980944"/>
              <a:ext cx="73151" cy="3352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30723" y="2980944"/>
              <a:ext cx="73151" cy="33527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31" name="object 31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33" name="object 33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34" name="object 34"/>
          <p:cNvSpPr txBox="1"/>
          <p:nvPr/>
        </p:nvSpPr>
        <p:spPr>
          <a:xfrm>
            <a:off x="1842506" y="-2293931"/>
            <a:ext cx="7327950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Factor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Potencia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del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Aislamiento</a:t>
            </a:r>
            <a:endParaRPr sz="3451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42506" y="-779256"/>
            <a:ext cx="108253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endParaRPr sz="2071">
              <a:latin typeface="Arial"/>
              <a:cs typeface="Arial"/>
            </a:endParaRPr>
          </a:p>
        </p:txBody>
      </p:sp>
      <p:graphicFrame>
        <p:nvGraphicFramePr>
          <p:cNvPr id="36" name="object 36"/>
          <p:cNvGraphicFramePr>
            <a:graphicFrameLocks noGrp="1"/>
          </p:cNvGraphicFramePr>
          <p:nvPr/>
        </p:nvGraphicFramePr>
        <p:xfrm>
          <a:off x="4440158" y="-719210"/>
          <a:ext cx="7716918" cy="26241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5498"/>
                <a:gridCol w="1417818"/>
                <a:gridCol w="1285238"/>
                <a:gridCol w="1284143"/>
                <a:gridCol w="1844040"/>
                <a:gridCol w="1238125"/>
              </a:tblGrid>
              <a:tr h="8228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#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4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2235" marR="93980" indent="34290">
                        <a:lnSpc>
                          <a:spcPts val="1030"/>
                        </a:lnSpc>
                        <a:spcBef>
                          <a:spcPts val="85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Devanado </a:t>
                      </a:r>
                      <a:r>
                        <a:rPr sz="1600" b="1" spc="-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giz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do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8626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91440" algn="ctr">
                        <a:lnSpc>
                          <a:spcPct val="95800"/>
                        </a:lnSpc>
                        <a:spcBef>
                          <a:spcPts val="300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do 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Puesto a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Tierra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657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90805" indent="-3175">
                        <a:lnSpc>
                          <a:spcPts val="1030"/>
                        </a:lnSpc>
                        <a:spcBef>
                          <a:spcPts val="850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do  Gu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do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8626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260985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LV</a:t>
                      </a:r>
                      <a:r>
                        <a:rPr sz="16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Switch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4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Medida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4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3637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58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Alta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58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Baja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58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GST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Ground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58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Cab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58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582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0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Alta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0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Baja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0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GST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Guard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0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Ca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0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582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93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Baja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93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Alta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93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GST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Ground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93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Cb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Cab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93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96931">
                <a:tc>
                  <a:txBody>
                    <a:bodyPr/>
                    <a:lstStyle/>
                    <a:p>
                      <a:pPr algn="ctr">
                        <a:lnSpc>
                          <a:spcPts val="1025"/>
                        </a:lnSpc>
                        <a:spcBef>
                          <a:spcPts val="229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0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25"/>
                        </a:lnSpc>
                        <a:spcBef>
                          <a:spcPts val="229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Baja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0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25"/>
                        </a:lnSpc>
                        <a:spcBef>
                          <a:spcPts val="229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Alta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0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1025"/>
                        </a:lnSpc>
                        <a:spcBef>
                          <a:spcPts val="229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GST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Guard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0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25"/>
                        </a:lnSpc>
                        <a:spcBef>
                          <a:spcPts val="229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Cb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0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75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65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314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Alta-Baja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314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GST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Ground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314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Cb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314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37" name="object 3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02102" y="-901969"/>
            <a:ext cx="7973088" cy="52589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1842507" y="2271139"/>
            <a:ext cx="1344407" cy="952049"/>
          </a:xfrm>
          <a:prstGeom prst="rect">
            <a:avLst/>
          </a:prstGeom>
        </p:spPr>
        <p:txBody>
          <a:bodyPr vert="horz" wrap="square" lIns="0" tIns="33966" rIns="0" bIns="0" rtlCol="0">
            <a:spAutoFit/>
          </a:bodyPr>
          <a:lstStyle/>
          <a:p>
            <a:pPr marL="21914" marR="8766">
              <a:lnSpc>
                <a:spcPct val="96000"/>
              </a:lnSpc>
              <a:spcBef>
                <a:spcPts val="267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Valores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Típico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s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 Tg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Courier New"/>
                <a:cs typeface="Courier New"/>
              </a:rPr>
              <a:t>Δ</a:t>
            </a:r>
            <a:endParaRPr sz="2071">
              <a:latin typeface="Courier New"/>
              <a:cs typeface="Courier New"/>
            </a:endParaRPr>
          </a:p>
        </p:txBody>
      </p:sp>
      <p:graphicFrame>
        <p:nvGraphicFramePr>
          <p:cNvPr id="39" name="object 39"/>
          <p:cNvGraphicFramePr>
            <a:graphicFrameLocks noGrp="1"/>
          </p:cNvGraphicFramePr>
          <p:nvPr/>
        </p:nvGraphicFramePr>
        <p:xfrm>
          <a:off x="4440157" y="2381145"/>
          <a:ext cx="7711440" cy="21694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6955"/>
                <a:gridCol w="3848048"/>
              </a:tblGrid>
              <a:tr h="369246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Tipo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58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Valor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Típico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20ºC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58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3648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Transformadores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Nuevos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697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0,25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1,0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697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582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Transformadores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Viejos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93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0,75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1,5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93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57194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Transformadores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Distribución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0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1,5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5,0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0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58289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Devanados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Estatorico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Maquina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93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0,2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0,8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93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615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Bushing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secos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0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3,0</a:t>
                      </a:r>
                      <a:r>
                        <a:rPr sz="1600" spc="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10,0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0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40" name="object 4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02102" y="2148420"/>
            <a:ext cx="7973088" cy="52589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1842507" y="4917878"/>
            <a:ext cx="1885676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Collar</a:t>
            </a:r>
            <a:r>
              <a:rPr sz="2071" b="1" spc="-11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Caliente</a:t>
            </a:r>
            <a:endParaRPr sz="2071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418244" y="4916562"/>
            <a:ext cx="7754172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Esta es una prueba para detectar contaminación o fisuras en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porcelanas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es muy importante para discriminar los altos </a:t>
            </a:r>
            <a:r>
              <a:rPr sz="2071" spc="-17" dirty="0">
                <a:latin typeface="Arial"/>
                <a:cs typeface="Arial"/>
              </a:rPr>
              <a:t>valores </a:t>
            </a:r>
            <a:r>
              <a:rPr sz="2071" spc="-9" dirty="0">
                <a:latin typeface="Arial"/>
                <a:cs typeface="Arial"/>
              </a:rPr>
              <a:t> de F.P.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transformador.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43" name="object 4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02102" y="4795161"/>
            <a:ext cx="7973088" cy="52591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1842507" y="6351036"/>
            <a:ext cx="1870336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Procedimiento</a:t>
            </a:r>
            <a:endParaRPr sz="2071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418244" y="6349721"/>
            <a:ext cx="7755267" cy="232582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limpia</a:t>
            </a:r>
            <a:r>
              <a:rPr sz="2071" dirty="0">
                <a:latin typeface="Arial"/>
                <a:cs typeface="Arial"/>
              </a:rPr>
              <a:t> perfectamente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boquilla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su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exterior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2º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faldón de arriba se le coloca una banda conductora bien </a:t>
            </a:r>
            <a:r>
              <a:rPr sz="2071" spc="-17" dirty="0">
                <a:latin typeface="Arial"/>
                <a:cs typeface="Arial"/>
              </a:rPr>
              <a:t>ajustada </a:t>
            </a:r>
            <a:r>
              <a:rPr sz="2071" spc="-9" dirty="0">
                <a:latin typeface="Arial"/>
                <a:cs typeface="Arial"/>
              </a:rPr>
              <a:t> por donde se aplica el potencial </a:t>
            </a:r>
            <a:r>
              <a:rPr sz="2071" dirty="0">
                <a:latin typeface="Arial"/>
                <a:cs typeface="Arial"/>
              </a:rPr>
              <a:t>del </a:t>
            </a:r>
            <a:r>
              <a:rPr sz="2071" spc="-9" dirty="0">
                <a:latin typeface="Arial"/>
                <a:cs typeface="Arial"/>
              </a:rPr>
              <a:t>equipo de </a:t>
            </a:r>
            <a:r>
              <a:rPr sz="2071" dirty="0">
                <a:latin typeface="Arial"/>
                <a:cs typeface="Arial"/>
              </a:rPr>
              <a:t>prueba; </a:t>
            </a:r>
            <a:r>
              <a:rPr sz="2071" spc="-9" dirty="0">
                <a:latin typeface="Arial"/>
                <a:cs typeface="Arial"/>
              </a:rPr>
              <a:t>la </a:t>
            </a:r>
            <a:r>
              <a:rPr sz="2071" dirty="0">
                <a:latin typeface="Arial"/>
                <a:cs typeface="Arial"/>
              </a:rPr>
              <a:t>otra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terminal (lv)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conecta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conector</a:t>
            </a:r>
            <a:r>
              <a:rPr sz="2071" spc="-9" dirty="0">
                <a:latin typeface="Arial"/>
                <a:cs typeface="Arial"/>
              </a:rPr>
              <a:t> normal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boquilla.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Se realiza la prueba tomándose las lecturas de mVA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de mW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valor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mas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importante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resulta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fuga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(mW),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cuyo valor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deberá ser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mayor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6 mW.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46" name="object 4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302102" y="6228318"/>
            <a:ext cx="7973088" cy="52591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1842506" y="9125312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302102" y="9002595"/>
            <a:ext cx="7973309" cy="3394436"/>
            <a:chOff x="2493263" y="7331963"/>
            <a:chExt cx="4620895" cy="1967230"/>
          </a:xfrm>
        </p:grpSpPr>
        <p:sp>
          <p:nvSpPr>
            <p:cNvPr id="49" name="object 49"/>
            <p:cNvSpPr/>
            <p:nvPr/>
          </p:nvSpPr>
          <p:spPr>
            <a:xfrm>
              <a:off x="4988051" y="7522463"/>
              <a:ext cx="269240" cy="269875"/>
            </a:xfrm>
            <a:custGeom>
              <a:avLst/>
              <a:gdLst/>
              <a:ahLst/>
              <a:cxnLst/>
              <a:rect l="l" t="t" r="r" b="b"/>
              <a:pathLst>
                <a:path w="269239" h="269875">
                  <a:moveTo>
                    <a:pt x="268986" y="0"/>
                  </a:moveTo>
                  <a:lnTo>
                    <a:pt x="0" y="0"/>
                  </a:lnTo>
                  <a:lnTo>
                    <a:pt x="0" y="269748"/>
                  </a:lnTo>
                  <a:lnTo>
                    <a:pt x="268986" y="269748"/>
                  </a:lnTo>
                  <a:lnTo>
                    <a:pt x="26898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0" name="object 5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77193" y="7610843"/>
              <a:ext cx="91465" cy="9146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4943855" y="7382255"/>
              <a:ext cx="403225" cy="1215390"/>
            </a:xfrm>
            <a:custGeom>
              <a:avLst/>
              <a:gdLst/>
              <a:ahLst/>
              <a:cxnLst/>
              <a:rect l="l" t="t" r="r" b="b"/>
              <a:pathLst>
                <a:path w="403225" h="1215390">
                  <a:moveTo>
                    <a:pt x="358140" y="499110"/>
                  </a:moveTo>
                  <a:lnTo>
                    <a:pt x="323195" y="492013"/>
                  </a:lnTo>
                  <a:lnTo>
                    <a:pt x="294608" y="472630"/>
                  </a:lnTo>
                  <a:lnTo>
                    <a:pt x="275308" y="443817"/>
                  </a:lnTo>
                  <a:lnTo>
                    <a:pt x="268224" y="408432"/>
                  </a:lnTo>
                </a:path>
                <a:path w="403225" h="1215390">
                  <a:moveTo>
                    <a:pt x="0" y="588264"/>
                  </a:moveTo>
                  <a:lnTo>
                    <a:pt x="34944" y="581179"/>
                  </a:lnTo>
                  <a:lnTo>
                    <a:pt x="63531" y="561879"/>
                  </a:lnTo>
                  <a:lnTo>
                    <a:pt x="82831" y="533292"/>
                  </a:lnTo>
                  <a:lnTo>
                    <a:pt x="89916" y="498348"/>
                  </a:lnTo>
                </a:path>
                <a:path w="403225" h="1215390">
                  <a:moveTo>
                    <a:pt x="0" y="588264"/>
                  </a:moveTo>
                  <a:lnTo>
                    <a:pt x="358140" y="588264"/>
                  </a:lnTo>
                </a:path>
                <a:path w="403225" h="1215390">
                  <a:moveTo>
                    <a:pt x="403098" y="588264"/>
                  </a:moveTo>
                  <a:lnTo>
                    <a:pt x="350520" y="581179"/>
                  </a:lnTo>
                  <a:lnTo>
                    <a:pt x="307657" y="561879"/>
                  </a:lnTo>
                  <a:lnTo>
                    <a:pt x="278796" y="533292"/>
                  </a:lnTo>
                  <a:lnTo>
                    <a:pt x="268224" y="498348"/>
                  </a:lnTo>
                </a:path>
                <a:path w="403225" h="1215390">
                  <a:moveTo>
                    <a:pt x="44196" y="588264"/>
                  </a:moveTo>
                  <a:lnTo>
                    <a:pt x="403098" y="588264"/>
                  </a:lnTo>
                </a:path>
                <a:path w="403225" h="1215390">
                  <a:moveTo>
                    <a:pt x="44196" y="498348"/>
                  </a:moveTo>
                  <a:lnTo>
                    <a:pt x="358140" y="498348"/>
                  </a:lnTo>
                </a:path>
                <a:path w="403225" h="1215390">
                  <a:moveTo>
                    <a:pt x="0" y="499110"/>
                  </a:moveTo>
                  <a:lnTo>
                    <a:pt x="34944" y="492013"/>
                  </a:lnTo>
                  <a:lnTo>
                    <a:pt x="63531" y="472630"/>
                  </a:lnTo>
                  <a:lnTo>
                    <a:pt x="82831" y="443817"/>
                  </a:lnTo>
                  <a:lnTo>
                    <a:pt x="89916" y="408432"/>
                  </a:lnTo>
                </a:path>
                <a:path w="403225" h="1215390">
                  <a:moveTo>
                    <a:pt x="403098" y="767334"/>
                  </a:moveTo>
                  <a:lnTo>
                    <a:pt x="350520" y="760249"/>
                  </a:lnTo>
                  <a:lnTo>
                    <a:pt x="307657" y="740949"/>
                  </a:lnTo>
                  <a:lnTo>
                    <a:pt x="278796" y="712362"/>
                  </a:lnTo>
                  <a:lnTo>
                    <a:pt x="268224" y="677418"/>
                  </a:lnTo>
                </a:path>
                <a:path w="403225" h="1215390">
                  <a:moveTo>
                    <a:pt x="403098" y="857250"/>
                  </a:moveTo>
                  <a:lnTo>
                    <a:pt x="350520" y="850165"/>
                  </a:lnTo>
                  <a:lnTo>
                    <a:pt x="307657" y="830865"/>
                  </a:lnTo>
                  <a:lnTo>
                    <a:pt x="278796" y="802278"/>
                  </a:lnTo>
                  <a:lnTo>
                    <a:pt x="268224" y="767334"/>
                  </a:lnTo>
                </a:path>
                <a:path w="403225" h="1215390">
                  <a:moveTo>
                    <a:pt x="403098" y="947166"/>
                  </a:moveTo>
                  <a:lnTo>
                    <a:pt x="350520" y="940069"/>
                  </a:lnTo>
                  <a:lnTo>
                    <a:pt x="307657" y="920686"/>
                  </a:lnTo>
                  <a:lnTo>
                    <a:pt x="278796" y="891873"/>
                  </a:lnTo>
                  <a:lnTo>
                    <a:pt x="268224" y="856488"/>
                  </a:lnTo>
                </a:path>
                <a:path w="403225" h="1215390">
                  <a:moveTo>
                    <a:pt x="403098" y="1036320"/>
                  </a:moveTo>
                  <a:lnTo>
                    <a:pt x="350520" y="1029223"/>
                  </a:lnTo>
                  <a:lnTo>
                    <a:pt x="307657" y="1009840"/>
                  </a:lnTo>
                  <a:lnTo>
                    <a:pt x="278796" y="981027"/>
                  </a:lnTo>
                  <a:lnTo>
                    <a:pt x="268224" y="945642"/>
                  </a:lnTo>
                </a:path>
                <a:path w="403225" h="1215390">
                  <a:moveTo>
                    <a:pt x="358140" y="678180"/>
                  </a:moveTo>
                  <a:lnTo>
                    <a:pt x="323195" y="671095"/>
                  </a:lnTo>
                  <a:lnTo>
                    <a:pt x="294608" y="651795"/>
                  </a:lnTo>
                  <a:lnTo>
                    <a:pt x="275308" y="623208"/>
                  </a:lnTo>
                  <a:lnTo>
                    <a:pt x="268224" y="588264"/>
                  </a:lnTo>
                </a:path>
                <a:path w="403225" h="1215390">
                  <a:moveTo>
                    <a:pt x="0" y="767334"/>
                  </a:moveTo>
                  <a:lnTo>
                    <a:pt x="34944" y="760249"/>
                  </a:lnTo>
                  <a:lnTo>
                    <a:pt x="63531" y="740949"/>
                  </a:lnTo>
                  <a:lnTo>
                    <a:pt x="82831" y="712362"/>
                  </a:lnTo>
                  <a:lnTo>
                    <a:pt x="89916" y="677418"/>
                  </a:lnTo>
                </a:path>
                <a:path w="403225" h="1215390">
                  <a:moveTo>
                    <a:pt x="0" y="857250"/>
                  </a:moveTo>
                  <a:lnTo>
                    <a:pt x="34944" y="850165"/>
                  </a:lnTo>
                  <a:lnTo>
                    <a:pt x="63531" y="830865"/>
                  </a:lnTo>
                  <a:lnTo>
                    <a:pt x="82831" y="802278"/>
                  </a:lnTo>
                  <a:lnTo>
                    <a:pt x="89916" y="767334"/>
                  </a:lnTo>
                </a:path>
                <a:path w="403225" h="1215390">
                  <a:moveTo>
                    <a:pt x="403098" y="1215390"/>
                  </a:moveTo>
                  <a:lnTo>
                    <a:pt x="350520" y="1208305"/>
                  </a:lnTo>
                  <a:lnTo>
                    <a:pt x="307657" y="1189005"/>
                  </a:lnTo>
                  <a:lnTo>
                    <a:pt x="278796" y="1160418"/>
                  </a:lnTo>
                  <a:lnTo>
                    <a:pt x="268224" y="1125474"/>
                  </a:lnTo>
                </a:path>
                <a:path w="403225" h="1215390">
                  <a:moveTo>
                    <a:pt x="403098" y="1125474"/>
                  </a:moveTo>
                  <a:lnTo>
                    <a:pt x="350520" y="1118389"/>
                  </a:lnTo>
                  <a:lnTo>
                    <a:pt x="307657" y="1099089"/>
                  </a:lnTo>
                  <a:lnTo>
                    <a:pt x="278796" y="1070502"/>
                  </a:lnTo>
                  <a:lnTo>
                    <a:pt x="268224" y="1035558"/>
                  </a:lnTo>
                </a:path>
                <a:path w="403225" h="1215390">
                  <a:moveTo>
                    <a:pt x="134112" y="498348"/>
                  </a:moveTo>
                  <a:lnTo>
                    <a:pt x="0" y="498348"/>
                  </a:lnTo>
                </a:path>
                <a:path w="403225" h="1215390">
                  <a:moveTo>
                    <a:pt x="403098" y="767334"/>
                  </a:moveTo>
                  <a:lnTo>
                    <a:pt x="0" y="767334"/>
                  </a:lnTo>
                </a:path>
                <a:path w="403225" h="1215390">
                  <a:moveTo>
                    <a:pt x="403098" y="945642"/>
                  </a:moveTo>
                  <a:lnTo>
                    <a:pt x="0" y="946404"/>
                  </a:lnTo>
                </a:path>
                <a:path w="403225" h="1215390">
                  <a:moveTo>
                    <a:pt x="0" y="1036320"/>
                  </a:moveTo>
                  <a:lnTo>
                    <a:pt x="34944" y="1029223"/>
                  </a:lnTo>
                  <a:lnTo>
                    <a:pt x="63531" y="1009840"/>
                  </a:lnTo>
                  <a:lnTo>
                    <a:pt x="82831" y="981027"/>
                  </a:lnTo>
                  <a:lnTo>
                    <a:pt x="89916" y="945642"/>
                  </a:lnTo>
                </a:path>
                <a:path w="403225" h="1215390">
                  <a:moveTo>
                    <a:pt x="358140" y="945642"/>
                  </a:moveTo>
                  <a:lnTo>
                    <a:pt x="0" y="946404"/>
                  </a:lnTo>
                </a:path>
                <a:path w="403225" h="1215390">
                  <a:moveTo>
                    <a:pt x="358140" y="1035558"/>
                  </a:moveTo>
                  <a:lnTo>
                    <a:pt x="0" y="1035558"/>
                  </a:lnTo>
                </a:path>
                <a:path w="403225" h="1215390">
                  <a:moveTo>
                    <a:pt x="0" y="677418"/>
                  </a:moveTo>
                  <a:lnTo>
                    <a:pt x="358140" y="677418"/>
                  </a:lnTo>
                </a:path>
                <a:path w="403225" h="1215390">
                  <a:moveTo>
                    <a:pt x="44196" y="408432"/>
                  </a:moveTo>
                  <a:lnTo>
                    <a:pt x="313182" y="409194"/>
                  </a:lnTo>
                </a:path>
                <a:path w="403225" h="1215390">
                  <a:moveTo>
                    <a:pt x="89154" y="587502"/>
                  </a:moveTo>
                  <a:lnTo>
                    <a:pt x="179070" y="587502"/>
                  </a:lnTo>
                </a:path>
                <a:path w="403225" h="1215390">
                  <a:moveTo>
                    <a:pt x="89154" y="95250"/>
                  </a:moveTo>
                  <a:lnTo>
                    <a:pt x="268986" y="95250"/>
                  </a:lnTo>
                </a:path>
                <a:path w="403225" h="1215390">
                  <a:moveTo>
                    <a:pt x="89154" y="95250"/>
                  </a:moveTo>
                  <a:lnTo>
                    <a:pt x="89916" y="140208"/>
                  </a:lnTo>
                </a:path>
                <a:path w="403225" h="1215390">
                  <a:moveTo>
                    <a:pt x="268224" y="95250"/>
                  </a:moveTo>
                  <a:lnTo>
                    <a:pt x="268986" y="140208"/>
                  </a:lnTo>
                </a:path>
                <a:path w="403225" h="1215390">
                  <a:moveTo>
                    <a:pt x="124968" y="0"/>
                  </a:moveTo>
                  <a:lnTo>
                    <a:pt x="124968" y="89916"/>
                  </a:lnTo>
                </a:path>
                <a:path w="403225" h="1215390">
                  <a:moveTo>
                    <a:pt x="214122" y="0"/>
                  </a:moveTo>
                  <a:lnTo>
                    <a:pt x="214884" y="89916"/>
                  </a:lnTo>
                </a:path>
                <a:path w="403225" h="1215390">
                  <a:moveTo>
                    <a:pt x="115824" y="9906"/>
                  </a:moveTo>
                  <a:lnTo>
                    <a:pt x="205740" y="990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2" name="object 52"/>
            <p:cNvSpPr/>
            <p:nvPr/>
          </p:nvSpPr>
          <p:spPr>
            <a:xfrm>
              <a:off x="4271772" y="7908035"/>
              <a:ext cx="627380" cy="45085"/>
            </a:xfrm>
            <a:custGeom>
              <a:avLst/>
              <a:gdLst/>
              <a:ahLst/>
              <a:cxnLst/>
              <a:rect l="l" t="t" r="r" b="b"/>
              <a:pathLst>
                <a:path w="627379" h="45084">
                  <a:moveTo>
                    <a:pt x="0" y="44957"/>
                  </a:moveTo>
                  <a:lnTo>
                    <a:pt x="582929" y="44957"/>
                  </a:lnTo>
                </a:path>
                <a:path w="627379" h="45084">
                  <a:moveTo>
                    <a:pt x="627126" y="0"/>
                  </a:moveTo>
                  <a:lnTo>
                    <a:pt x="609814" y="3595"/>
                  </a:lnTo>
                  <a:lnTo>
                    <a:pt x="595502" y="13334"/>
                  </a:lnTo>
                  <a:lnTo>
                    <a:pt x="585763" y="27646"/>
                  </a:lnTo>
                  <a:lnTo>
                    <a:pt x="582167" y="44957"/>
                  </a:lnTo>
                </a:path>
              </a:pathLst>
            </a:custGeom>
            <a:ln w="6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3" name="object 53"/>
            <p:cNvSpPr/>
            <p:nvPr/>
          </p:nvSpPr>
          <p:spPr>
            <a:xfrm>
              <a:off x="4898898" y="790803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4">
                  <a:moveTo>
                    <a:pt x="0" y="0"/>
                  </a:moveTo>
                  <a:lnTo>
                    <a:pt x="0" y="44957"/>
                  </a:lnTo>
                  <a:lnTo>
                    <a:pt x="44957" y="44957"/>
                  </a:lnTo>
                  <a:lnTo>
                    <a:pt x="41469" y="27646"/>
                  </a:lnTo>
                  <a:lnTo>
                    <a:pt x="31908" y="13334"/>
                  </a:lnTo>
                  <a:lnTo>
                    <a:pt x="17633" y="3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4" name="object 54"/>
            <p:cNvSpPr/>
            <p:nvPr/>
          </p:nvSpPr>
          <p:spPr>
            <a:xfrm>
              <a:off x="4898898" y="790803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4">
                  <a:moveTo>
                    <a:pt x="0" y="0"/>
                  </a:moveTo>
                  <a:lnTo>
                    <a:pt x="17633" y="3595"/>
                  </a:lnTo>
                  <a:lnTo>
                    <a:pt x="31908" y="13334"/>
                  </a:lnTo>
                  <a:lnTo>
                    <a:pt x="41469" y="27646"/>
                  </a:lnTo>
                  <a:lnTo>
                    <a:pt x="44957" y="44957"/>
                  </a:lnTo>
                </a:path>
              </a:pathLst>
            </a:custGeom>
            <a:ln w="6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5" name="object 55"/>
            <p:cNvSpPr/>
            <p:nvPr/>
          </p:nvSpPr>
          <p:spPr>
            <a:xfrm>
              <a:off x="4585716" y="7863077"/>
              <a:ext cx="224154" cy="180340"/>
            </a:xfrm>
            <a:custGeom>
              <a:avLst/>
              <a:gdLst/>
              <a:ahLst/>
              <a:cxnLst/>
              <a:rect l="l" t="t" r="r" b="b"/>
              <a:pathLst>
                <a:path w="224154" h="180340">
                  <a:moveTo>
                    <a:pt x="89154" y="44958"/>
                  </a:moveTo>
                  <a:lnTo>
                    <a:pt x="89916" y="134874"/>
                  </a:lnTo>
                </a:path>
                <a:path w="224154" h="180340">
                  <a:moveTo>
                    <a:pt x="89154" y="134874"/>
                  </a:moveTo>
                  <a:lnTo>
                    <a:pt x="224028" y="134874"/>
                  </a:lnTo>
                </a:path>
                <a:path w="224154" h="180340">
                  <a:moveTo>
                    <a:pt x="89154" y="44958"/>
                  </a:moveTo>
                  <a:lnTo>
                    <a:pt x="89916" y="0"/>
                  </a:lnTo>
                </a:path>
                <a:path w="224154" h="180340">
                  <a:moveTo>
                    <a:pt x="89154" y="134112"/>
                  </a:moveTo>
                  <a:lnTo>
                    <a:pt x="89916" y="179832"/>
                  </a:lnTo>
                </a:path>
                <a:path w="224154" h="180340">
                  <a:moveTo>
                    <a:pt x="89916" y="0"/>
                  </a:moveTo>
                  <a:lnTo>
                    <a:pt x="44196" y="762"/>
                  </a:lnTo>
                </a:path>
                <a:path w="224154" h="180340">
                  <a:moveTo>
                    <a:pt x="44196" y="0"/>
                  </a:moveTo>
                  <a:lnTo>
                    <a:pt x="44958" y="179832"/>
                  </a:lnTo>
                </a:path>
                <a:path w="224154" h="180340">
                  <a:moveTo>
                    <a:pt x="44196" y="179070"/>
                  </a:moveTo>
                  <a:lnTo>
                    <a:pt x="89916" y="179832"/>
                  </a:lnTo>
                </a:path>
                <a:path w="224154" h="180340">
                  <a:moveTo>
                    <a:pt x="44958" y="44958"/>
                  </a:moveTo>
                  <a:lnTo>
                    <a:pt x="0" y="44958"/>
                  </a:lnTo>
                </a:path>
                <a:path w="224154" h="180340">
                  <a:moveTo>
                    <a:pt x="44958" y="134112"/>
                  </a:moveTo>
                  <a:lnTo>
                    <a:pt x="0" y="13487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6" name="object 56"/>
            <p:cNvSpPr/>
            <p:nvPr/>
          </p:nvSpPr>
          <p:spPr>
            <a:xfrm>
              <a:off x="4173473" y="7368539"/>
              <a:ext cx="895350" cy="25400"/>
            </a:xfrm>
            <a:custGeom>
              <a:avLst/>
              <a:gdLst/>
              <a:ahLst/>
              <a:cxnLst/>
              <a:rect l="l" t="t" r="r" b="b"/>
              <a:pathLst>
                <a:path w="895350" h="25400">
                  <a:moveTo>
                    <a:pt x="870203" y="0"/>
                  </a:moveTo>
                  <a:lnTo>
                    <a:pt x="870203" y="25145"/>
                  </a:lnTo>
                  <a:lnTo>
                    <a:pt x="889433" y="15239"/>
                  </a:lnTo>
                  <a:lnTo>
                    <a:pt x="877062" y="15239"/>
                  </a:lnTo>
                  <a:lnTo>
                    <a:pt x="877062" y="9143"/>
                  </a:lnTo>
                  <a:lnTo>
                    <a:pt x="889063" y="9143"/>
                  </a:lnTo>
                  <a:lnTo>
                    <a:pt x="870203" y="0"/>
                  </a:lnTo>
                  <a:close/>
                </a:path>
                <a:path w="895350" h="25400">
                  <a:moveTo>
                    <a:pt x="870203" y="9143"/>
                  </a:moveTo>
                  <a:lnTo>
                    <a:pt x="0" y="9143"/>
                  </a:lnTo>
                  <a:lnTo>
                    <a:pt x="0" y="15239"/>
                  </a:lnTo>
                  <a:lnTo>
                    <a:pt x="870203" y="15239"/>
                  </a:lnTo>
                  <a:lnTo>
                    <a:pt x="870203" y="9143"/>
                  </a:lnTo>
                  <a:close/>
                </a:path>
                <a:path w="895350" h="25400">
                  <a:moveTo>
                    <a:pt x="889063" y="9143"/>
                  </a:moveTo>
                  <a:lnTo>
                    <a:pt x="877062" y="9143"/>
                  </a:lnTo>
                  <a:lnTo>
                    <a:pt x="877062" y="15239"/>
                  </a:lnTo>
                  <a:lnTo>
                    <a:pt x="889433" y="15239"/>
                  </a:lnTo>
                  <a:lnTo>
                    <a:pt x="895350" y="12191"/>
                  </a:lnTo>
                  <a:lnTo>
                    <a:pt x="889063" y="9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7" name="object 57"/>
            <p:cNvSpPr/>
            <p:nvPr/>
          </p:nvSpPr>
          <p:spPr>
            <a:xfrm>
              <a:off x="4227576" y="7952993"/>
              <a:ext cx="90170" cy="763270"/>
            </a:xfrm>
            <a:custGeom>
              <a:avLst/>
              <a:gdLst/>
              <a:ahLst/>
              <a:cxnLst/>
              <a:rect l="l" t="t" r="r" b="b"/>
              <a:pathLst>
                <a:path w="90170" h="763270">
                  <a:moveTo>
                    <a:pt x="44196" y="0"/>
                  </a:moveTo>
                  <a:lnTo>
                    <a:pt x="44958" y="359663"/>
                  </a:lnTo>
                </a:path>
                <a:path w="90170" h="763270">
                  <a:moveTo>
                    <a:pt x="0" y="356615"/>
                  </a:moveTo>
                  <a:lnTo>
                    <a:pt x="89915" y="357377"/>
                  </a:lnTo>
                </a:path>
                <a:path w="90170" h="763270">
                  <a:moveTo>
                    <a:pt x="0" y="358139"/>
                  </a:moveTo>
                  <a:lnTo>
                    <a:pt x="0" y="762761"/>
                  </a:lnTo>
                </a:path>
                <a:path w="90170" h="763270">
                  <a:moveTo>
                    <a:pt x="0" y="759713"/>
                  </a:moveTo>
                  <a:lnTo>
                    <a:pt x="89915" y="760475"/>
                  </a:lnTo>
                </a:path>
              </a:pathLst>
            </a:custGeom>
            <a:ln w="6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8" name="object 58"/>
            <p:cNvSpPr/>
            <p:nvPr/>
          </p:nvSpPr>
          <p:spPr>
            <a:xfrm>
              <a:off x="4808982" y="7908035"/>
              <a:ext cx="1270" cy="90170"/>
            </a:xfrm>
            <a:custGeom>
              <a:avLst/>
              <a:gdLst/>
              <a:ahLst/>
              <a:cxnLst/>
              <a:rect l="l" t="t" r="r" b="b"/>
              <a:pathLst>
                <a:path w="1270" h="90170">
                  <a:moveTo>
                    <a:pt x="0" y="0"/>
                  </a:moveTo>
                  <a:lnTo>
                    <a:pt x="762" y="899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9" name="object 59"/>
            <p:cNvSpPr/>
            <p:nvPr/>
          </p:nvSpPr>
          <p:spPr>
            <a:xfrm>
              <a:off x="4988051" y="7952993"/>
              <a:ext cx="314325" cy="0"/>
            </a:xfrm>
            <a:custGeom>
              <a:avLst/>
              <a:gdLst/>
              <a:ahLst/>
              <a:cxnLst/>
              <a:rect l="l" t="t" r="r" b="b"/>
              <a:pathLst>
                <a:path w="314325">
                  <a:moveTo>
                    <a:pt x="0" y="0"/>
                  </a:moveTo>
                  <a:lnTo>
                    <a:pt x="313944" y="0"/>
                  </a:lnTo>
                </a:path>
              </a:pathLst>
            </a:custGeom>
            <a:ln w="248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0" name="object 60"/>
            <p:cNvSpPr/>
            <p:nvPr/>
          </p:nvSpPr>
          <p:spPr>
            <a:xfrm>
              <a:off x="4943855" y="790803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4">
                  <a:moveTo>
                    <a:pt x="22098" y="0"/>
                  </a:moveTo>
                  <a:lnTo>
                    <a:pt x="13501" y="1750"/>
                  </a:lnTo>
                  <a:lnTo>
                    <a:pt x="6476" y="6572"/>
                  </a:lnTo>
                  <a:lnTo>
                    <a:pt x="1738" y="13823"/>
                  </a:lnTo>
                  <a:lnTo>
                    <a:pt x="0" y="22859"/>
                  </a:lnTo>
                  <a:lnTo>
                    <a:pt x="1738" y="31456"/>
                  </a:lnTo>
                  <a:lnTo>
                    <a:pt x="6477" y="38480"/>
                  </a:lnTo>
                  <a:lnTo>
                    <a:pt x="13501" y="43219"/>
                  </a:lnTo>
                  <a:lnTo>
                    <a:pt x="22098" y="44957"/>
                  </a:lnTo>
                  <a:lnTo>
                    <a:pt x="31134" y="43219"/>
                  </a:lnTo>
                  <a:lnTo>
                    <a:pt x="38385" y="38480"/>
                  </a:lnTo>
                  <a:lnTo>
                    <a:pt x="43207" y="31456"/>
                  </a:lnTo>
                  <a:lnTo>
                    <a:pt x="44958" y="22859"/>
                  </a:lnTo>
                  <a:lnTo>
                    <a:pt x="43207" y="13823"/>
                  </a:lnTo>
                  <a:lnTo>
                    <a:pt x="38385" y="6572"/>
                  </a:lnTo>
                  <a:lnTo>
                    <a:pt x="31134" y="1750"/>
                  </a:lnTo>
                  <a:lnTo>
                    <a:pt x="220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1" name="object 61"/>
            <p:cNvSpPr/>
            <p:nvPr/>
          </p:nvSpPr>
          <p:spPr>
            <a:xfrm>
              <a:off x="4316729" y="7863077"/>
              <a:ext cx="1030605" cy="1049020"/>
            </a:xfrm>
            <a:custGeom>
              <a:avLst/>
              <a:gdLst/>
              <a:ahLst/>
              <a:cxnLst/>
              <a:rect l="l" t="t" r="r" b="b"/>
              <a:pathLst>
                <a:path w="1030604" h="1049020">
                  <a:moveTo>
                    <a:pt x="649224" y="44958"/>
                  </a:moveTo>
                  <a:lnTo>
                    <a:pt x="640627" y="46708"/>
                  </a:lnTo>
                  <a:lnTo>
                    <a:pt x="633602" y="51530"/>
                  </a:lnTo>
                  <a:lnTo>
                    <a:pt x="628864" y="58781"/>
                  </a:lnTo>
                  <a:lnTo>
                    <a:pt x="627126" y="67818"/>
                  </a:lnTo>
                  <a:lnTo>
                    <a:pt x="628864" y="76414"/>
                  </a:lnTo>
                  <a:lnTo>
                    <a:pt x="633603" y="83438"/>
                  </a:lnTo>
                  <a:lnTo>
                    <a:pt x="640627" y="88177"/>
                  </a:lnTo>
                  <a:lnTo>
                    <a:pt x="649224" y="89916"/>
                  </a:lnTo>
                  <a:lnTo>
                    <a:pt x="658260" y="88177"/>
                  </a:lnTo>
                  <a:lnTo>
                    <a:pt x="665511" y="83439"/>
                  </a:lnTo>
                  <a:lnTo>
                    <a:pt x="670333" y="76414"/>
                  </a:lnTo>
                  <a:lnTo>
                    <a:pt x="672084" y="67818"/>
                  </a:lnTo>
                  <a:lnTo>
                    <a:pt x="670333" y="58781"/>
                  </a:lnTo>
                  <a:lnTo>
                    <a:pt x="665511" y="51530"/>
                  </a:lnTo>
                  <a:lnTo>
                    <a:pt x="658260" y="46708"/>
                  </a:lnTo>
                  <a:lnTo>
                    <a:pt x="649224" y="44958"/>
                  </a:lnTo>
                  <a:close/>
                </a:path>
                <a:path w="1030604" h="1049020">
                  <a:moveTo>
                    <a:pt x="268986" y="0"/>
                  </a:moveTo>
                  <a:lnTo>
                    <a:pt x="268986" y="179832"/>
                  </a:lnTo>
                </a:path>
                <a:path w="1030604" h="1049020">
                  <a:moveTo>
                    <a:pt x="268986" y="0"/>
                  </a:moveTo>
                  <a:lnTo>
                    <a:pt x="179070" y="762"/>
                  </a:lnTo>
                </a:path>
                <a:path w="1030604" h="1049020">
                  <a:moveTo>
                    <a:pt x="268986" y="179070"/>
                  </a:moveTo>
                  <a:lnTo>
                    <a:pt x="179070" y="179832"/>
                  </a:lnTo>
                </a:path>
                <a:path w="1030604" h="1049020">
                  <a:moveTo>
                    <a:pt x="179070" y="0"/>
                  </a:moveTo>
                  <a:lnTo>
                    <a:pt x="179832" y="179832"/>
                  </a:lnTo>
                </a:path>
                <a:path w="1030604" h="1049020">
                  <a:moveTo>
                    <a:pt x="179832" y="44958"/>
                  </a:moveTo>
                  <a:lnTo>
                    <a:pt x="134112" y="44958"/>
                  </a:lnTo>
                </a:path>
                <a:path w="1030604" h="1049020">
                  <a:moveTo>
                    <a:pt x="179832" y="134874"/>
                  </a:moveTo>
                  <a:lnTo>
                    <a:pt x="134112" y="134874"/>
                  </a:lnTo>
                </a:path>
                <a:path w="1030604" h="1049020">
                  <a:moveTo>
                    <a:pt x="134112" y="0"/>
                  </a:moveTo>
                  <a:lnTo>
                    <a:pt x="134874" y="179832"/>
                  </a:lnTo>
                </a:path>
                <a:path w="1030604" h="1049020">
                  <a:moveTo>
                    <a:pt x="134874" y="0"/>
                  </a:moveTo>
                  <a:lnTo>
                    <a:pt x="44958" y="762"/>
                  </a:lnTo>
                </a:path>
                <a:path w="1030604" h="1049020">
                  <a:moveTo>
                    <a:pt x="44958" y="0"/>
                  </a:moveTo>
                  <a:lnTo>
                    <a:pt x="44958" y="179832"/>
                  </a:lnTo>
                </a:path>
                <a:path w="1030604" h="1049020">
                  <a:moveTo>
                    <a:pt x="44958" y="179070"/>
                  </a:moveTo>
                  <a:lnTo>
                    <a:pt x="134874" y="179832"/>
                  </a:lnTo>
                </a:path>
                <a:path w="1030604" h="1049020">
                  <a:moveTo>
                    <a:pt x="0" y="44958"/>
                  </a:moveTo>
                  <a:lnTo>
                    <a:pt x="762" y="134874"/>
                  </a:lnTo>
                </a:path>
                <a:path w="1030604" h="1049020">
                  <a:moveTo>
                    <a:pt x="582168" y="824484"/>
                  </a:moveTo>
                  <a:lnTo>
                    <a:pt x="634424" y="817387"/>
                  </a:lnTo>
                  <a:lnTo>
                    <a:pt x="677322" y="798004"/>
                  </a:lnTo>
                  <a:lnTo>
                    <a:pt x="706362" y="769191"/>
                  </a:lnTo>
                  <a:lnTo>
                    <a:pt x="717042" y="733806"/>
                  </a:lnTo>
                </a:path>
                <a:path w="1030604" h="1049020">
                  <a:moveTo>
                    <a:pt x="582168" y="734568"/>
                  </a:moveTo>
                  <a:lnTo>
                    <a:pt x="634424" y="727483"/>
                  </a:lnTo>
                  <a:lnTo>
                    <a:pt x="677322" y="708183"/>
                  </a:lnTo>
                  <a:lnTo>
                    <a:pt x="706362" y="679596"/>
                  </a:lnTo>
                  <a:lnTo>
                    <a:pt x="717042" y="644652"/>
                  </a:lnTo>
                </a:path>
                <a:path w="1030604" h="1049020">
                  <a:moveTo>
                    <a:pt x="582168" y="913638"/>
                  </a:moveTo>
                  <a:lnTo>
                    <a:pt x="630066" y="906553"/>
                  </a:lnTo>
                  <a:lnTo>
                    <a:pt x="669321" y="887253"/>
                  </a:lnTo>
                  <a:lnTo>
                    <a:pt x="695860" y="858666"/>
                  </a:lnTo>
                  <a:lnTo>
                    <a:pt x="705612" y="823722"/>
                  </a:lnTo>
                </a:path>
                <a:path w="1030604" h="1049020">
                  <a:moveTo>
                    <a:pt x="627126" y="823722"/>
                  </a:moveTo>
                  <a:lnTo>
                    <a:pt x="1030224" y="823722"/>
                  </a:lnTo>
                </a:path>
                <a:path w="1030604" h="1049020">
                  <a:moveTo>
                    <a:pt x="582168" y="913638"/>
                  </a:moveTo>
                  <a:lnTo>
                    <a:pt x="985266" y="913638"/>
                  </a:lnTo>
                </a:path>
                <a:path w="1030604" h="1049020">
                  <a:moveTo>
                    <a:pt x="716280" y="912876"/>
                  </a:moveTo>
                  <a:lnTo>
                    <a:pt x="717042" y="1048512"/>
                  </a:lnTo>
                </a:path>
                <a:path w="1030604" h="1049020">
                  <a:moveTo>
                    <a:pt x="940308" y="913638"/>
                  </a:moveTo>
                  <a:lnTo>
                    <a:pt x="940308" y="10485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2" name="object 62"/>
            <p:cNvSpPr/>
            <p:nvPr/>
          </p:nvSpPr>
          <p:spPr>
            <a:xfrm>
              <a:off x="4898898" y="8910827"/>
              <a:ext cx="448309" cy="45085"/>
            </a:xfrm>
            <a:custGeom>
              <a:avLst/>
              <a:gdLst/>
              <a:ahLst/>
              <a:cxnLst/>
              <a:rect l="l" t="t" r="r" b="b"/>
              <a:pathLst>
                <a:path w="448310" h="45084">
                  <a:moveTo>
                    <a:pt x="89153" y="44958"/>
                  </a:moveTo>
                  <a:lnTo>
                    <a:pt x="448055" y="44958"/>
                  </a:lnTo>
                </a:path>
                <a:path w="448310" h="45084">
                  <a:moveTo>
                    <a:pt x="0" y="0"/>
                  </a:moveTo>
                  <a:lnTo>
                    <a:pt x="44957" y="0"/>
                  </a:lnTo>
                </a:path>
                <a:path w="448310" h="45084">
                  <a:moveTo>
                    <a:pt x="0" y="44958"/>
                  </a:moveTo>
                  <a:lnTo>
                    <a:pt x="44957" y="44958"/>
                  </a:lnTo>
                </a:path>
              </a:pathLst>
            </a:custGeom>
            <a:ln w="124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3" name="object 63"/>
            <p:cNvSpPr/>
            <p:nvPr/>
          </p:nvSpPr>
          <p:spPr>
            <a:xfrm>
              <a:off x="4182617" y="8955785"/>
              <a:ext cx="895350" cy="161925"/>
            </a:xfrm>
            <a:custGeom>
              <a:avLst/>
              <a:gdLst/>
              <a:ahLst/>
              <a:cxnLst/>
              <a:rect l="l" t="t" r="r" b="b"/>
              <a:pathLst>
                <a:path w="895350" h="161925">
                  <a:moveTo>
                    <a:pt x="895350" y="89915"/>
                  </a:moveTo>
                  <a:lnTo>
                    <a:pt x="895350" y="0"/>
                  </a:lnTo>
                </a:path>
                <a:path w="895350" h="161925">
                  <a:moveTo>
                    <a:pt x="0" y="160781"/>
                  </a:moveTo>
                  <a:lnTo>
                    <a:pt x="806196" y="161543"/>
                  </a:lnTo>
                </a:path>
                <a:path w="895350" h="161925">
                  <a:moveTo>
                    <a:pt x="805434" y="160781"/>
                  </a:moveTo>
                  <a:lnTo>
                    <a:pt x="895350" y="161543"/>
                  </a:lnTo>
                </a:path>
              </a:pathLst>
            </a:custGeom>
            <a:ln w="6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4" name="object 64"/>
            <p:cNvSpPr/>
            <p:nvPr/>
          </p:nvSpPr>
          <p:spPr>
            <a:xfrm>
              <a:off x="4503420" y="8782811"/>
              <a:ext cx="179070" cy="180340"/>
            </a:xfrm>
            <a:custGeom>
              <a:avLst/>
              <a:gdLst/>
              <a:ahLst/>
              <a:cxnLst/>
              <a:rect l="l" t="t" r="r" b="b"/>
              <a:pathLst>
                <a:path w="179070" h="180340">
                  <a:moveTo>
                    <a:pt x="179070" y="0"/>
                  </a:moveTo>
                  <a:lnTo>
                    <a:pt x="0" y="0"/>
                  </a:lnTo>
                  <a:lnTo>
                    <a:pt x="0" y="179832"/>
                  </a:lnTo>
                  <a:lnTo>
                    <a:pt x="179070" y="179832"/>
                  </a:lnTo>
                  <a:lnTo>
                    <a:pt x="179070" y="0"/>
                  </a:lnTo>
                  <a:close/>
                </a:path>
              </a:pathLst>
            </a:custGeom>
            <a:ln w="6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5" name="object 65"/>
            <p:cNvSpPr/>
            <p:nvPr/>
          </p:nvSpPr>
          <p:spPr>
            <a:xfrm>
              <a:off x="4682489" y="8907017"/>
              <a:ext cx="90170" cy="1905"/>
            </a:xfrm>
            <a:custGeom>
              <a:avLst/>
              <a:gdLst/>
              <a:ahLst/>
              <a:cxnLst/>
              <a:rect l="l" t="t" r="r" b="b"/>
              <a:pathLst>
                <a:path w="90170" h="1904">
                  <a:moveTo>
                    <a:pt x="0" y="0"/>
                  </a:moveTo>
                  <a:lnTo>
                    <a:pt x="89915" y="1523"/>
                  </a:lnTo>
                </a:path>
              </a:pathLst>
            </a:custGeom>
            <a:ln w="6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6" name="object 66"/>
            <p:cNvSpPr/>
            <p:nvPr/>
          </p:nvSpPr>
          <p:spPr>
            <a:xfrm>
              <a:off x="4536948" y="8806433"/>
              <a:ext cx="60325" cy="85725"/>
            </a:xfrm>
            <a:custGeom>
              <a:avLst/>
              <a:gdLst/>
              <a:ahLst/>
              <a:cxnLst/>
              <a:rect l="l" t="t" r="r" b="b"/>
              <a:pathLst>
                <a:path w="60325" h="85725">
                  <a:moveTo>
                    <a:pt x="60198" y="8534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7" name="object 67"/>
            <p:cNvSpPr/>
            <p:nvPr/>
          </p:nvSpPr>
          <p:spPr>
            <a:xfrm>
              <a:off x="4271772" y="8907017"/>
              <a:ext cx="582930" cy="344170"/>
            </a:xfrm>
            <a:custGeom>
              <a:avLst/>
              <a:gdLst/>
              <a:ahLst/>
              <a:cxnLst/>
              <a:rect l="l" t="t" r="r" b="b"/>
              <a:pathLst>
                <a:path w="582929" h="344170">
                  <a:moveTo>
                    <a:pt x="231648" y="0"/>
                  </a:moveTo>
                  <a:lnTo>
                    <a:pt x="52577" y="0"/>
                  </a:lnTo>
                </a:path>
                <a:path w="582929" h="344170">
                  <a:moveTo>
                    <a:pt x="89915" y="3809"/>
                  </a:moveTo>
                  <a:lnTo>
                    <a:pt x="0" y="5333"/>
                  </a:lnTo>
                </a:path>
                <a:path w="582929" h="344170">
                  <a:moveTo>
                    <a:pt x="403098" y="343661"/>
                  </a:moveTo>
                  <a:lnTo>
                    <a:pt x="582929" y="343661"/>
                  </a:lnTo>
                </a:path>
              </a:pathLst>
            </a:custGeom>
            <a:ln w="6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8" name="object 68"/>
            <p:cNvSpPr/>
            <p:nvPr/>
          </p:nvSpPr>
          <p:spPr>
            <a:xfrm>
              <a:off x="4719827" y="9295637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>
                  <a:moveTo>
                    <a:pt x="0" y="0"/>
                  </a:moveTo>
                  <a:lnTo>
                    <a:pt x="89916" y="0"/>
                  </a:lnTo>
                </a:path>
              </a:pathLst>
            </a:custGeom>
            <a:ln w="6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9" name="object 69"/>
            <p:cNvSpPr/>
            <p:nvPr/>
          </p:nvSpPr>
          <p:spPr>
            <a:xfrm>
              <a:off x="4629911" y="8910827"/>
              <a:ext cx="538480" cy="340360"/>
            </a:xfrm>
            <a:custGeom>
              <a:avLst/>
              <a:gdLst/>
              <a:ahLst/>
              <a:cxnLst/>
              <a:rect l="l" t="t" r="r" b="b"/>
              <a:pathLst>
                <a:path w="538479" h="340359">
                  <a:moveTo>
                    <a:pt x="0" y="294894"/>
                  </a:moveTo>
                  <a:lnTo>
                    <a:pt x="268986" y="294894"/>
                  </a:lnTo>
                </a:path>
                <a:path w="538479" h="340359">
                  <a:moveTo>
                    <a:pt x="134874" y="0"/>
                  </a:moveTo>
                  <a:lnTo>
                    <a:pt x="134874" y="296418"/>
                  </a:lnTo>
                </a:path>
                <a:path w="538479" h="340359">
                  <a:moveTo>
                    <a:pt x="358139" y="339852"/>
                  </a:moveTo>
                  <a:lnTo>
                    <a:pt x="537972" y="339852"/>
                  </a:lnTo>
                </a:path>
              </a:pathLst>
            </a:custGeom>
            <a:ln w="6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0" name="object 70"/>
            <p:cNvSpPr/>
            <p:nvPr/>
          </p:nvSpPr>
          <p:spPr>
            <a:xfrm>
              <a:off x="5033010" y="9295637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>
                  <a:moveTo>
                    <a:pt x="0" y="0"/>
                  </a:moveTo>
                  <a:lnTo>
                    <a:pt x="89915" y="0"/>
                  </a:lnTo>
                </a:path>
              </a:pathLst>
            </a:custGeom>
            <a:ln w="6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1" name="object 71"/>
            <p:cNvSpPr/>
            <p:nvPr/>
          </p:nvSpPr>
          <p:spPr>
            <a:xfrm>
              <a:off x="4271772" y="8311133"/>
              <a:ext cx="941069" cy="895350"/>
            </a:xfrm>
            <a:custGeom>
              <a:avLst/>
              <a:gdLst/>
              <a:ahLst/>
              <a:cxnLst/>
              <a:rect l="l" t="t" r="r" b="b"/>
              <a:pathLst>
                <a:path w="941070" h="895350">
                  <a:moveTo>
                    <a:pt x="672083" y="894588"/>
                  </a:moveTo>
                  <a:lnTo>
                    <a:pt x="941069" y="894588"/>
                  </a:lnTo>
                </a:path>
                <a:path w="941070" h="895350">
                  <a:moveTo>
                    <a:pt x="806195" y="733806"/>
                  </a:moveTo>
                  <a:lnTo>
                    <a:pt x="806195" y="895350"/>
                  </a:lnTo>
                </a:path>
                <a:path w="941070" h="895350">
                  <a:moveTo>
                    <a:pt x="0" y="582930"/>
                  </a:moveTo>
                  <a:lnTo>
                    <a:pt x="762" y="403098"/>
                  </a:lnTo>
                </a:path>
                <a:path w="941070" h="895350">
                  <a:moveTo>
                    <a:pt x="44957" y="403098"/>
                  </a:moveTo>
                  <a:lnTo>
                    <a:pt x="45719" y="43434"/>
                  </a:lnTo>
                </a:path>
                <a:path w="941070" h="895350">
                  <a:moveTo>
                    <a:pt x="44957" y="0"/>
                  </a:moveTo>
                  <a:lnTo>
                    <a:pt x="45719" y="134874"/>
                  </a:lnTo>
                </a:path>
              </a:pathLst>
            </a:custGeom>
            <a:ln w="6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2" name="object 72"/>
            <p:cNvSpPr/>
            <p:nvPr/>
          </p:nvSpPr>
          <p:spPr>
            <a:xfrm>
              <a:off x="4173473" y="7380731"/>
              <a:ext cx="0" cy="1663700"/>
            </a:xfrm>
            <a:custGeom>
              <a:avLst/>
              <a:gdLst/>
              <a:ahLst/>
              <a:cxnLst/>
              <a:rect l="l" t="t" r="r" b="b"/>
              <a:pathLst>
                <a:path h="1663700">
                  <a:moveTo>
                    <a:pt x="0" y="0"/>
                  </a:moveTo>
                  <a:lnTo>
                    <a:pt x="0" y="1663446"/>
                  </a:lnTo>
                </a:path>
              </a:pathLst>
            </a:custGeom>
            <a:ln w="6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3" name="object 73"/>
            <p:cNvSpPr/>
            <p:nvPr/>
          </p:nvSpPr>
          <p:spPr>
            <a:xfrm>
              <a:off x="4316729" y="7656575"/>
              <a:ext cx="1030605" cy="1210310"/>
            </a:xfrm>
            <a:custGeom>
              <a:avLst/>
              <a:gdLst/>
              <a:ahLst/>
              <a:cxnLst/>
              <a:rect l="l" t="t" r="r" b="b"/>
              <a:pathLst>
                <a:path w="1030604" h="1210309">
                  <a:moveTo>
                    <a:pt x="940308" y="0"/>
                  </a:moveTo>
                  <a:lnTo>
                    <a:pt x="940308" y="134874"/>
                  </a:lnTo>
                </a:path>
                <a:path w="1030604" h="1210309">
                  <a:moveTo>
                    <a:pt x="0" y="251460"/>
                  </a:moveTo>
                  <a:lnTo>
                    <a:pt x="44958" y="251460"/>
                  </a:lnTo>
                </a:path>
                <a:path w="1030604" h="1210309">
                  <a:moveTo>
                    <a:pt x="0" y="341375"/>
                  </a:moveTo>
                  <a:lnTo>
                    <a:pt x="44958" y="341375"/>
                  </a:lnTo>
                </a:path>
                <a:path w="1030604" h="1210309">
                  <a:moveTo>
                    <a:pt x="358140" y="251460"/>
                  </a:moveTo>
                  <a:lnTo>
                    <a:pt x="493014" y="251460"/>
                  </a:lnTo>
                </a:path>
                <a:path w="1030604" h="1210309">
                  <a:moveTo>
                    <a:pt x="717042" y="313944"/>
                  </a:moveTo>
                  <a:lnTo>
                    <a:pt x="627126" y="313944"/>
                  </a:lnTo>
                </a:path>
                <a:path w="1030604" h="1210309">
                  <a:moveTo>
                    <a:pt x="828294" y="1164336"/>
                  </a:moveTo>
                  <a:lnTo>
                    <a:pt x="819697" y="1166086"/>
                  </a:lnTo>
                  <a:lnTo>
                    <a:pt x="812673" y="1170908"/>
                  </a:lnTo>
                  <a:lnTo>
                    <a:pt x="807934" y="1178159"/>
                  </a:lnTo>
                  <a:lnTo>
                    <a:pt x="806196" y="1187196"/>
                  </a:lnTo>
                  <a:lnTo>
                    <a:pt x="807934" y="1195911"/>
                  </a:lnTo>
                  <a:lnTo>
                    <a:pt x="812673" y="1203198"/>
                  </a:lnTo>
                  <a:lnTo>
                    <a:pt x="819697" y="1208198"/>
                  </a:lnTo>
                  <a:lnTo>
                    <a:pt x="828294" y="1210056"/>
                  </a:lnTo>
                  <a:lnTo>
                    <a:pt x="837330" y="1208198"/>
                  </a:lnTo>
                  <a:lnTo>
                    <a:pt x="844581" y="1203198"/>
                  </a:lnTo>
                  <a:lnTo>
                    <a:pt x="849403" y="1195911"/>
                  </a:lnTo>
                  <a:lnTo>
                    <a:pt x="851154" y="1187196"/>
                  </a:lnTo>
                  <a:lnTo>
                    <a:pt x="849403" y="1178159"/>
                  </a:lnTo>
                  <a:lnTo>
                    <a:pt x="844581" y="1170908"/>
                  </a:lnTo>
                  <a:lnTo>
                    <a:pt x="837330" y="1166086"/>
                  </a:lnTo>
                  <a:lnTo>
                    <a:pt x="828294" y="1164336"/>
                  </a:lnTo>
                  <a:close/>
                </a:path>
                <a:path w="1030604" h="1210309">
                  <a:moveTo>
                    <a:pt x="627126" y="851154"/>
                  </a:moveTo>
                  <a:lnTo>
                    <a:pt x="662070" y="844069"/>
                  </a:lnTo>
                  <a:lnTo>
                    <a:pt x="690657" y="824769"/>
                  </a:lnTo>
                  <a:lnTo>
                    <a:pt x="709957" y="796182"/>
                  </a:lnTo>
                  <a:lnTo>
                    <a:pt x="717042" y="761238"/>
                  </a:lnTo>
                </a:path>
                <a:path w="1030604" h="1210309">
                  <a:moveTo>
                    <a:pt x="1030224" y="1120140"/>
                  </a:moveTo>
                  <a:lnTo>
                    <a:pt x="995279" y="1113055"/>
                  </a:lnTo>
                  <a:lnTo>
                    <a:pt x="966692" y="1093755"/>
                  </a:lnTo>
                  <a:lnTo>
                    <a:pt x="947392" y="1065168"/>
                  </a:lnTo>
                  <a:lnTo>
                    <a:pt x="940308" y="103022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4" name="object 74"/>
            <p:cNvSpPr/>
            <p:nvPr/>
          </p:nvSpPr>
          <p:spPr>
            <a:xfrm>
              <a:off x="4988051" y="8910827"/>
              <a:ext cx="359410" cy="0"/>
            </a:xfrm>
            <a:custGeom>
              <a:avLst/>
              <a:gdLst/>
              <a:ahLst/>
              <a:cxnLst/>
              <a:rect l="l" t="t" r="r" b="b"/>
              <a:pathLst>
                <a:path w="359410">
                  <a:moveTo>
                    <a:pt x="0" y="0"/>
                  </a:moveTo>
                  <a:lnTo>
                    <a:pt x="358901" y="0"/>
                  </a:lnTo>
                </a:path>
              </a:pathLst>
            </a:custGeom>
            <a:ln w="124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5" name="object 75"/>
            <p:cNvSpPr/>
            <p:nvPr/>
          </p:nvSpPr>
          <p:spPr>
            <a:xfrm>
              <a:off x="4898898" y="7970519"/>
              <a:ext cx="448309" cy="806450"/>
            </a:xfrm>
            <a:custGeom>
              <a:avLst/>
              <a:gdLst/>
              <a:ahLst/>
              <a:cxnLst/>
              <a:rect l="l" t="t" r="r" b="b"/>
              <a:pathLst>
                <a:path w="448310" h="806450">
                  <a:moveTo>
                    <a:pt x="89153" y="268223"/>
                  </a:moveTo>
                  <a:lnTo>
                    <a:pt x="448055" y="268985"/>
                  </a:lnTo>
                </a:path>
                <a:path w="448310" h="806450">
                  <a:moveTo>
                    <a:pt x="44957" y="358901"/>
                  </a:moveTo>
                  <a:lnTo>
                    <a:pt x="79902" y="351805"/>
                  </a:lnTo>
                  <a:lnTo>
                    <a:pt x="108489" y="332422"/>
                  </a:lnTo>
                  <a:lnTo>
                    <a:pt x="127789" y="303609"/>
                  </a:lnTo>
                  <a:lnTo>
                    <a:pt x="134874" y="268223"/>
                  </a:lnTo>
                </a:path>
                <a:path w="448310" h="806450">
                  <a:moveTo>
                    <a:pt x="179069" y="268223"/>
                  </a:moveTo>
                  <a:lnTo>
                    <a:pt x="44957" y="268985"/>
                  </a:lnTo>
                </a:path>
                <a:path w="448310" h="806450">
                  <a:moveTo>
                    <a:pt x="89153" y="447293"/>
                  </a:moveTo>
                  <a:lnTo>
                    <a:pt x="448055" y="447293"/>
                  </a:lnTo>
                </a:path>
                <a:path w="448310" h="806450">
                  <a:moveTo>
                    <a:pt x="44957" y="537209"/>
                  </a:moveTo>
                  <a:lnTo>
                    <a:pt x="448055" y="537209"/>
                  </a:lnTo>
                </a:path>
                <a:path w="448310" h="806450">
                  <a:moveTo>
                    <a:pt x="0" y="716279"/>
                  </a:moveTo>
                  <a:lnTo>
                    <a:pt x="403098" y="716279"/>
                  </a:lnTo>
                </a:path>
                <a:path w="448310" h="806450">
                  <a:moveTo>
                    <a:pt x="44957" y="716279"/>
                  </a:moveTo>
                  <a:lnTo>
                    <a:pt x="448055" y="717041"/>
                  </a:lnTo>
                </a:path>
                <a:path w="448310" h="806450">
                  <a:moveTo>
                    <a:pt x="358139" y="806195"/>
                  </a:moveTo>
                  <a:lnTo>
                    <a:pt x="448055" y="806195"/>
                  </a:lnTo>
                </a:path>
                <a:path w="448310" h="806450">
                  <a:moveTo>
                    <a:pt x="268224" y="0"/>
                  </a:moveTo>
                  <a:lnTo>
                    <a:pt x="40309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76" name="object 7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11305" y="8596109"/>
              <a:ext cx="136423" cy="92227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4898898" y="7969757"/>
              <a:ext cx="448309" cy="628015"/>
            </a:xfrm>
            <a:custGeom>
              <a:avLst/>
              <a:gdLst/>
              <a:ahLst/>
              <a:cxnLst/>
              <a:rect l="l" t="t" r="r" b="b"/>
              <a:pathLst>
                <a:path w="448310" h="628015">
                  <a:moveTo>
                    <a:pt x="0" y="627126"/>
                  </a:moveTo>
                  <a:lnTo>
                    <a:pt x="448055" y="627888"/>
                  </a:lnTo>
                </a:path>
                <a:path w="448310" h="628015">
                  <a:moveTo>
                    <a:pt x="44957" y="90678"/>
                  </a:moveTo>
                  <a:lnTo>
                    <a:pt x="79902" y="83593"/>
                  </a:lnTo>
                  <a:lnTo>
                    <a:pt x="108489" y="64293"/>
                  </a:lnTo>
                  <a:lnTo>
                    <a:pt x="127789" y="35706"/>
                  </a:lnTo>
                  <a:lnTo>
                    <a:pt x="134874" y="762"/>
                  </a:lnTo>
                </a:path>
                <a:path w="448310" h="628015">
                  <a:moveTo>
                    <a:pt x="44957" y="0"/>
                  </a:moveTo>
                  <a:lnTo>
                    <a:pt x="268986" y="76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8" name="object 78"/>
            <p:cNvSpPr/>
            <p:nvPr/>
          </p:nvSpPr>
          <p:spPr>
            <a:xfrm>
              <a:off x="5391150" y="8910827"/>
              <a:ext cx="45085" cy="47625"/>
            </a:xfrm>
            <a:custGeom>
              <a:avLst/>
              <a:gdLst/>
              <a:ahLst/>
              <a:cxnLst/>
              <a:rect l="l" t="t" r="r" b="b"/>
              <a:pathLst>
                <a:path w="45085" h="47625">
                  <a:moveTo>
                    <a:pt x="0" y="0"/>
                  </a:moveTo>
                  <a:lnTo>
                    <a:pt x="44958" y="0"/>
                  </a:lnTo>
                </a:path>
                <a:path w="45085" h="47625">
                  <a:moveTo>
                    <a:pt x="0" y="46482"/>
                  </a:moveTo>
                  <a:lnTo>
                    <a:pt x="44958" y="47244"/>
                  </a:lnTo>
                </a:path>
              </a:pathLst>
            </a:custGeom>
            <a:ln w="124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9" name="object 79"/>
            <p:cNvSpPr/>
            <p:nvPr/>
          </p:nvSpPr>
          <p:spPr>
            <a:xfrm>
              <a:off x="4271772" y="8775953"/>
              <a:ext cx="1270" cy="135890"/>
            </a:xfrm>
            <a:custGeom>
              <a:avLst/>
              <a:gdLst/>
              <a:ahLst/>
              <a:cxnLst/>
              <a:rect l="l" t="t" r="r" b="b"/>
              <a:pathLst>
                <a:path w="1270" h="135890">
                  <a:moveTo>
                    <a:pt x="0" y="0"/>
                  </a:moveTo>
                  <a:lnTo>
                    <a:pt x="762" y="135636"/>
                  </a:lnTo>
                </a:path>
              </a:pathLst>
            </a:custGeom>
            <a:ln w="62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80" name="object 8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93263" y="7331963"/>
              <a:ext cx="4620767" cy="30479"/>
            </a:xfrm>
            <a:prstGeom prst="rect">
              <a:avLst/>
            </a:prstGeom>
          </p:spPr>
        </p:pic>
      </p:grpSp>
      <p:pic>
        <p:nvPicPr>
          <p:cNvPr id="81" name="object 8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286324" y="12624935"/>
            <a:ext cx="7994125" cy="52591"/>
          </a:xfrm>
          <a:prstGeom prst="rect">
            <a:avLst/>
          </a:prstGeom>
        </p:spPr>
      </p:pic>
      <p:sp>
        <p:nvSpPr>
          <p:cNvPr id="82" name="object 82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78</a:t>
            </a:fld>
            <a:r>
              <a:rPr spc="-17" dirty="0"/>
              <a:t>-99</a:t>
            </a:r>
          </a:p>
        </p:txBody>
      </p:sp>
      <p:sp>
        <p:nvSpPr>
          <p:cNvPr id="83" name="object 83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7"/>
            <a:ext cx="4308238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Descargas</a:t>
            </a:r>
            <a:r>
              <a:rPr sz="3451" b="1" spc="-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Parciales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8244" y="-755584"/>
            <a:ext cx="7754172" cy="15820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Descarga Parcial (DP) se define como un pulso eléctrico en </a:t>
            </a:r>
            <a:r>
              <a:rPr sz="2071" spc="-17" dirty="0">
                <a:latin typeface="Arial"/>
                <a:cs typeface="Arial"/>
              </a:rPr>
              <a:t>un </a:t>
            </a:r>
            <a:r>
              <a:rPr sz="2071" spc="-9" dirty="0">
                <a:latin typeface="Arial"/>
                <a:cs typeface="Arial"/>
              </a:rPr>
              <a:t> pequeño volumen lleno de gas.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Este pulso o descarga, en forma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arco eléctrico de alta frecuencia, “puentea” una porción </a:t>
            </a:r>
            <a:r>
              <a:rPr sz="2071" spc="-17" dirty="0">
                <a:latin typeface="Arial"/>
                <a:cs typeface="Arial"/>
              </a:rPr>
              <a:t>del </a:t>
            </a:r>
            <a:r>
              <a:rPr sz="2071" spc="-9" dirty="0">
                <a:latin typeface="Arial"/>
                <a:cs typeface="Arial"/>
              </a:rPr>
              <a:t> aislante,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deteriorando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resultar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falla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aislamiento.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-876989"/>
            <a:ext cx="7973088" cy="5258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842507" y="1283706"/>
            <a:ext cx="1870336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Procedimiento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18244" y="1282391"/>
            <a:ext cx="7755267" cy="368517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Los ensayos de DP consisten en medir la magnitud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cantidad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los pulsos de descarga, junto con la distribución de estos </a:t>
            </a:r>
            <a:r>
              <a:rPr sz="2071" spc="-17" dirty="0">
                <a:latin typeface="Arial"/>
                <a:cs typeface="Arial"/>
              </a:rPr>
              <a:t>pulsos </a:t>
            </a:r>
            <a:r>
              <a:rPr sz="2071" spc="-9" dirty="0">
                <a:latin typeface="Arial"/>
                <a:cs typeface="Arial"/>
              </a:rPr>
              <a:t> sobre la onda sinusoidal fundamental (60 Hz en nuestro caso).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incremento en la actividad de DP es un indicativo de que se está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desarrollando 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falla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incipiente.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Cualquier conjunto de valores de DP medidos en un </a:t>
            </a:r>
            <a:r>
              <a:rPr sz="2071" spc="-17" dirty="0">
                <a:latin typeface="Arial"/>
                <a:cs typeface="Arial"/>
              </a:rPr>
              <a:t>momento </a:t>
            </a:r>
            <a:r>
              <a:rPr sz="2071" spc="-9" dirty="0">
                <a:latin typeface="Arial"/>
                <a:cs typeface="Arial"/>
              </a:rPr>
              <a:t> dado son de poco valor por sí solos, salvo casos excepcionales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donde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magnitud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excesiva.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Su relevancia radica en la evaluación de la tendencia </a:t>
            </a:r>
            <a:r>
              <a:rPr sz="2071" spc="-17" dirty="0">
                <a:latin typeface="Arial"/>
                <a:cs typeface="Arial"/>
              </a:rPr>
              <a:t>observada </a:t>
            </a:r>
            <a:r>
              <a:rPr sz="2071" spc="-9" dirty="0">
                <a:latin typeface="Arial"/>
                <a:cs typeface="Arial"/>
              </a:rPr>
              <a:t> en varias mediciones a lo largo del tiempo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su comparación </a:t>
            </a:r>
            <a:r>
              <a:rPr sz="2071" spc="-17" dirty="0">
                <a:latin typeface="Arial"/>
                <a:cs typeface="Arial"/>
              </a:rPr>
              <a:t>con </a:t>
            </a:r>
            <a:r>
              <a:rPr sz="2071" spc="-9" dirty="0">
                <a:latin typeface="Arial"/>
                <a:cs typeface="Arial"/>
              </a:rPr>
              <a:t> otros casos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similares.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1160989"/>
            <a:ext cx="7973088" cy="5258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842506" y="5399104"/>
            <a:ext cx="1753098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Aislació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n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con  Descargas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Parciales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51692" y="5610350"/>
            <a:ext cx="3287059" cy="277953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5276386"/>
            <a:ext cx="7973088" cy="52591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842506" y="8945183"/>
            <a:ext cx="2002915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Patrones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Descarga</a:t>
            </a:r>
            <a:r>
              <a:rPr sz="2071" b="1" spc="-6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en</a:t>
            </a:r>
            <a:r>
              <a:rPr sz="2071" b="1" spc="-6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un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Osciloscopio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208595" y="9156430"/>
            <a:ext cx="4174565" cy="2540896"/>
            <a:chOff x="3598163" y="7421117"/>
            <a:chExt cx="2419350" cy="1472565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98163" y="7421117"/>
              <a:ext cx="2419350" cy="147218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229100" y="7551420"/>
              <a:ext cx="1209675" cy="803910"/>
            </a:xfrm>
            <a:custGeom>
              <a:avLst/>
              <a:gdLst/>
              <a:ahLst/>
              <a:cxnLst/>
              <a:rect l="l" t="t" r="r" b="b"/>
              <a:pathLst>
                <a:path w="1209675" h="803909">
                  <a:moveTo>
                    <a:pt x="546354" y="17526"/>
                  </a:moveTo>
                  <a:lnTo>
                    <a:pt x="539496" y="0"/>
                  </a:lnTo>
                  <a:lnTo>
                    <a:pt x="75780" y="162826"/>
                  </a:lnTo>
                  <a:lnTo>
                    <a:pt x="99060" y="97536"/>
                  </a:lnTo>
                  <a:lnTo>
                    <a:pt x="0" y="199644"/>
                  </a:lnTo>
                  <a:lnTo>
                    <a:pt x="140970" y="217170"/>
                  </a:lnTo>
                  <a:lnTo>
                    <a:pt x="85242" y="182880"/>
                  </a:lnTo>
                  <a:lnTo>
                    <a:pt x="81407" y="180530"/>
                  </a:lnTo>
                  <a:lnTo>
                    <a:pt x="546354" y="17526"/>
                  </a:lnTo>
                  <a:close/>
                </a:path>
                <a:path w="1209675" h="803909">
                  <a:moveTo>
                    <a:pt x="1209294" y="799338"/>
                  </a:moveTo>
                  <a:lnTo>
                    <a:pt x="1190523" y="775716"/>
                  </a:lnTo>
                  <a:lnTo>
                    <a:pt x="1140714" y="713028"/>
                  </a:lnTo>
                  <a:lnTo>
                    <a:pt x="1140714" y="767334"/>
                  </a:lnTo>
                  <a:lnTo>
                    <a:pt x="1140206" y="767600"/>
                  </a:lnTo>
                  <a:lnTo>
                    <a:pt x="1140587" y="766838"/>
                  </a:lnTo>
                  <a:lnTo>
                    <a:pt x="1140714" y="767334"/>
                  </a:lnTo>
                  <a:lnTo>
                    <a:pt x="1140714" y="713028"/>
                  </a:lnTo>
                  <a:lnTo>
                    <a:pt x="1120902" y="688086"/>
                  </a:lnTo>
                  <a:lnTo>
                    <a:pt x="1137831" y="755853"/>
                  </a:lnTo>
                  <a:lnTo>
                    <a:pt x="699516" y="552450"/>
                  </a:lnTo>
                  <a:lnTo>
                    <a:pt x="691134" y="569976"/>
                  </a:lnTo>
                  <a:lnTo>
                    <a:pt x="1129804" y="772795"/>
                  </a:lnTo>
                  <a:lnTo>
                    <a:pt x="1067562" y="803910"/>
                  </a:lnTo>
                  <a:lnTo>
                    <a:pt x="1209294" y="799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8822465"/>
            <a:ext cx="7973088" cy="5259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86324" y="12131876"/>
            <a:ext cx="7994125" cy="52591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79</a:t>
            </a:fld>
            <a:r>
              <a:rPr spc="-17" dirty="0"/>
              <a:t>-99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1"/>
            <a:ext cx="5937524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Relación de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Transformación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8244" y="-780570"/>
            <a:ext cx="7754172" cy="308051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relación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define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relación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espiras o de tensiones entre los devanados primario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17" dirty="0">
                <a:latin typeface="Arial"/>
                <a:cs typeface="Arial"/>
              </a:rPr>
              <a:t>secundario </a:t>
            </a:r>
            <a:r>
              <a:rPr sz="2071" spc="-9" dirty="0">
                <a:latin typeface="Arial"/>
                <a:cs typeface="Arial"/>
              </a:rPr>
              <a:t> de 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transformadores.</a:t>
            </a:r>
            <a:endParaRPr sz="2071">
              <a:latin typeface="Arial"/>
              <a:cs typeface="Arial"/>
            </a:endParaRPr>
          </a:p>
          <a:p>
            <a:pPr marR="30679" algn="ctr">
              <a:spcBef>
                <a:spcPts val="706"/>
              </a:spcBef>
            </a:pPr>
            <a:r>
              <a:rPr sz="2071" b="1" i="1" spc="-9" dirty="0">
                <a:solidFill>
                  <a:srgbClr val="000065"/>
                </a:solidFill>
                <a:latin typeface="Arial"/>
                <a:cs typeface="Arial"/>
              </a:rPr>
              <a:t>Np</a:t>
            </a:r>
            <a:r>
              <a:rPr sz="2071" b="1" i="1" spc="-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i="1" dirty="0">
                <a:solidFill>
                  <a:srgbClr val="000065"/>
                </a:solidFill>
                <a:latin typeface="Arial"/>
                <a:cs typeface="Arial"/>
              </a:rPr>
              <a:t>/</a:t>
            </a:r>
            <a:r>
              <a:rPr sz="2071" b="1" i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i="1" spc="-9" dirty="0">
                <a:solidFill>
                  <a:srgbClr val="000065"/>
                </a:solidFill>
                <a:latin typeface="Arial"/>
                <a:cs typeface="Arial"/>
              </a:rPr>
              <a:t>Ns</a:t>
            </a:r>
            <a:r>
              <a:rPr sz="2071" b="1" i="1" spc="-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i="1" dirty="0">
                <a:solidFill>
                  <a:srgbClr val="000065"/>
                </a:solidFill>
                <a:latin typeface="Arial"/>
                <a:cs typeface="Arial"/>
              </a:rPr>
              <a:t>=</a:t>
            </a:r>
            <a:r>
              <a:rPr sz="2071" b="1" i="1" spc="-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i="1" spc="-9" dirty="0">
                <a:solidFill>
                  <a:srgbClr val="000065"/>
                </a:solidFill>
                <a:latin typeface="Arial"/>
                <a:cs typeface="Arial"/>
              </a:rPr>
              <a:t>Ep</a:t>
            </a:r>
            <a:r>
              <a:rPr sz="2071" b="1" i="1" spc="-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i="1" dirty="0">
                <a:solidFill>
                  <a:srgbClr val="000065"/>
                </a:solidFill>
                <a:latin typeface="Arial"/>
                <a:cs typeface="Arial"/>
              </a:rPr>
              <a:t>/</a:t>
            </a:r>
            <a:r>
              <a:rPr sz="2071" b="1" i="1" spc="-9" dirty="0">
                <a:solidFill>
                  <a:srgbClr val="000065"/>
                </a:solidFill>
                <a:latin typeface="Arial"/>
                <a:cs typeface="Arial"/>
              </a:rPr>
              <a:t> Es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260"/>
              </a:spcBef>
            </a:pPr>
            <a:r>
              <a:rPr sz="2071" spc="-9" dirty="0">
                <a:latin typeface="Arial"/>
                <a:cs typeface="Arial"/>
              </a:rPr>
              <a:t>El método mas utilizado para llevar a cabo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prueba de relación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transformación,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medidor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relación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vueltas </a:t>
            </a:r>
            <a:r>
              <a:rPr sz="2071" spc="-9" dirty="0">
                <a:latin typeface="Arial"/>
                <a:cs typeface="Arial"/>
              </a:rPr>
              <a:t> “TTR” por sus siglas en ingles, mediante la aplicación de esta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prueba, es posible detectar cortocircuitos entre espiras, </a:t>
            </a:r>
            <a:r>
              <a:rPr sz="2071" spc="-17" dirty="0">
                <a:latin typeface="Arial"/>
                <a:cs typeface="Arial"/>
              </a:rPr>
              <a:t>polaridad, </a:t>
            </a:r>
            <a:r>
              <a:rPr sz="2071" spc="-9" dirty="0">
                <a:latin typeface="Arial"/>
                <a:cs typeface="Arial"/>
              </a:rPr>
              <a:t> secuencia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fases, circuitos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abiertos,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etc.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-901969"/>
            <a:ext cx="7973088" cy="5258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842507" y="2731327"/>
            <a:ext cx="1870336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Procedimiento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18245" y="2730011"/>
            <a:ext cx="7756363" cy="500027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9861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Calcule la relación de transformación para cada uno de los TAP,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acuerdo a los datos de placa del </a:t>
            </a:r>
            <a:r>
              <a:rPr sz="2071" dirty="0">
                <a:latin typeface="Arial"/>
                <a:cs typeface="Arial"/>
              </a:rPr>
              <a:t>transformador, tanto </a:t>
            </a:r>
            <a:r>
              <a:rPr sz="2071" spc="-9" dirty="0">
                <a:latin typeface="Arial"/>
                <a:cs typeface="Arial"/>
              </a:rPr>
              <a:t>en </a:t>
            </a:r>
            <a:r>
              <a:rPr sz="2071" dirty="0">
                <a:latin typeface="Arial"/>
                <a:cs typeface="Arial"/>
              </a:rPr>
              <a:t>alta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 como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baja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tensión.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Coloque el TAP del cambiador de </a:t>
            </a:r>
            <a:r>
              <a:rPr sz="2071" dirty="0">
                <a:latin typeface="Arial"/>
                <a:cs typeface="Arial"/>
              </a:rPr>
              <a:t>tomas, </a:t>
            </a:r>
            <a:r>
              <a:rPr sz="2071" spc="-9" dirty="0">
                <a:latin typeface="Arial"/>
                <a:cs typeface="Arial"/>
              </a:rPr>
              <a:t>de baja tensión, en </a:t>
            </a:r>
            <a:r>
              <a:rPr sz="2071" dirty="0">
                <a:latin typeface="Arial"/>
                <a:cs typeface="Arial"/>
              </a:rPr>
              <a:t>TAP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nominal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mida la relación de transformación en cada una de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posiciones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para cada fase, del cambiador de tomas de </a:t>
            </a:r>
            <a:r>
              <a:rPr sz="2071" spc="-17" dirty="0">
                <a:latin typeface="Arial"/>
                <a:cs typeface="Arial"/>
              </a:rPr>
              <a:t>alta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tensión.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Coloque el TAP del cambiador de tomas, de alta </a:t>
            </a:r>
            <a:r>
              <a:rPr sz="2071" dirty="0">
                <a:latin typeface="Arial"/>
                <a:cs typeface="Arial"/>
              </a:rPr>
              <a:t>tensión, </a:t>
            </a:r>
            <a:r>
              <a:rPr sz="2071" spc="-9" dirty="0">
                <a:latin typeface="Arial"/>
                <a:cs typeface="Arial"/>
              </a:rPr>
              <a:t>en </a:t>
            </a:r>
            <a:r>
              <a:rPr sz="2071" dirty="0">
                <a:latin typeface="Arial"/>
                <a:cs typeface="Arial"/>
              </a:rPr>
              <a:t>TAP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nominal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mida la relación de transformación en cada una de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posiciones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para </a:t>
            </a:r>
            <a:r>
              <a:rPr sz="2071" dirty="0">
                <a:latin typeface="Arial"/>
                <a:cs typeface="Arial"/>
              </a:rPr>
              <a:t>cada fase, </a:t>
            </a:r>
            <a:r>
              <a:rPr sz="2071" spc="-9" dirty="0">
                <a:latin typeface="Arial"/>
                <a:cs typeface="Arial"/>
              </a:rPr>
              <a:t>del cambiador de </a:t>
            </a:r>
            <a:r>
              <a:rPr sz="2071" dirty="0">
                <a:latin typeface="Arial"/>
                <a:cs typeface="Arial"/>
              </a:rPr>
              <a:t>tomas </a:t>
            </a:r>
            <a:r>
              <a:rPr sz="2071" spc="-9" dirty="0">
                <a:latin typeface="Arial"/>
                <a:cs typeface="Arial"/>
              </a:rPr>
              <a:t>de baja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tensión.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El porcentaje (%) de error de acuerdo a la siguiente formula:</a:t>
            </a:r>
            <a:endParaRPr sz="2071">
              <a:latin typeface="Arial"/>
              <a:cs typeface="Arial"/>
            </a:endParaRPr>
          </a:p>
          <a:p>
            <a:pPr marR="10957" algn="ctr">
              <a:spcBef>
                <a:spcPts val="768"/>
              </a:spcBef>
            </a:pPr>
            <a:r>
              <a:rPr sz="2071" b="1" i="1" spc="-9" dirty="0">
                <a:solidFill>
                  <a:srgbClr val="000065"/>
                </a:solidFill>
                <a:latin typeface="Arial"/>
                <a:cs typeface="Arial"/>
              </a:rPr>
              <a:t>% </a:t>
            </a:r>
            <a:r>
              <a:rPr sz="2071" b="1" i="1" dirty="0">
                <a:solidFill>
                  <a:srgbClr val="000065"/>
                </a:solidFill>
                <a:latin typeface="Arial"/>
                <a:cs typeface="Arial"/>
              </a:rPr>
              <a:t>E</a:t>
            </a:r>
            <a:r>
              <a:rPr sz="2071" b="1" i="1" spc="-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i="1" dirty="0">
                <a:solidFill>
                  <a:srgbClr val="000065"/>
                </a:solidFill>
                <a:latin typeface="Arial"/>
                <a:cs typeface="Arial"/>
              </a:rPr>
              <a:t>=</a:t>
            </a:r>
            <a:r>
              <a:rPr sz="2071" b="1" i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i="1" spc="-9" dirty="0">
                <a:solidFill>
                  <a:srgbClr val="000065"/>
                </a:solidFill>
                <a:latin typeface="Arial"/>
                <a:cs typeface="Arial"/>
              </a:rPr>
              <a:t>(RPM)</a:t>
            </a:r>
            <a:r>
              <a:rPr sz="2071" b="1" i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i="1" spc="-9" dirty="0">
                <a:solidFill>
                  <a:srgbClr val="000065"/>
                </a:solidFill>
                <a:latin typeface="Arial"/>
                <a:cs typeface="Arial"/>
              </a:rPr>
              <a:t>– (RC)</a:t>
            </a:r>
            <a:r>
              <a:rPr sz="2071" b="1" i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i="1" spc="-9" dirty="0">
                <a:solidFill>
                  <a:srgbClr val="000065"/>
                </a:solidFill>
                <a:latin typeface="Arial"/>
                <a:cs typeface="Arial"/>
              </a:rPr>
              <a:t>x 100 </a:t>
            </a:r>
            <a:r>
              <a:rPr sz="2071" b="1" i="1" dirty="0">
                <a:solidFill>
                  <a:srgbClr val="000065"/>
                </a:solidFill>
                <a:latin typeface="Arial"/>
                <a:cs typeface="Arial"/>
              </a:rPr>
              <a:t>/</a:t>
            </a:r>
            <a:r>
              <a:rPr sz="2071" b="1" i="1" spc="-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i="1" spc="35" dirty="0">
                <a:solidFill>
                  <a:srgbClr val="000065"/>
                </a:solidFill>
                <a:latin typeface="Arial"/>
                <a:cs typeface="Arial"/>
              </a:rPr>
              <a:t>(RC</a:t>
            </a:r>
            <a:r>
              <a:rPr sz="3106" b="1" spc="52" baseline="-4629" dirty="0">
                <a:latin typeface="Arial"/>
                <a:cs typeface="Arial"/>
              </a:rPr>
              <a:t>)</a:t>
            </a:r>
            <a:endParaRPr sz="3106" baseline="-4629">
              <a:latin typeface="Arial"/>
              <a:cs typeface="Arial"/>
            </a:endParaRPr>
          </a:p>
          <a:p>
            <a:pPr algn="ctr">
              <a:spcBef>
                <a:spcPts val="1096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error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 debe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 mayor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±0,5%.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2608609"/>
            <a:ext cx="7973088" cy="52591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842506" y="8148398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106305" y="8258624"/>
            <a:ext cx="4401372" cy="3902835"/>
            <a:chOff x="3538881" y="6900798"/>
            <a:chExt cx="2550795" cy="2261870"/>
          </a:xfrm>
        </p:grpSpPr>
        <p:sp>
          <p:nvSpPr>
            <p:cNvPr id="16" name="object 16"/>
            <p:cNvSpPr/>
            <p:nvPr/>
          </p:nvSpPr>
          <p:spPr>
            <a:xfrm>
              <a:off x="4916900" y="7700390"/>
              <a:ext cx="625475" cy="71755"/>
            </a:xfrm>
            <a:custGeom>
              <a:avLst/>
              <a:gdLst/>
              <a:ahLst/>
              <a:cxnLst/>
              <a:rect l="l" t="t" r="r" b="b"/>
              <a:pathLst>
                <a:path w="625475" h="71754">
                  <a:moveTo>
                    <a:pt x="2286" y="71627"/>
                  </a:moveTo>
                  <a:lnTo>
                    <a:pt x="625125" y="71627"/>
                  </a:lnTo>
                </a:path>
                <a:path w="625475" h="71754">
                  <a:moveTo>
                    <a:pt x="0" y="0"/>
                  </a:moveTo>
                  <a:lnTo>
                    <a:pt x="623601" y="0"/>
                  </a:lnTo>
                </a:path>
              </a:pathLst>
            </a:custGeom>
            <a:ln w="226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7" name="object 17"/>
            <p:cNvSpPr/>
            <p:nvPr/>
          </p:nvSpPr>
          <p:spPr>
            <a:xfrm>
              <a:off x="4917662" y="7663052"/>
              <a:ext cx="622300" cy="0"/>
            </a:xfrm>
            <a:custGeom>
              <a:avLst/>
              <a:gdLst/>
              <a:ahLst/>
              <a:cxnLst/>
              <a:rect l="l" t="t" r="r" b="b"/>
              <a:pathLst>
                <a:path w="622300">
                  <a:moveTo>
                    <a:pt x="0" y="0"/>
                  </a:moveTo>
                  <a:lnTo>
                    <a:pt x="622077" y="0"/>
                  </a:lnTo>
                </a:path>
              </a:pathLst>
            </a:custGeom>
            <a:ln w="226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8" name="object 18"/>
            <p:cNvSpPr/>
            <p:nvPr/>
          </p:nvSpPr>
          <p:spPr>
            <a:xfrm>
              <a:off x="4926806" y="7736966"/>
              <a:ext cx="613410" cy="0"/>
            </a:xfrm>
            <a:custGeom>
              <a:avLst/>
              <a:gdLst/>
              <a:ahLst/>
              <a:cxnLst/>
              <a:rect l="l" t="t" r="r" b="b"/>
              <a:pathLst>
                <a:path w="613410">
                  <a:moveTo>
                    <a:pt x="0" y="0"/>
                  </a:moveTo>
                  <a:lnTo>
                    <a:pt x="612933" y="0"/>
                  </a:lnTo>
                </a:path>
              </a:pathLst>
            </a:custGeom>
            <a:ln w="226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9" name="object 19"/>
            <p:cNvSpPr/>
            <p:nvPr/>
          </p:nvSpPr>
          <p:spPr>
            <a:xfrm>
              <a:off x="4929092" y="7624952"/>
              <a:ext cx="613410" cy="0"/>
            </a:xfrm>
            <a:custGeom>
              <a:avLst/>
              <a:gdLst/>
              <a:ahLst/>
              <a:cxnLst/>
              <a:rect l="l" t="t" r="r" b="b"/>
              <a:pathLst>
                <a:path w="613410">
                  <a:moveTo>
                    <a:pt x="0" y="0"/>
                  </a:moveTo>
                  <a:lnTo>
                    <a:pt x="612933" y="0"/>
                  </a:lnTo>
                </a:path>
              </a:pathLst>
            </a:custGeom>
            <a:ln w="226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0" name="object 20"/>
            <p:cNvSpPr/>
            <p:nvPr/>
          </p:nvSpPr>
          <p:spPr>
            <a:xfrm>
              <a:off x="4324349" y="7786115"/>
              <a:ext cx="951865" cy="67310"/>
            </a:xfrm>
            <a:custGeom>
              <a:avLst/>
              <a:gdLst/>
              <a:ahLst/>
              <a:cxnLst/>
              <a:rect l="l" t="t" r="r" b="b"/>
              <a:pathLst>
                <a:path w="951864" h="67309">
                  <a:moveTo>
                    <a:pt x="951738" y="0"/>
                  </a:moveTo>
                  <a:lnTo>
                    <a:pt x="69341" y="0"/>
                  </a:lnTo>
                  <a:lnTo>
                    <a:pt x="0" y="67055"/>
                  </a:lnTo>
                  <a:lnTo>
                    <a:pt x="882396" y="67055"/>
                  </a:lnTo>
                  <a:lnTo>
                    <a:pt x="951738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1" name="object 21"/>
            <p:cNvSpPr/>
            <p:nvPr/>
          </p:nvSpPr>
          <p:spPr>
            <a:xfrm>
              <a:off x="5206745" y="7786115"/>
              <a:ext cx="69850" cy="67310"/>
            </a:xfrm>
            <a:custGeom>
              <a:avLst/>
              <a:gdLst/>
              <a:ahLst/>
              <a:cxnLst/>
              <a:rect l="l" t="t" r="r" b="b"/>
              <a:pathLst>
                <a:path w="69850" h="67309">
                  <a:moveTo>
                    <a:pt x="0" y="67055"/>
                  </a:moveTo>
                  <a:lnTo>
                    <a:pt x="69341" y="0"/>
                  </a:lnTo>
                </a:path>
              </a:pathLst>
            </a:custGeom>
            <a:ln w="3175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2" name="object 22"/>
            <p:cNvSpPr/>
            <p:nvPr/>
          </p:nvSpPr>
          <p:spPr>
            <a:xfrm>
              <a:off x="5206745" y="7786115"/>
              <a:ext cx="69850" cy="288290"/>
            </a:xfrm>
            <a:custGeom>
              <a:avLst/>
              <a:gdLst/>
              <a:ahLst/>
              <a:cxnLst/>
              <a:rect l="l" t="t" r="r" b="b"/>
              <a:pathLst>
                <a:path w="69850" h="288290">
                  <a:moveTo>
                    <a:pt x="69341" y="0"/>
                  </a:moveTo>
                  <a:lnTo>
                    <a:pt x="0" y="67055"/>
                  </a:lnTo>
                  <a:lnTo>
                    <a:pt x="0" y="288035"/>
                  </a:lnTo>
                  <a:lnTo>
                    <a:pt x="69341" y="220217"/>
                  </a:lnTo>
                  <a:lnTo>
                    <a:pt x="69341" y="0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3" name="object 23"/>
            <p:cNvSpPr/>
            <p:nvPr/>
          </p:nvSpPr>
          <p:spPr>
            <a:xfrm>
              <a:off x="5206745" y="8006333"/>
              <a:ext cx="69850" cy="67945"/>
            </a:xfrm>
            <a:custGeom>
              <a:avLst/>
              <a:gdLst/>
              <a:ahLst/>
              <a:cxnLst/>
              <a:rect l="l" t="t" r="r" b="b"/>
              <a:pathLst>
                <a:path w="69850" h="67945">
                  <a:moveTo>
                    <a:pt x="0" y="67818"/>
                  </a:moveTo>
                  <a:lnTo>
                    <a:pt x="69341" y="0"/>
                  </a:lnTo>
                </a:path>
              </a:pathLst>
            </a:custGeom>
            <a:ln w="3175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4" name="object 24"/>
            <p:cNvSpPr/>
            <p:nvPr/>
          </p:nvSpPr>
          <p:spPr>
            <a:xfrm>
              <a:off x="4321524" y="7851759"/>
              <a:ext cx="628015" cy="0"/>
            </a:xfrm>
            <a:custGeom>
              <a:avLst/>
              <a:gdLst/>
              <a:ahLst/>
              <a:cxnLst/>
              <a:rect l="l" t="t" r="r" b="b"/>
              <a:pathLst>
                <a:path w="628014">
                  <a:moveTo>
                    <a:pt x="0" y="0"/>
                  </a:moveTo>
                  <a:lnTo>
                    <a:pt x="627665" y="0"/>
                  </a:lnTo>
                </a:path>
              </a:pathLst>
            </a:custGeom>
            <a:ln w="3175">
              <a:solidFill>
                <a:srgbClr val="B7B7B7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5" name="object 25"/>
            <p:cNvSpPr/>
            <p:nvPr/>
          </p:nvSpPr>
          <p:spPr>
            <a:xfrm>
              <a:off x="5204951" y="7851759"/>
              <a:ext cx="6985" cy="3810"/>
            </a:xfrm>
            <a:custGeom>
              <a:avLst/>
              <a:gdLst/>
              <a:ahLst/>
              <a:cxnLst/>
              <a:rect l="l" t="t" r="r" b="b"/>
              <a:pathLst>
                <a:path w="6985" h="3809">
                  <a:moveTo>
                    <a:pt x="0" y="3206"/>
                  </a:moveTo>
                  <a:lnTo>
                    <a:pt x="6413" y="3206"/>
                  </a:lnTo>
                </a:path>
                <a:path w="6985" h="3809">
                  <a:moveTo>
                    <a:pt x="0" y="0"/>
                  </a:moveTo>
                  <a:lnTo>
                    <a:pt x="6413" y="0"/>
                  </a:lnTo>
                </a:path>
              </a:pathLst>
            </a:custGeom>
            <a:ln w="3587">
              <a:solidFill>
                <a:srgbClr val="B7B7B7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6" name="object 26"/>
            <p:cNvSpPr/>
            <p:nvPr/>
          </p:nvSpPr>
          <p:spPr>
            <a:xfrm>
              <a:off x="4324349" y="7853171"/>
              <a:ext cx="1270" cy="220979"/>
            </a:xfrm>
            <a:custGeom>
              <a:avLst/>
              <a:gdLst/>
              <a:ahLst/>
              <a:cxnLst/>
              <a:rect l="l" t="t" r="r" b="b"/>
              <a:pathLst>
                <a:path w="1270" h="220979">
                  <a:moveTo>
                    <a:pt x="0" y="0"/>
                  </a:moveTo>
                  <a:lnTo>
                    <a:pt x="762" y="220979"/>
                  </a:lnTo>
                </a:path>
              </a:pathLst>
            </a:custGeom>
            <a:ln w="5651">
              <a:solidFill>
                <a:srgbClr val="D6D6D6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7" name="object 27"/>
            <p:cNvSpPr/>
            <p:nvPr/>
          </p:nvSpPr>
          <p:spPr>
            <a:xfrm>
              <a:off x="4321524" y="8075945"/>
              <a:ext cx="888365" cy="0"/>
            </a:xfrm>
            <a:custGeom>
              <a:avLst/>
              <a:gdLst/>
              <a:ahLst/>
              <a:cxnLst/>
              <a:rect l="l" t="t" r="r" b="b"/>
              <a:pathLst>
                <a:path w="888364">
                  <a:moveTo>
                    <a:pt x="0" y="0"/>
                  </a:moveTo>
                  <a:lnTo>
                    <a:pt x="888047" y="0"/>
                  </a:lnTo>
                </a:path>
              </a:pathLst>
            </a:custGeom>
            <a:ln w="3587">
              <a:solidFill>
                <a:srgbClr val="B7B7B7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8" name="object 28"/>
            <p:cNvSpPr/>
            <p:nvPr/>
          </p:nvSpPr>
          <p:spPr>
            <a:xfrm>
              <a:off x="5203920" y="7851759"/>
              <a:ext cx="6985" cy="224154"/>
            </a:xfrm>
            <a:custGeom>
              <a:avLst/>
              <a:gdLst/>
              <a:ahLst/>
              <a:cxnLst/>
              <a:rect l="l" t="t" r="r" b="b"/>
              <a:pathLst>
                <a:path w="6985" h="224154">
                  <a:moveTo>
                    <a:pt x="3206" y="1412"/>
                  </a:moveTo>
                  <a:lnTo>
                    <a:pt x="3206" y="13604"/>
                  </a:lnTo>
                </a:path>
                <a:path w="6985" h="224154">
                  <a:moveTo>
                    <a:pt x="0" y="0"/>
                  </a:moveTo>
                  <a:lnTo>
                    <a:pt x="6413" y="0"/>
                  </a:lnTo>
                </a:path>
                <a:path w="6985" h="224154">
                  <a:moveTo>
                    <a:pt x="3206" y="13604"/>
                  </a:moveTo>
                  <a:lnTo>
                    <a:pt x="3206" y="222392"/>
                  </a:lnTo>
                </a:path>
                <a:path w="6985" h="224154">
                  <a:moveTo>
                    <a:pt x="0" y="223805"/>
                  </a:moveTo>
                  <a:lnTo>
                    <a:pt x="6413" y="223805"/>
                  </a:lnTo>
                </a:path>
              </a:pathLst>
            </a:custGeom>
            <a:ln w="6413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29" name="object 29"/>
            <p:cNvSpPr/>
            <p:nvPr/>
          </p:nvSpPr>
          <p:spPr>
            <a:xfrm>
              <a:off x="5206745" y="7026401"/>
              <a:ext cx="69850" cy="839469"/>
            </a:xfrm>
            <a:custGeom>
              <a:avLst/>
              <a:gdLst/>
              <a:ahLst/>
              <a:cxnLst/>
              <a:rect l="l" t="t" r="r" b="b"/>
              <a:pathLst>
                <a:path w="69850" h="839470">
                  <a:moveTo>
                    <a:pt x="69341" y="0"/>
                  </a:moveTo>
                  <a:lnTo>
                    <a:pt x="0" y="92202"/>
                  </a:lnTo>
                  <a:lnTo>
                    <a:pt x="0" y="838962"/>
                  </a:lnTo>
                  <a:lnTo>
                    <a:pt x="69341" y="745998"/>
                  </a:lnTo>
                  <a:lnTo>
                    <a:pt x="69341" y="0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30" name="object 30"/>
            <p:cNvSpPr/>
            <p:nvPr/>
          </p:nvSpPr>
          <p:spPr>
            <a:xfrm>
              <a:off x="5206745" y="7772399"/>
              <a:ext cx="69850" cy="93345"/>
            </a:xfrm>
            <a:custGeom>
              <a:avLst/>
              <a:gdLst/>
              <a:ahLst/>
              <a:cxnLst/>
              <a:rect l="l" t="t" r="r" b="b"/>
              <a:pathLst>
                <a:path w="69850" h="93345">
                  <a:moveTo>
                    <a:pt x="0" y="92963"/>
                  </a:moveTo>
                  <a:lnTo>
                    <a:pt x="69341" y="0"/>
                  </a:lnTo>
                </a:path>
              </a:pathLst>
            </a:custGeom>
            <a:ln w="3175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31" name="object 31"/>
            <p:cNvSpPr/>
            <p:nvPr/>
          </p:nvSpPr>
          <p:spPr>
            <a:xfrm>
              <a:off x="4949189" y="7026401"/>
              <a:ext cx="327025" cy="92710"/>
            </a:xfrm>
            <a:custGeom>
              <a:avLst/>
              <a:gdLst/>
              <a:ahLst/>
              <a:cxnLst/>
              <a:rect l="l" t="t" r="r" b="b"/>
              <a:pathLst>
                <a:path w="327025" h="92709">
                  <a:moveTo>
                    <a:pt x="326898" y="0"/>
                  </a:moveTo>
                  <a:lnTo>
                    <a:pt x="69342" y="0"/>
                  </a:lnTo>
                  <a:lnTo>
                    <a:pt x="0" y="92202"/>
                  </a:lnTo>
                  <a:lnTo>
                    <a:pt x="257556" y="92202"/>
                  </a:lnTo>
                  <a:lnTo>
                    <a:pt x="326898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32" name="object 32"/>
            <p:cNvSpPr/>
            <p:nvPr/>
          </p:nvSpPr>
          <p:spPr>
            <a:xfrm>
              <a:off x="5206745" y="7026401"/>
              <a:ext cx="69850" cy="92710"/>
            </a:xfrm>
            <a:custGeom>
              <a:avLst/>
              <a:gdLst/>
              <a:ahLst/>
              <a:cxnLst/>
              <a:rect l="l" t="t" r="r" b="b"/>
              <a:pathLst>
                <a:path w="69850" h="92709">
                  <a:moveTo>
                    <a:pt x="0" y="92202"/>
                  </a:moveTo>
                  <a:lnTo>
                    <a:pt x="69341" y="0"/>
                  </a:lnTo>
                </a:path>
              </a:pathLst>
            </a:custGeom>
            <a:ln w="3175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33" name="object 33"/>
            <p:cNvSpPr/>
            <p:nvPr/>
          </p:nvSpPr>
          <p:spPr>
            <a:xfrm>
              <a:off x="4949189" y="7118603"/>
              <a:ext cx="257810" cy="746760"/>
            </a:xfrm>
            <a:custGeom>
              <a:avLst/>
              <a:gdLst/>
              <a:ahLst/>
              <a:cxnLst/>
              <a:rect l="l" t="t" r="r" b="b"/>
              <a:pathLst>
                <a:path w="257810" h="746759">
                  <a:moveTo>
                    <a:pt x="257556" y="0"/>
                  </a:moveTo>
                  <a:lnTo>
                    <a:pt x="0" y="0"/>
                  </a:lnTo>
                  <a:lnTo>
                    <a:pt x="0" y="746760"/>
                  </a:lnTo>
                  <a:lnTo>
                    <a:pt x="257556" y="746760"/>
                  </a:lnTo>
                  <a:lnTo>
                    <a:pt x="257556" y="0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34" name="object 34"/>
            <p:cNvSpPr/>
            <p:nvPr/>
          </p:nvSpPr>
          <p:spPr>
            <a:xfrm>
              <a:off x="4949570" y="7115778"/>
              <a:ext cx="0" cy="737870"/>
            </a:xfrm>
            <a:custGeom>
              <a:avLst/>
              <a:gdLst/>
              <a:ahLst/>
              <a:cxnLst/>
              <a:rect l="l" t="t" r="r" b="b"/>
              <a:pathLst>
                <a:path h="737870">
                  <a:moveTo>
                    <a:pt x="0" y="0"/>
                  </a:moveTo>
                  <a:lnTo>
                    <a:pt x="0" y="737393"/>
                  </a:lnTo>
                </a:path>
              </a:pathLst>
            </a:custGeom>
            <a:ln w="6413">
              <a:solidFill>
                <a:srgbClr val="D6D6D6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35" name="object 35"/>
            <p:cNvSpPr/>
            <p:nvPr/>
          </p:nvSpPr>
          <p:spPr>
            <a:xfrm>
              <a:off x="5208158" y="7862538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413"/>
                  </a:lnTo>
                </a:path>
              </a:pathLst>
            </a:custGeom>
            <a:ln w="3175">
              <a:solidFill>
                <a:srgbClr val="B7B7B7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36" name="object 36"/>
            <p:cNvSpPr/>
            <p:nvPr/>
          </p:nvSpPr>
          <p:spPr>
            <a:xfrm>
              <a:off x="5207126" y="7115778"/>
              <a:ext cx="0" cy="752475"/>
            </a:xfrm>
            <a:custGeom>
              <a:avLst/>
              <a:gdLst/>
              <a:ahLst/>
              <a:cxnLst/>
              <a:rect l="l" t="t" r="r" b="b"/>
              <a:pathLst>
                <a:path h="752475">
                  <a:moveTo>
                    <a:pt x="0" y="737393"/>
                  </a:moveTo>
                  <a:lnTo>
                    <a:pt x="0" y="752411"/>
                  </a:lnTo>
                </a:path>
                <a:path h="752475">
                  <a:moveTo>
                    <a:pt x="0" y="0"/>
                  </a:moveTo>
                  <a:lnTo>
                    <a:pt x="0" y="737393"/>
                  </a:lnTo>
                </a:path>
              </a:pathLst>
            </a:custGeom>
            <a:ln w="6413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37" name="object 37"/>
            <p:cNvSpPr/>
            <p:nvPr/>
          </p:nvSpPr>
          <p:spPr>
            <a:xfrm>
              <a:off x="4949189" y="7118603"/>
              <a:ext cx="257810" cy="1270"/>
            </a:xfrm>
            <a:custGeom>
              <a:avLst/>
              <a:gdLst/>
              <a:ahLst/>
              <a:cxnLst/>
              <a:rect l="l" t="t" r="r" b="b"/>
              <a:pathLst>
                <a:path w="257810" h="1270">
                  <a:moveTo>
                    <a:pt x="257556" y="0"/>
                  </a:moveTo>
                  <a:lnTo>
                    <a:pt x="0" y="762"/>
                  </a:lnTo>
                </a:path>
              </a:pathLst>
            </a:custGeom>
            <a:ln w="5651">
              <a:solidFill>
                <a:srgbClr val="B7B7B7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38" name="object 38"/>
            <p:cNvSpPr/>
            <p:nvPr/>
          </p:nvSpPr>
          <p:spPr>
            <a:xfrm>
              <a:off x="3979925" y="7707248"/>
              <a:ext cx="622935" cy="0"/>
            </a:xfrm>
            <a:custGeom>
              <a:avLst/>
              <a:gdLst/>
              <a:ahLst/>
              <a:cxnLst/>
              <a:rect l="l" t="t" r="r" b="b"/>
              <a:pathLst>
                <a:path w="622935">
                  <a:moveTo>
                    <a:pt x="0" y="0"/>
                  </a:moveTo>
                  <a:lnTo>
                    <a:pt x="622839" y="0"/>
                  </a:lnTo>
                </a:path>
              </a:pathLst>
            </a:custGeom>
            <a:ln w="226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39" name="object 39"/>
            <p:cNvSpPr/>
            <p:nvPr/>
          </p:nvSpPr>
          <p:spPr>
            <a:xfrm>
              <a:off x="4581143" y="7026401"/>
              <a:ext cx="69850" cy="822325"/>
            </a:xfrm>
            <a:custGeom>
              <a:avLst/>
              <a:gdLst/>
              <a:ahLst/>
              <a:cxnLst/>
              <a:rect l="l" t="t" r="r" b="b"/>
              <a:pathLst>
                <a:path w="69850" h="822325">
                  <a:moveTo>
                    <a:pt x="69341" y="0"/>
                  </a:moveTo>
                  <a:lnTo>
                    <a:pt x="0" y="89916"/>
                  </a:lnTo>
                  <a:lnTo>
                    <a:pt x="0" y="822198"/>
                  </a:lnTo>
                  <a:lnTo>
                    <a:pt x="69341" y="730758"/>
                  </a:lnTo>
                  <a:lnTo>
                    <a:pt x="69341" y="0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40" name="object 40"/>
            <p:cNvSpPr/>
            <p:nvPr/>
          </p:nvSpPr>
          <p:spPr>
            <a:xfrm>
              <a:off x="4581143" y="7757159"/>
              <a:ext cx="69850" cy="91440"/>
            </a:xfrm>
            <a:custGeom>
              <a:avLst/>
              <a:gdLst/>
              <a:ahLst/>
              <a:cxnLst/>
              <a:rect l="l" t="t" r="r" b="b"/>
              <a:pathLst>
                <a:path w="69850" h="91440">
                  <a:moveTo>
                    <a:pt x="0" y="91440"/>
                  </a:moveTo>
                  <a:lnTo>
                    <a:pt x="69341" y="0"/>
                  </a:lnTo>
                </a:path>
              </a:pathLst>
            </a:custGeom>
            <a:ln w="3175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41" name="object 41"/>
            <p:cNvSpPr/>
            <p:nvPr/>
          </p:nvSpPr>
          <p:spPr>
            <a:xfrm>
              <a:off x="4324349" y="7116317"/>
              <a:ext cx="257175" cy="732790"/>
            </a:xfrm>
            <a:custGeom>
              <a:avLst/>
              <a:gdLst/>
              <a:ahLst/>
              <a:cxnLst/>
              <a:rect l="l" t="t" r="r" b="b"/>
              <a:pathLst>
                <a:path w="257175" h="732790">
                  <a:moveTo>
                    <a:pt x="256794" y="0"/>
                  </a:moveTo>
                  <a:lnTo>
                    <a:pt x="0" y="0"/>
                  </a:lnTo>
                  <a:lnTo>
                    <a:pt x="0" y="732281"/>
                  </a:lnTo>
                  <a:lnTo>
                    <a:pt x="256794" y="732281"/>
                  </a:lnTo>
                  <a:lnTo>
                    <a:pt x="256794" y="0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42" name="object 42"/>
            <p:cNvSpPr/>
            <p:nvPr/>
          </p:nvSpPr>
          <p:spPr>
            <a:xfrm>
              <a:off x="4324730" y="7113492"/>
              <a:ext cx="0" cy="738505"/>
            </a:xfrm>
            <a:custGeom>
              <a:avLst/>
              <a:gdLst/>
              <a:ahLst/>
              <a:cxnLst/>
              <a:rect l="l" t="t" r="r" b="b"/>
              <a:pathLst>
                <a:path h="738504">
                  <a:moveTo>
                    <a:pt x="0" y="0"/>
                  </a:moveTo>
                  <a:lnTo>
                    <a:pt x="0" y="75215"/>
                  </a:lnTo>
                </a:path>
                <a:path h="738504">
                  <a:moveTo>
                    <a:pt x="0" y="75215"/>
                  </a:moveTo>
                  <a:lnTo>
                    <a:pt x="0" y="737933"/>
                  </a:lnTo>
                </a:path>
              </a:pathLst>
            </a:custGeom>
            <a:ln w="6413">
              <a:solidFill>
                <a:srgbClr val="D6D6D6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43" name="object 43"/>
            <p:cNvSpPr/>
            <p:nvPr/>
          </p:nvSpPr>
          <p:spPr>
            <a:xfrm>
              <a:off x="4324349" y="7848599"/>
              <a:ext cx="257175" cy="1270"/>
            </a:xfrm>
            <a:custGeom>
              <a:avLst/>
              <a:gdLst/>
              <a:ahLst/>
              <a:cxnLst/>
              <a:rect l="l" t="t" r="r" b="b"/>
              <a:pathLst>
                <a:path w="257175" h="1270">
                  <a:moveTo>
                    <a:pt x="0" y="0"/>
                  </a:moveTo>
                  <a:lnTo>
                    <a:pt x="256794" y="762"/>
                  </a:lnTo>
                </a:path>
              </a:pathLst>
            </a:custGeom>
            <a:ln w="5651">
              <a:solidFill>
                <a:srgbClr val="B7B7B7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44" name="object 44"/>
            <p:cNvSpPr/>
            <p:nvPr/>
          </p:nvSpPr>
          <p:spPr>
            <a:xfrm>
              <a:off x="4581524" y="7188707"/>
              <a:ext cx="0" cy="662940"/>
            </a:xfrm>
            <a:custGeom>
              <a:avLst/>
              <a:gdLst/>
              <a:ahLst/>
              <a:cxnLst/>
              <a:rect l="l" t="t" r="r" b="b"/>
              <a:pathLst>
                <a:path h="662940">
                  <a:moveTo>
                    <a:pt x="0" y="0"/>
                  </a:moveTo>
                  <a:lnTo>
                    <a:pt x="0" y="662717"/>
                  </a:lnTo>
                </a:path>
              </a:pathLst>
            </a:custGeom>
            <a:ln w="6413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45" name="object 45"/>
            <p:cNvSpPr/>
            <p:nvPr/>
          </p:nvSpPr>
          <p:spPr>
            <a:xfrm>
              <a:off x="4323317" y="7113492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0" y="0"/>
                  </a:moveTo>
                  <a:lnTo>
                    <a:pt x="0" y="7175"/>
                  </a:lnTo>
                </a:path>
              </a:pathLst>
            </a:custGeom>
            <a:ln w="3587">
              <a:solidFill>
                <a:srgbClr val="B7B7B7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46" name="object 46"/>
            <p:cNvSpPr/>
            <p:nvPr/>
          </p:nvSpPr>
          <p:spPr>
            <a:xfrm>
              <a:off x="4325111" y="6901433"/>
              <a:ext cx="951865" cy="67945"/>
            </a:xfrm>
            <a:custGeom>
              <a:avLst/>
              <a:gdLst/>
              <a:ahLst/>
              <a:cxnLst/>
              <a:rect l="l" t="t" r="r" b="b"/>
              <a:pathLst>
                <a:path w="951864" h="67945">
                  <a:moveTo>
                    <a:pt x="951738" y="0"/>
                  </a:moveTo>
                  <a:lnTo>
                    <a:pt x="69341" y="0"/>
                  </a:lnTo>
                  <a:lnTo>
                    <a:pt x="0" y="67818"/>
                  </a:lnTo>
                  <a:lnTo>
                    <a:pt x="882396" y="67818"/>
                  </a:lnTo>
                  <a:lnTo>
                    <a:pt x="951738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47" name="object 47"/>
            <p:cNvSpPr/>
            <p:nvPr/>
          </p:nvSpPr>
          <p:spPr>
            <a:xfrm>
              <a:off x="5207507" y="6901433"/>
              <a:ext cx="69850" cy="67945"/>
            </a:xfrm>
            <a:custGeom>
              <a:avLst/>
              <a:gdLst/>
              <a:ahLst/>
              <a:cxnLst/>
              <a:rect l="l" t="t" r="r" b="b"/>
              <a:pathLst>
                <a:path w="69850" h="67945">
                  <a:moveTo>
                    <a:pt x="0" y="67818"/>
                  </a:moveTo>
                  <a:lnTo>
                    <a:pt x="69341" y="0"/>
                  </a:lnTo>
                </a:path>
              </a:pathLst>
            </a:custGeom>
            <a:ln w="3175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48" name="object 48"/>
            <p:cNvSpPr/>
            <p:nvPr/>
          </p:nvSpPr>
          <p:spPr>
            <a:xfrm>
              <a:off x="5207507" y="6901433"/>
              <a:ext cx="69850" cy="287655"/>
            </a:xfrm>
            <a:custGeom>
              <a:avLst/>
              <a:gdLst/>
              <a:ahLst/>
              <a:cxnLst/>
              <a:rect l="l" t="t" r="r" b="b"/>
              <a:pathLst>
                <a:path w="69850" h="287654">
                  <a:moveTo>
                    <a:pt x="69341" y="0"/>
                  </a:moveTo>
                  <a:lnTo>
                    <a:pt x="0" y="67818"/>
                  </a:lnTo>
                  <a:lnTo>
                    <a:pt x="0" y="287274"/>
                  </a:lnTo>
                  <a:lnTo>
                    <a:pt x="69341" y="220218"/>
                  </a:lnTo>
                  <a:lnTo>
                    <a:pt x="69341" y="0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49" name="object 49"/>
            <p:cNvSpPr/>
            <p:nvPr/>
          </p:nvSpPr>
          <p:spPr>
            <a:xfrm>
              <a:off x="5207507" y="7121651"/>
              <a:ext cx="69850" cy="67310"/>
            </a:xfrm>
            <a:custGeom>
              <a:avLst/>
              <a:gdLst/>
              <a:ahLst/>
              <a:cxnLst/>
              <a:rect l="l" t="t" r="r" b="b"/>
              <a:pathLst>
                <a:path w="69850" h="67309">
                  <a:moveTo>
                    <a:pt x="0" y="67056"/>
                  </a:moveTo>
                  <a:lnTo>
                    <a:pt x="69341" y="0"/>
                  </a:lnTo>
                </a:path>
              </a:pathLst>
            </a:custGeom>
            <a:ln w="3175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0" name="object 50"/>
            <p:cNvSpPr/>
            <p:nvPr/>
          </p:nvSpPr>
          <p:spPr>
            <a:xfrm>
              <a:off x="4325111" y="6969251"/>
              <a:ext cx="882650" cy="219710"/>
            </a:xfrm>
            <a:custGeom>
              <a:avLst/>
              <a:gdLst/>
              <a:ahLst/>
              <a:cxnLst/>
              <a:rect l="l" t="t" r="r" b="b"/>
              <a:pathLst>
                <a:path w="882650" h="219709">
                  <a:moveTo>
                    <a:pt x="882396" y="0"/>
                  </a:moveTo>
                  <a:lnTo>
                    <a:pt x="0" y="0"/>
                  </a:lnTo>
                  <a:lnTo>
                    <a:pt x="0" y="219456"/>
                  </a:lnTo>
                  <a:lnTo>
                    <a:pt x="882396" y="219456"/>
                  </a:lnTo>
                  <a:lnTo>
                    <a:pt x="882396" y="0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1" name="object 51"/>
            <p:cNvSpPr/>
            <p:nvPr/>
          </p:nvSpPr>
          <p:spPr>
            <a:xfrm>
              <a:off x="4325111" y="6969251"/>
              <a:ext cx="882650" cy="1270"/>
            </a:xfrm>
            <a:custGeom>
              <a:avLst/>
              <a:gdLst/>
              <a:ahLst/>
              <a:cxnLst/>
              <a:rect l="l" t="t" r="r" b="b"/>
              <a:pathLst>
                <a:path w="882650" h="1270">
                  <a:moveTo>
                    <a:pt x="882396" y="0"/>
                  </a:moveTo>
                  <a:lnTo>
                    <a:pt x="0" y="762"/>
                  </a:lnTo>
                </a:path>
              </a:pathLst>
            </a:custGeom>
            <a:ln w="5651">
              <a:solidFill>
                <a:srgbClr val="B7B7B7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2" name="object 52"/>
            <p:cNvSpPr/>
            <p:nvPr/>
          </p:nvSpPr>
          <p:spPr>
            <a:xfrm>
              <a:off x="4325111" y="6969251"/>
              <a:ext cx="1270" cy="219710"/>
            </a:xfrm>
            <a:custGeom>
              <a:avLst/>
              <a:gdLst/>
              <a:ahLst/>
              <a:cxnLst/>
              <a:rect l="l" t="t" r="r" b="b"/>
              <a:pathLst>
                <a:path w="1270" h="219709">
                  <a:moveTo>
                    <a:pt x="0" y="0"/>
                  </a:moveTo>
                  <a:lnTo>
                    <a:pt x="762" y="219456"/>
                  </a:lnTo>
                </a:path>
              </a:pathLst>
            </a:custGeom>
            <a:ln w="5651">
              <a:solidFill>
                <a:srgbClr val="D6D6D6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3" name="object 53"/>
            <p:cNvSpPr/>
            <p:nvPr/>
          </p:nvSpPr>
          <p:spPr>
            <a:xfrm>
              <a:off x="4325111" y="7188707"/>
              <a:ext cx="882650" cy="1270"/>
            </a:xfrm>
            <a:custGeom>
              <a:avLst/>
              <a:gdLst/>
              <a:ahLst/>
              <a:cxnLst/>
              <a:rect l="l" t="t" r="r" b="b"/>
              <a:pathLst>
                <a:path w="882650" h="1270">
                  <a:moveTo>
                    <a:pt x="0" y="0"/>
                  </a:moveTo>
                  <a:lnTo>
                    <a:pt x="882396" y="762"/>
                  </a:lnTo>
                </a:path>
              </a:pathLst>
            </a:custGeom>
            <a:ln w="5651">
              <a:solidFill>
                <a:srgbClr val="B7B7B7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4" name="object 54"/>
            <p:cNvSpPr/>
            <p:nvPr/>
          </p:nvSpPr>
          <p:spPr>
            <a:xfrm>
              <a:off x="5207507" y="6969251"/>
              <a:ext cx="1270" cy="219710"/>
            </a:xfrm>
            <a:custGeom>
              <a:avLst/>
              <a:gdLst/>
              <a:ahLst/>
              <a:cxnLst/>
              <a:rect l="l" t="t" r="r" b="b"/>
              <a:pathLst>
                <a:path w="1270" h="219709">
                  <a:moveTo>
                    <a:pt x="0" y="219456"/>
                  </a:moveTo>
                  <a:lnTo>
                    <a:pt x="762" y="0"/>
                  </a:lnTo>
                </a:path>
              </a:pathLst>
            </a:custGeom>
            <a:ln w="5651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5" name="object 55"/>
            <p:cNvSpPr/>
            <p:nvPr/>
          </p:nvSpPr>
          <p:spPr>
            <a:xfrm>
              <a:off x="4590287" y="7237475"/>
              <a:ext cx="361315" cy="134620"/>
            </a:xfrm>
            <a:custGeom>
              <a:avLst/>
              <a:gdLst/>
              <a:ahLst/>
              <a:cxnLst/>
              <a:rect l="l" t="t" r="r" b="b"/>
              <a:pathLst>
                <a:path w="361314" h="134620">
                  <a:moveTo>
                    <a:pt x="0" y="134112"/>
                  </a:moveTo>
                  <a:lnTo>
                    <a:pt x="75437" y="89916"/>
                  </a:lnTo>
                </a:path>
                <a:path w="361314" h="134620">
                  <a:moveTo>
                    <a:pt x="345948" y="11430"/>
                  </a:moveTo>
                  <a:lnTo>
                    <a:pt x="361188" y="0"/>
                  </a:lnTo>
                </a:path>
              </a:pathLst>
            </a:custGeom>
            <a:ln w="21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6" name="object 56"/>
            <p:cNvSpPr/>
            <p:nvPr/>
          </p:nvSpPr>
          <p:spPr>
            <a:xfrm>
              <a:off x="3947921" y="7692389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4">
                  <a:moveTo>
                    <a:pt x="16001" y="0"/>
                  </a:moveTo>
                  <a:lnTo>
                    <a:pt x="6857" y="0"/>
                  </a:lnTo>
                  <a:lnTo>
                    <a:pt x="0" y="6857"/>
                  </a:lnTo>
                  <a:lnTo>
                    <a:pt x="0" y="16001"/>
                  </a:lnTo>
                  <a:lnTo>
                    <a:pt x="0" y="24383"/>
                  </a:lnTo>
                  <a:lnTo>
                    <a:pt x="6857" y="32003"/>
                  </a:lnTo>
                  <a:lnTo>
                    <a:pt x="16001" y="32003"/>
                  </a:lnTo>
                  <a:lnTo>
                    <a:pt x="25145" y="32003"/>
                  </a:lnTo>
                  <a:lnTo>
                    <a:pt x="32003" y="24383"/>
                  </a:lnTo>
                  <a:lnTo>
                    <a:pt x="32003" y="16001"/>
                  </a:lnTo>
                  <a:lnTo>
                    <a:pt x="32003" y="6857"/>
                  </a:lnTo>
                  <a:lnTo>
                    <a:pt x="25145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7" name="object 57"/>
            <p:cNvSpPr/>
            <p:nvPr/>
          </p:nvSpPr>
          <p:spPr>
            <a:xfrm>
              <a:off x="3947921" y="7692389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4">
                  <a:moveTo>
                    <a:pt x="16001" y="0"/>
                  </a:moveTo>
                  <a:lnTo>
                    <a:pt x="6857" y="0"/>
                  </a:lnTo>
                  <a:lnTo>
                    <a:pt x="0" y="6857"/>
                  </a:lnTo>
                  <a:lnTo>
                    <a:pt x="0" y="16001"/>
                  </a:lnTo>
                  <a:lnTo>
                    <a:pt x="0" y="24383"/>
                  </a:lnTo>
                  <a:lnTo>
                    <a:pt x="6857" y="32003"/>
                  </a:lnTo>
                  <a:lnTo>
                    <a:pt x="16001" y="32003"/>
                  </a:lnTo>
                  <a:lnTo>
                    <a:pt x="25145" y="32003"/>
                  </a:lnTo>
                  <a:lnTo>
                    <a:pt x="32003" y="24383"/>
                  </a:lnTo>
                  <a:lnTo>
                    <a:pt x="32003" y="16001"/>
                  </a:lnTo>
                  <a:lnTo>
                    <a:pt x="32003" y="6857"/>
                  </a:lnTo>
                  <a:lnTo>
                    <a:pt x="25145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8" name="object 58"/>
            <p:cNvSpPr/>
            <p:nvPr/>
          </p:nvSpPr>
          <p:spPr>
            <a:xfrm>
              <a:off x="5538977" y="7237475"/>
              <a:ext cx="33020" cy="31750"/>
            </a:xfrm>
            <a:custGeom>
              <a:avLst/>
              <a:gdLst/>
              <a:ahLst/>
              <a:cxnLst/>
              <a:rect l="l" t="t" r="r" b="b"/>
              <a:pathLst>
                <a:path w="33020" h="31750">
                  <a:moveTo>
                    <a:pt x="25146" y="0"/>
                  </a:moveTo>
                  <a:lnTo>
                    <a:pt x="16001" y="0"/>
                  </a:lnTo>
                  <a:lnTo>
                    <a:pt x="7620" y="0"/>
                  </a:lnTo>
                  <a:lnTo>
                    <a:pt x="0" y="6857"/>
                  </a:lnTo>
                  <a:lnTo>
                    <a:pt x="0" y="24384"/>
                  </a:lnTo>
                  <a:lnTo>
                    <a:pt x="7620" y="31242"/>
                  </a:lnTo>
                  <a:lnTo>
                    <a:pt x="25146" y="31242"/>
                  </a:lnTo>
                  <a:lnTo>
                    <a:pt x="32766" y="24384"/>
                  </a:lnTo>
                  <a:lnTo>
                    <a:pt x="32766" y="6857"/>
                  </a:lnTo>
                  <a:lnTo>
                    <a:pt x="251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59" name="object 59"/>
            <p:cNvSpPr/>
            <p:nvPr/>
          </p:nvSpPr>
          <p:spPr>
            <a:xfrm>
              <a:off x="5538977" y="7237475"/>
              <a:ext cx="33020" cy="31750"/>
            </a:xfrm>
            <a:custGeom>
              <a:avLst/>
              <a:gdLst/>
              <a:ahLst/>
              <a:cxnLst/>
              <a:rect l="l" t="t" r="r" b="b"/>
              <a:pathLst>
                <a:path w="33020" h="31750">
                  <a:moveTo>
                    <a:pt x="16001" y="0"/>
                  </a:moveTo>
                  <a:lnTo>
                    <a:pt x="7620" y="0"/>
                  </a:lnTo>
                  <a:lnTo>
                    <a:pt x="0" y="6857"/>
                  </a:lnTo>
                  <a:lnTo>
                    <a:pt x="0" y="15240"/>
                  </a:lnTo>
                  <a:lnTo>
                    <a:pt x="0" y="24384"/>
                  </a:lnTo>
                  <a:lnTo>
                    <a:pt x="7620" y="31242"/>
                  </a:lnTo>
                  <a:lnTo>
                    <a:pt x="16001" y="31242"/>
                  </a:lnTo>
                  <a:lnTo>
                    <a:pt x="25146" y="31242"/>
                  </a:lnTo>
                  <a:lnTo>
                    <a:pt x="32766" y="24384"/>
                  </a:lnTo>
                  <a:lnTo>
                    <a:pt x="32766" y="15240"/>
                  </a:lnTo>
                  <a:lnTo>
                    <a:pt x="32766" y="6857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0" name="object 60"/>
            <p:cNvSpPr/>
            <p:nvPr/>
          </p:nvSpPr>
          <p:spPr>
            <a:xfrm>
              <a:off x="5538977" y="7237475"/>
              <a:ext cx="33020" cy="31750"/>
            </a:xfrm>
            <a:custGeom>
              <a:avLst/>
              <a:gdLst/>
              <a:ahLst/>
              <a:cxnLst/>
              <a:rect l="l" t="t" r="r" b="b"/>
              <a:pathLst>
                <a:path w="33020" h="31750">
                  <a:moveTo>
                    <a:pt x="16001" y="0"/>
                  </a:moveTo>
                  <a:lnTo>
                    <a:pt x="7620" y="0"/>
                  </a:lnTo>
                  <a:lnTo>
                    <a:pt x="0" y="6857"/>
                  </a:lnTo>
                  <a:lnTo>
                    <a:pt x="0" y="15240"/>
                  </a:lnTo>
                  <a:lnTo>
                    <a:pt x="0" y="24384"/>
                  </a:lnTo>
                  <a:lnTo>
                    <a:pt x="7620" y="31242"/>
                  </a:lnTo>
                  <a:lnTo>
                    <a:pt x="16001" y="31242"/>
                  </a:lnTo>
                  <a:lnTo>
                    <a:pt x="25146" y="31242"/>
                  </a:lnTo>
                  <a:lnTo>
                    <a:pt x="32766" y="24384"/>
                  </a:lnTo>
                  <a:lnTo>
                    <a:pt x="32766" y="15240"/>
                  </a:lnTo>
                  <a:lnTo>
                    <a:pt x="32766" y="6857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1" name="object 61"/>
            <p:cNvSpPr/>
            <p:nvPr/>
          </p:nvSpPr>
          <p:spPr>
            <a:xfrm>
              <a:off x="5540501" y="7682483"/>
              <a:ext cx="33020" cy="32384"/>
            </a:xfrm>
            <a:custGeom>
              <a:avLst/>
              <a:gdLst/>
              <a:ahLst/>
              <a:cxnLst/>
              <a:rect l="l" t="t" r="r" b="b"/>
              <a:pathLst>
                <a:path w="33020" h="32384">
                  <a:moveTo>
                    <a:pt x="16001" y="0"/>
                  </a:moveTo>
                  <a:lnTo>
                    <a:pt x="6858" y="0"/>
                  </a:lnTo>
                  <a:lnTo>
                    <a:pt x="0" y="6858"/>
                  </a:lnTo>
                  <a:lnTo>
                    <a:pt x="0" y="16002"/>
                  </a:lnTo>
                  <a:lnTo>
                    <a:pt x="0" y="24384"/>
                  </a:lnTo>
                  <a:lnTo>
                    <a:pt x="6858" y="32004"/>
                  </a:lnTo>
                  <a:lnTo>
                    <a:pt x="16001" y="32004"/>
                  </a:lnTo>
                  <a:lnTo>
                    <a:pt x="25146" y="32004"/>
                  </a:lnTo>
                  <a:lnTo>
                    <a:pt x="32765" y="24384"/>
                  </a:lnTo>
                  <a:lnTo>
                    <a:pt x="32765" y="16002"/>
                  </a:lnTo>
                  <a:lnTo>
                    <a:pt x="32765" y="6858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2" name="object 62"/>
            <p:cNvSpPr/>
            <p:nvPr/>
          </p:nvSpPr>
          <p:spPr>
            <a:xfrm>
              <a:off x="5540501" y="7682483"/>
              <a:ext cx="33020" cy="32384"/>
            </a:xfrm>
            <a:custGeom>
              <a:avLst/>
              <a:gdLst/>
              <a:ahLst/>
              <a:cxnLst/>
              <a:rect l="l" t="t" r="r" b="b"/>
              <a:pathLst>
                <a:path w="33020" h="32384">
                  <a:moveTo>
                    <a:pt x="16001" y="0"/>
                  </a:moveTo>
                  <a:lnTo>
                    <a:pt x="6858" y="0"/>
                  </a:lnTo>
                  <a:lnTo>
                    <a:pt x="0" y="6858"/>
                  </a:lnTo>
                  <a:lnTo>
                    <a:pt x="0" y="16002"/>
                  </a:lnTo>
                  <a:lnTo>
                    <a:pt x="0" y="24384"/>
                  </a:lnTo>
                  <a:lnTo>
                    <a:pt x="6858" y="32004"/>
                  </a:lnTo>
                  <a:lnTo>
                    <a:pt x="16001" y="32004"/>
                  </a:lnTo>
                  <a:lnTo>
                    <a:pt x="25146" y="32004"/>
                  </a:lnTo>
                  <a:lnTo>
                    <a:pt x="32765" y="24384"/>
                  </a:lnTo>
                  <a:lnTo>
                    <a:pt x="32765" y="16002"/>
                  </a:lnTo>
                  <a:lnTo>
                    <a:pt x="32765" y="6858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3" name="object 63"/>
            <p:cNvSpPr/>
            <p:nvPr/>
          </p:nvSpPr>
          <p:spPr>
            <a:xfrm>
              <a:off x="3979925" y="7371968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363" y="0"/>
                  </a:lnTo>
                </a:path>
              </a:pathLst>
            </a:custGeom>
            <a:ln w="226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4" name="object 64"/>
            <p:cNvSpPr/>
            <p:nvPr/>
          </p:nvSpPr>
          <p:spPr>
            <a:xfrm>
              <a:off x="4303775" y="7246619"/>
              <a:ext cx="1249045" cy="428625"/>
            </a:xfrm>
            <a:custGeom>
              <a:avLst/>
              <a:gdLst/>
              <a:ahLst/>
              <a:cxnLst/>
              <a:rect l="l" t="t" r="r" b="b"/>
              <a:pathLst>
                <a:path w="1249045" h="428625">
                  <a:moveTo>
                    <a:pt x="279653" y="162305"/>
                  </a:moveTo>
                  <a:lnTo>
                    <a:pt x="355091" y="118871"/>
                  </a:lnTo>
                </a:path>
                <a:path w="1249045" h="428625">
                  <a:moveTo>
                    <a:pt x="0" y="162305"/>
                  </a:moveTo>
                  <a:lnTo>
                    <a:pt x="286512" y="163067"/>
                  </a:lnTo>
                </a:path>
                <a:path w="1249045" h="428625">
                  <a:moveTo>
                    <a:pt x="4572" y="162305"/>
                  </a:moveTo>
                  <a:lnTo>
                    <a:pt x="20574" y="151637"/>
                  </a:lnTo>
                </a:path>
                <a:path w="1249045" h="428625">
                  <a:moveTo>
                    <a:pt x="279653" y="200405"/>
                  </a:moveTo>
                  <a:lnTo>
                    <a:pt x="355091" y="156209"/>
                  </a:lnTo>
                </a:path>
                <a:path w="1249045" h="428625">
                  <a:moveTo>
                    <a:pt x="0" y="200405"/>
                  </a:moveTo>
                  <a:lnTo>
                    <a:pt x="286512" y="201167"/>
                  </a:lnTo>
                </a:path>
                <a:path w="1249045" h="428625">
                  <a:moveTo>
                    <a:pt x="4572" y="200405"/>
                  </a:moveTo>
                  <a:lnTo>
                    <a:pt x="20574" y="188975"/>
                  </a:lnTo>
                </a:path>
                <a:path w="1249045" h="428625">
                  <a:moveTo>
                    <a:pt x="279653" y="238505"/>
                  </a:moveTo>
                  <a:lnTo>
                    <a:pt x="355091" y="195071"/>
                  </a:lnTo>
                </a:path>
                <a:path w="1249045" h="428625">
                  <a:moveTo>
                    <a:pt x="0" y="238505"/>
                  </a:moveTo>
                  <a:lnTo>
                    <a:pt x="286512" y="239267"/>
                  </a:lnTo>
                </a:path>
                <a:path w="1249045" h="428625">
                  <a:moveTo>
                    <a:pt x="4572" y="238505"/>
                  </a:moveTo>
                  <a:lnTo>
                    <a:pt x="20574" y="227075"/>
                  </a:lnTo>
                </a:path>
                <a:path w="1249045" h="428625">
                  <a:moveTo>
                    <a:pt x="279653" y="275843"/>
                  </a:moveTo>
                  <a:lnTo>
                    <a:pt x="355091" y="232409"/>
                  </a:lnTo>
                </a:path>
                <a:path w="1249045" h="428625">
                  <a:moveTo>
                    <a:pt x="0" y="275843"/>
                  </a:moveTo>
                  <a:lnTo>
                    <a:pt x="286512" y="276605"/>
                  </a:lnTo>
                </a:path>
                <a:path w="1249045" h="428625">
                  <a:moveTo>
                    <a:pt x="4572" y="275843"/>
                  </a:moveTo>
                  <a:lnTo>
                    <a:pt x="20574" y="264413"/>
                  </a:lnTo>
                </a:path>
                <a:path w="1249045" h="428625">
                  <a:moveTo>
                    <a:pt x="279653" y="313181"/>
                  </a:moveTo>
                  <a:lnTo>
                    <a:pt x="355091" y="269747"/>
                  </a:lnTo>
                </a:path>
                <a:path w="1249045" h="428625">
                  <a:moveTo>
                    <a:pt x="0" y="313181"/>
                  </a:moveTo>
                  <a:lnTo>
                    <a:pt x="286512" y="313943"/>
                  </a:lnTo>
                </a:path>
                <a:path w="1249045" h="428625">
                  <a:moveTo>
                    <a:pt x="4572" y="313181"/>
                  </a:moveTo>
                  <a:lnTo>
                    <a:pt x="20574" y="302513"/>
                  </a:lnTo>
                </a:path>
                <a:path w="1249045" h="428625">
                  <a:moveTo>
                    <a:pt x="279653" y="352043"/>
                  </a:moveTo>
                  <a:lnTo>
                    <a:pt x="355091" y="307847"/>
                  </a:lnTo>
                </a:path>
                <a:path w="1249045" h="428625">
                  <a:moveTo>
                    <a:pt x="0" y="352043"/>
                  </a:moveTo>
                  <a:lnTo>
                    <a:pt x="286512" y="352043"/>
                  </a:lnTo>
                </a:path>
                <a:path w="1249045" h="428625">
                  <a:moveTo>
                    <a:pt x="4572" y="352043"/>
                  </a:moveTo>
                  <a:lnTo>
                    <a:pt x="20574" y="340613"/>
                  </a:lnTo>
                </a:path>
                <a:path w="1249045" h="428625">
                  <a:moveTo>
                    <a:pt x="279653" y="390143"/>
                  </a:moveTo>
                  <a:lnTo>
                    <a:pt x="355091" y="345947"/>
                  </a:lnTo>
                </a:path>
                <a:path w="1249045" h="428625">
                  <a:moveTo>
                    <a:pt x="0" y="390143"/>
                  </a:moveTo>
                  <a:lnTo>
                    <a:pt x="286512" y="390905"/>
                  </a:lnTo>
                </a:path>
                <a:path w="1249045" h="428625">
                  <a:moveTo>
                    <a:pt x="4572" y="390143"/>
                  </a:moveTo>
                  <a:lnTo>
                    <a:pt x="20574" y="378713"/>
                  </a:lnTo>
                </a:path>
                <a:path w="1249045" h="428625">
                  <a:moveTo>
                    <a:pt x="279653" y="427481"/>
                  </a:moveTo>
                  <a:lnTo>
                    <a:pt x="355091" y="383285"/>
                  </a:lnTo>
                </a:path>
                <a:path w="1249045" h="428625">
                  <a:moveTo>
                    <a:pt x="0" y="427481"/>
                  </a:moveTo>
                  <a:lnTo>
                    <a:pt x="286512" y="428243"/>
                  </a:lnTo>
                </a:path>
                <a:path w="1249045" h="428625">
                  <a:moveTo>
                    <a:pt x="4572" y="427481"/>
                  </a:moveTo>
                  <a:lnTo>
                    <a:pt x="20574" y="416051"/>
                  </a:lnTo>
                </a:path>
                <a:path w="1249045" h="428625">
                  <a:moveTo>
                    <a:pt x="627888" y="6095"/>
                  </a:moveTo>
                  <a:lnTo>
                    <a:pt x="1248918" y="6857"/>
                  </a:lnTo>
                </a:path>
                <a:path w="1249045" h="428625">
                  <a:moveTo>
                    <a:pt x="907541" y="43433"/>
                  </a:moveTo>
                  <a:lnTo>
                    <a:pt x="982979" y="0"/>
                  </a:lnTo>
                </a:path>
                <a:path w="1249045" h="428625">
                  <a:moveTo>
                    <a:pt x="627888" y="43433"/>
                  </a:moveTo>
                  <a:lnTo>
                    <a:pt x="913638" y="44195"/>
                  </a:lnTo>
                </a:path>
                <a:path w="1249045" h="428625">
                  <a:moveTo>
                    <a:pt x="632460" y="43433"/>
                  </a:moveTo>
                  <a:lnTo>
                    <a:pt x="647700" y="32003"/>
                  </a:lnTo>
                </a:path>
                <a:path w="1249045" h="428625">
                  <a:moveTo>
                    <a:pt x="907541" y="83057"/>
                  </a:moveTo>
                  <a:lnTo>
                    <a:pt x="982979" y="39623"/>
                  </a:lnTo>
                </a:path>
                <a:path w="1249045" h="428625">
                  <a:moveTo>
                    <a:pt x="627888" y="83057"/>
                  </a:moveTo>
                  <a:lnTo>
                    <a:pt x="913638" y="83819"/>
                  </a:lnTo>
                </a:path>
                <a:path w="1249045" h="428625">
                  <a:moveTo>
                    <a:pt x="632460" y="83057"/>
                  </a:moveTo>
                  <a:lnTo>
                    <a:pt x="647700" y="71627"/>
                  </a:lnTo>
                </a:path>
                <a:path w="1249045" h="428625">
                  <a:moveTo>
                    <a:pt x="907541" y="121157"/>
                  </a:moveTo>
                  <a:lnTo>
                    <a:pt x="982979" y="77723"/>
                  </a:lnTo>
                </a:path>
                <a:path w="1249045" h="428625">
                  <a:moveTo>
                    <a:pt x="627888" y="121157"/>
                  </a:moveTo>
                  <a:lnTo>
                    <a:pt x="913638" y="121919"/>
                  </a:lnTo>
                </a:path>
                <a:path w="1249045" h="428625">
                  <a:moveTo>
                    <a:pt x="632460" y="121157"/>
                  </a:moveTo>
                  <a:lnTo>
                    <a:pt x="647700" y="109727"/>
                  </a:lnTo>
                </a:path>
                <a:path w="1249045" h="428625">
                  <a:moveTo>
                    <a:pt x="907541" y="158495"/>
                  </a:moveTo>
                  <a:lnTo>
                    <a:pt x="982979" y="115061"/>
                  </a:lnTo>
                </a:path>
                <a:path w="1249045" h="428625">
                  <a:moveTo>
                    <a:pt x="627888" y="158495"/>
                  </a:moveTo>
                  <a:lnTo>
                    <a:pt x="913638" y="159257"/>
                  </a:lnTo>
                </a:path>
                <a:path w="1249045" h="428625">
                  <a:moveTo>
                    <a:pt x="632460" y="158495"/>
                  </a:moveTo>
                  <a:lnTo>
                    <a:pt x="647700" y="147065"/>
                  </a:lnTo>
                </a:path>
                <a:path w="1249045" h="428625">
                  <a:moveTo>
                    <a:pt x="907541" y="195833"/>
                  </a:moveTo>
                  <a:lnTo>
                    <a:pt x="982979" y="152399"/>
                  </a:lnTo>
                </a:path>
                <a:path w="1249045" h="428625">
                  <a:moveTo>
                    <a:pt x="627888" y="195833"/>
                  </a:moveTo>
                  <a:lnTo>
                    <a:pt x="913638" y="196595"/>
                  </a:lnTo>
                </a:path>
                <a:path w="1249045" h="428625">
                  <a:moveTo>
                    <a:pt x="632460" y="195833"/>
                  </a:moveTo>
                  <a:lnTo>
                    <a:pt x="647700" y="185165"/>
                  </a:lnTo>
                </a:path>
                <a:path w="1249045" h="428625">
                  <a:moveTo>
                    <a:pt x="907541" y="234695"/>
                  </a:moveTo>
                  <a:lnTo>
                    <a:pt x="982979" y="190499"/>
                  </a:lnTo>
                </a:path>
                <a:path w="1249045" h="428625">
                  <a:moveTo>
                    <a:pt x="627888" y="234695"/>
                  </a:moveTo>
                  <a:lnTo>
                    <a:pt x="913638" y="234695"/>
                  </a:lnTo>
                </a:path>
                <a:path w="1249045" h="428625">
                  <a:moveTo>
                    <a:pt x="632460" y="234695"/>
                  </a:moveTo>
                  <a:lnTo>
                    <a:pt x="647700" y="223265"/>
                  </a:lnTo>
                </a:path>
                <a:path w="1249045" h="428625">
                  <a:moveTo>
                    <a:pt x="907541" y="272795"/>
                  </a:moveTo>
                  <a:lnTo>
                    <a:pt x="982979" y="228599"/>
                  </a:lnTo>
                </a:path>
                <a:path w="1249045" h="428625">
                  <a:moveTo>
                    <a:pt x="627888" y="272795"/>
                  </a:moveTo>
                  <a:lnTo>
                    <a:pt x="913638" y="273557"/>
                  </a:lnTo>
                </a:path>
                <a:path w="1249045" h="428625">
                  <a:moveTo>
                    <a:pt x="632460" y="272795"/>
                  </a:moveTo>
                  <a:lnTo>
                    <a:pt x="647700" y="261365"/>
                  </a:lnTo>
                </a:path>
                <a:path w="1249045" h="428625">
                  <a:moveTo>
                    <a:pt x="905256" y="310133"/>
                  </a:moveTo>
                  <a:lnTo>
                    <a:pt x="980694" y="265937"/>
                  </a:lnTo>
                </a:path>
                <a:path w="1249045" h="428625">
                  <a:moveTo>
                    <a:pt x="625601" y="310133"/>
                  </a:moveTo>
                  <a:lnTo>
                    <a:pt x="910589" y="310895"/>
                  </a:lnTo>
                </a:path>
                <a:path w="1249045" h="428625">
                  <a:moveTo>
                    <a:pt x="629412" y="310133"/>
                  </a:moveTo>
                  <a:lnTo>
                    <a:pt x="645413" y="298703"/>
                  </a:lnTo>
                </a:path>
              </a:pathLst>
            </a:custGeom>
            <a:ln w="21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5" name="object 65"/>
            <p:cNvSpPr/>
            <p:nvPr/>
          </p:nvSpPr>
          <p:spPr>
            <a:xfrm>
              <a:off x="3947921" y="7353299"/>
              <a:ext cx="32384" cy="31750"/>
            </a:xfrm>
            <a:custGeom>
              <a:avLst/>
              <a:gdLst/>
              <a:ahLst/>
              <a:cxnLst/>
              <a:rect l="l" t="t" r="r" b="b"/>
              <a:pathLst>
                <a:path w="32385" h="31750">
                  <a:moveTo>
                    <a:pt x="16001" y="0"/>
                  </a:moveTo>
                  <a:lnTo>
                    <a:pt x="6857" y="0"/>
                  </a:lnTo>
                  <a:lnTo>
                    <a:pt x="0" y="6857"/>
                  </a:lnTo>
                  <a:lnTo>
                    <a:pt x="0" y="15239"/>
                  </a:lnTo>
                  <a:lnTo>
                    <a:pt x="0" y="24383"/>
                  </a:lnTo>
                  <a:lnTo>
                    <a:pt x="6857" y="31242"/>
                  </a:lnTo>
                  <a:lnTo>
                    <a:pt x="16001" y="31242"/>
                  </a:lnTo>
                  <a:lnTo>
                    <a:pt x="25145" y="31242"/>
                  </a:lnTo>
                  <a:lnTo>
                    <a:pt x="32003" y="24383"/>
                  </a:lnTo>
                  <a:lnTo>
                    <a:pt x="32003" y="15239"/>
                  </a:lnTo>
                  <a:lnTo>
                    <a:pt x="32003" y="6857"/>
                  </a:lnTo>
                  <a:lnTo>
                    <a:pt x="25145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6" name="object 66"/>
            <p:cNvSpPr/>
            <p:nvPr/>
          </p:nvSpPr>
          <p:spPr>
            <a:xfrm>
              <a:off x="3947921" y="7353299"/>
              <a:ext cx="32384" cy="31750"/>
            </a:xfrm>
            <a:custGeom>
              <a:avLst/>
              <a:gdLst/>
              <a:ahLst/>
              <a:cxnLst/>
              <a:rect l="l" t="t" r="r" b="b"/>
              <a:pathLst>
                <a:path w="32385" h="31750">
                  <a:moveTo>
                    <a:pt x="16001" y="0"/>
                  </a:moveTo>
                  <a:lnTo>
                    <a:pt x="6857" y="0"/>
                  </a:lnTo>
                  <a:lnTo>
                    <a:pt x="0" y="6857"/>
                  </a:lnTo>
                  <a:lnTo>
                    <a:pt x="0" y="15239"/>
                  </a:lnTo>
                  <a:lnTo>
                    <a:pt x="0" y="24383"/>
                  </a:lnTo>
                  <a:lnTo>
                    <a:pt x="6857" y="31242"/>
                  </a:lnTo>
                  <a:lnTo>
                    <a:pt x="16001" y="31242"/>
                  </a:lnTo>
                  <a:lnTo>
                    <a:pt x="25145" y="31242"/>
                  </a:lnTo>
                  <a:lnTo>
                    <a:pt x="32003" y="24383"/>
                  </a:lnTo>
                  <a:lnTo>
                    <a:pt x="32003" y="15239"/>
                  </a:lnTo>
                  <a:lnTo>
                    <a:pt x="32003" y="6857"/>
                  </a:lnTo>
                  <a:lnTo>
                    <a:pt x="25145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7" name="object 67"/>
            <p:cNvSpPr/>
            <p:nvPr/>
          </p:nvSpPr>
          <p:spPr>
            <a:xfrm>
              <a:off x="4590287" y="7237475"/>
              <a:ext cx="361315" cy="134620"/>
            </a:xfrm>
            <a:custGeom>
              <a:avLst/>
              <a:gdLst/>
              <a:ahLst/>
              <a:cxnLst/>
              <a:rect l="l" t="t" r="r" b="b"/>
              <a:pathLst>
                <a:path w="361314" h="134620">
                  <a:moveTo>
                    <a:pt x="0" y="134112"/>
                  </a:moveTo>
                  <a:lnTo>
                    <a:pt x="75437" y="89916"/>
                  </a:lnTo>
                </a:path>
                <a:path w="361314" h="134620">
                  <a:moveTo>
                    <a:pt x="345948" y="11430"/>
                  </a:moveTo>
                  <a:lnTo>
                    <a:pt x="361188" y="0"/>
                  </a:lnTo>
                </a:path>
              </a:pathLst>
            </a:custGeom>
            <a:ln w="21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8" name="object 68"/>
            <p:cNvSpPr/>
            <p:nvPr/>
          </p:nvSpPr>
          <p:spPr>
            <a:xfrm>
              <a:off x="3947921" y="7692389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4">
                  <a:moveTo>
                    <a:pt x="25145" y="0"/>
                  </a:moveTo>
                  <a:lnTo>
                    <a:pt x="16001" y="0"/>
                  </a:lnTo>
                  <a:lnTo>
                    <a:pt x="6857" y="0"/>
                  </a:lnTo>
                  <a:lnTo>
                    <a:pt x="0" y="6857"/>
                  </a:lnTo>
                  <a:lnTo>
                    <a:pt x="0" y="24383"/>
                  </a:lnTo>
                  <a:lnTo>
                    <a:pt x="6857" y="32003"/>
                  </a:lnTo>
                  <a:lnTo>
                    <a:pt x="25145" y="32003"/>
                  </a:lnTo>
                  <a:lnTo>
                    <a:pt x="32003" y="24383"/>
                  </a:lnTo>
                  <a:lnTo>
                    <a:pt x="32003" y="6857"/>
                  </a:lnTo>
                  <a:lnTo>
                    <a:pt x="251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69" name="object 69"/>
            <p:cNvSpPr/>
            <p:nvPr/>
          </p:nvSpPr>
          <p:spPr>
            <a:xfrm>
              <a:off x="3947921" y="7692389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4">
                  <a:moveTo>
                    <a:pt x="16001" y="0"/>
                  </a:moveTo>
                  <a:lnTo>
                    <a:pt x="6857" y="0"/>
                  </a:lnTo>
                  <a:lnTo>
                    <a:pt x="0" y="6857"/>
                  </a:lnTo>
                  <a:lnTo>
                    <a:pt x="0" y="16001"/>
                  </a:lnTo>
                  <a:lnTo>
                    <a:pt x="0" y="24383"/>
                  </a:lnTo>
                  <a:lnTo>
                    <a:pt x="6857" y="32003"/>
                  </a:lnTo>
                  <a:lnTo>
                    <a:pt x="16001" y="32003"/>
                  </a:lnTo>
                  <a:lnTo>
                    <a:pt x="25145" y="32003"/>
                  </a:lnTo>
                  <a:lnTo>
                    <a:pt x="32003" y="24383"/>
                  </a:lnTo>
                  <a:lnTo>
                    <a:pt x="32003" y="16001"/>
                  </a:lnTo>
                  <a:lnTo>
                    <a:pt x="32003" y="6857"/>
                  </a:lnTo>
                  <a:lnTo>
                    <a:pt x="25145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0" name="object 70"/>
            <p:cNvSpPr/>
            <p:nvPr/>
          </p:nvSpPr>
          <p:spPr>
            <a:xfrm>
              <a:off x="3947921" y="7692389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4">
                  <a:moveTo>
                    <a:pt x="16001" y="0"/>
                  </a:moveTo>
                  <a:lnTo>
                    <a:pt x="6857" y="0"/>
                  </a:lnTo>
                  <a:lnTo>
                    <a:pt x="0" y="6857"/>
                  </a:lnTo>
                  <a:lnTo>
                    <a:pt x="0" y="16001"/>
                  </a:lnTo>
                  <a:lnTo>
                    <a:pt x="0" y="24383"/>
                  </a:lnTo>
                  <a:lnTo>
                    <a:pt x="6857" y="32003"/>
                  </a:lnTo>
                  <a:lnTo>
                    <a:pt x="16001" y="32003"/>
                  </a:lnTo>
                  <a:lnTo>
                    <a:pt x="25145" y="32003"/>
                  </a:lnTo>
                  <a:lnTo>
                    <a:pt x="32003" y="24383"/>
                  </a:lnTo>
                  <a:lnTo>
                    <a:pt x="32003" y="16001"/>
                  </a:lnTo>
                  <a:lnTo>
                    <a:pt x="32003" y="6857"/>
                  </a:lnTo>
                  <a:lnTo>
                    <a:pt x="25145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1" name="object 71"/>
            <p:cNvSpPr/>
            <p:nvPr/>
          </p:nvSpPr>
          <p:spPr>
            <a:xfrm>
              <a:off x="5538977" y="7237475"/>
              <a:ext cx="33020" cy="31750"/>
            </a:xfrm>
            <a:custGeom>
              <a:avLst/>
              <a:gdLst/>
              <a:ahLst/>
              <a:cxnLst/>
              <a:rect l="l" t="t" r="r" b="b"/>
              <a:pathLst>
                <a:path w="33020" h="31750">
                  <a:moveTo>
                    <a:pt x="25146" y="0"/>
                  </a:moveTo>
                  <a:lnTo>
                    <a:pt x="16001" y="0"/>
                  </a:lnTo>
                  <a:lnTo>
                    <a:pt x="7620" y="0"/>
                  </a:lnTo>
                  <a:lnTo>
                    <a:pt x="0" y="6857"/>
                  </a:lnTo>
                  <a:lnTo>
                    <a:pt x="0" y="24384"/>
                  </a:lnTo>
                  <a:lnTo>
                    <a:pt x="7620" y="31242"/>
                  </a:lnTo>
                  <a:lnTo>
                    <a:pt x="25146" y="31242"/>
                  </a:lnTo>
                  <a:lnTo>
                    <a:pt x="32766" y="24384"/>
                  </a:lnTo>
                  <a:lnTo>
                    <a:pt x="32766" y="6857"/>
                  </a:lnTo>
                  <a:lnTo>
                    <a:pt x="251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2" name="object 72"/>
            <p:cNvSpPr/>
            <p:nvPr/>
          </p:nvSpPr>
          <p:spPr>
            <a:xfrm>
              <a:off x="5538977" y="7237475"/>
              <a:ext cx="33020" cy="31750"/>
            </a:xfrm>
            <a:custGeom>
              <a:avLst/>
              <a:gdLst/>
              <a:ahLst/>
              <a:cxnLst/>
              <a:rect l="l" t="t" r="r" b="b"/>
              <a:pathLst>
                <a:path w="33020" h="31750">
                  <a:moveTo>
                    <a:pt x="16001" y="0"/>
                  </a:moveTo>
                  <a:lnTo>
                    <a:pt x="7620" y="0"/>
                  </a:lnTo>
                  <a:lnTo>
                    <a:pt x="0" y="6857"/>
                  </a:lnTo>
                  <a:lnTo>
                    <a:pt x="0" y="15240"/>
                  </a:lnTo>
                  <a:lnTo>
                    <a:pt x="0" y="24384"/>
                  </a:lnTo>
                  <a:lnTo>
                    <a:pt x="7620" y="31242"/>
                  </a:lnTo>
                  <a:lnTo>
                    <a:pt x="16001" y="31242"/>
                  </a:lnTo>
                  <a:lnTo>
                    <a:pt x="25146" y="31242"/>
                  </a:lnTo>
                  <a:lnTo>
                    <a:pt x="32766" y="24384"/>
                  </a:lnTo>
                  <a:lnTo>
                    <a:pt x="32766" y="15240"/>
                  </a:lnTo>
                  <a:lnTo>
                    <a:pt x="32766" y="6857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3" name="object 73"/>
            <p:cNvSpPr/>
            <p:nvPr/>
          </p:nvSpPr>
          <p:spPr>
            <a:xfrm>
              <a:off x="5538977" y="7237475"/>
              <a:ext cx="33020" cy="31750"/>
            </a:xfrm>
            <a:custGeom>
              <a:avLst/>
              <a:gdLst/>
              <a:ahLst/>
              <a:cxnLst/>
              <a:rect l="l" t="t" r="r" b="b"/>
              <a:pathLst>
                <a:path w="33020" h="31750">
                  <a:moveTo>
                    <a:pt x="16001" y="0"/>
                  </a:moveTo>
                  <a:lnTo>
                    <a:pt x="7620" y="0"/>
                  </a:lnTo>
                  <a:lnTo>
                    <a:pt x="0" y="6857"/>
                  </a:lnTo>
                  <a:lnTo>
                    <a:pt x="0" y="15240"/>
                  </a:lnTo>
                  <a:lnTo>
                    <a:pt x="0" y="24384"/>
                  </a:lnTo>
                  <a:lnTo>
                    <a:pt x="7620" y="31242"/>
                  </a:lnTo>
                  <a:lnTo>
                    <a:pt x="16001" y="31242"/>
                  </a:lnTo>
                  <a:lnTo>
                    <a:pt x="25146" y="31242"/>
                  </a:lnTo>
                  <a:lnTo>
                    <a:pt x="32766" y="24384"/>
                  </a:lnTo>
                  <a:lnTo>
                    <a:pt x="32766" y="15240"/>
                  </a:lnTo>
                  <a:lnTo>
                    <a:pt x="32766" y="6857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4" name="object 74"/>
            <p:cNvSpPr/>
            <p:nvPr/>
          </p:nvSpPr>
          <p:spPr>
            <a:xfrm>
              <a:off x="5542025" y="7607807"/>
              <a:ext cx="32384" cy="31750"/>
            </a:xfrm>
            <a:custGeom>
              <a:avLst/>
              <a:gdLst/>
              <a:ahLst/>
              <a:cxnLst/>
              <a:rect l="l" t="t" r="r" b="b"/>
              <a:pathLst>
                <a:path w="32385" h="31750">
                  <a:moveTo>
                    <a:pt x="16001" y="0"/>
                  </a:moveTo>
                  <a:lnTo>
                    <a:pt x="6858" y="0"/>
                  </a:lnTo>
                  <a:lnTo>
                    <a:pt x="0" y="6858"/>
                  </a:lnTo>
                  <a:lnTo>
                    <a:pt x="0" y="15240"/>
                  </a:lnTo>
                  <a:lnTo>
                    <a:pt x="0" y="24384"/>
                  </a:lnTo>
                  <a:lnTo>
                    <a:pt x="6858" y="31242"/>
                  </a:lnTo>
                  <a:lnTo>
                    <a:pt x="16001" y="31242"/>
                  </a:lnTo>
                  <a:lnTo>
                    <a:pt x="25146" y="31242"/>
                  </a:lnTo>
                  <a:lnTo>
                    <a:pt x="32003" y="24384"/>
                  </a:lnTo>
                  <a:lnTo>
                    <a:pt x="32003" y="15240"/>
                  </a:lnTo>
                  <a:lnTo>
                    <a:pt x="32003" y="6858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5" name="object 75"/>
            <p:cNvSpPr/>
            <p:nvPr/>
          </p:nvSpPr>
          <p:spPr>
            <a:xfrm>
              <a:off x="5542025" y="7607807"/>
              <a:ext cx="32384" cy="31750"/>
            </a:xfrm>
            <a:custGeom>
              <a:avLst/>
              <a:gdLst/>
              <a:ahLst/>
              <a:cxnLst/>
              <a:rect l="l" t="t" r="r" b="b"/>
              <a:pathLst>
                <a:path w="32385" h="31750">
                  <a:moveTo>
                    <a:pt x="16001" y="0"/>
                  </a:moveTo>
                  <a:lnTo>
                    <a:pt x="6858" y="0"/>
                  </a:lnTo>
                  <a:lnTo>
                    <a:pt x="0" y="6858"/>
                  </a:lnTo>
                  <a:lnTo>
                    <a:pt x="0" y="15240"/>
                  </a:lnTo>
                  <a:lnTo>
                    <a:pt x="0" y="24384"/>
                  </a:lnTo>
                  <a:lnTo>
                    <a:pt x="6858" y="31242"/>
                  </a:lnTo>
                  <a:lnTo>
                    <a:pt x="16001" y="31242"/>
                  </a:lnTo>
                  <a:lnTo>
                    <a:pt x="25146" y="31242"/>
                  </a:lnTo>
                  <a:lnTo>
                    <a:pt x="32003" y="24384"/>
                  </a:lnTo>
                  <a:lnTo>
                    <a:pt x="32003" y="15240"/>
                  </a:lnTo>
                  <a:lnTo>
                    <a:pt x="32003" y="6858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6" name="object 76"/>
            <p:cNvSpPr/>
            <p:nvPr/>
          </p:nvSpPr>
          <p:spPr>
            <a:xfrm>
              <a:off x="3979925" y="7371968"/>
              <a:ext cx="624840" cy="0"/>
            </a:xfrm>
            <a:custGeom>
              <a:avLst/>
              <a:gdLst/>
              <a:ahLst/>
              <a:cxnLst/>
              <a:rect l="l" t="t" r="r" b="b"/>
              <a:pathLst>
                <a:path w="624839">
                  <a:moveTo>
                    <a:pt x="0" y="0"/>
                  </a:moveTo>
                  <a:lnTo>
                    <a:pt x="624363" y="0"/>
                  </a:lnTo>
                </a:path>
              </a:pathLst>
            </a:custGeom>
            <a:ln w="226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7" name="object 77"/>
            <p:cNvSpPr/>
            <p:nvPr/>
          </p:nvSpPr>
          <p:spPr>
            <a:xfrm>
              <a:off x="4303775" y="7246619"/>
              <a:ext cx="982980" cy="428625"/>
            </a:xfrm>
            <a:custGeom>
              <a:avLst/>
              <a:gdLst/>
              <a:ahLst/>
              <a:cxnLst/>
              <a:rect l="l" t="t" r="r" b="b"/>
              <a:pathLst>
                <a:path w="982979" h="428625">
                  <a:moveTo>
                    <a:pt x="279653" y="162305"/>
                  </a:moveTo>
                  <a:lnTo>
                    <a:pt x="355091" y="118871"/>
                  </a:lnTo>
                </a:path>
                <a:path w="982979" h="428625">
                  <a:moveTo>
                    <a:pt x="0" y="162305"/>
                  </a:moveTo>
                  <a:lnTo>
                    <a:pt x="286512" y="163067"/>
                  </a:lnTo>
                </a:path>
                <a:path w="982979" h="428625">
                  <a:moveTo>
                    <a:pt x="4572" y="162305"/>
                  </a:moveTo>
                  <a:lnTo>
                    <a:pt x="20574" y="151637"/>
                  </a:lnTo>
                </a:path>
                <a:path w="982979" h="428625">
                  <a:moveTo>
                    <a:pt x="279653" y="162305"/>
                  </a:moveTo>
                  <a:lnTo>
                    <a:pt x="355091" y="118871"/>
                  </a:lnTo>
                </a:path>
                <a:path w="982979" h="428625">
                  <a:moveTo>
                    <a:pt x="0" y="162305"/>
                  </a:moveTo>
                  <a:lnTo>
                    <a:pt x="286512" y="163067"/>
                  </a:lnTo>
                </a:path>
                <a:path w="982979" h="428625">
                  <a:moveTo>
                    <a:pt x="4572" y="162305"/>
                  </a:moveTo>
                  <a:lnTo>
                    <a:pt x="20574" y="151637"/>
                  </a:lnTo>
                </a:path>
                <a:path w="982979" h="428625">
                  <a:moveTo>
                    <a:pt x="279653" y="200405"/>
                  </a:moveTo>
                  <a:lnTo>
                    <a:pt x="355091" y="156209"/>
                  </a:lnTo>
                </a:path>
                <a:path w="982979" h="428625">
                  <a:moveTo>
                    <a:pt x="0" y="200405"/>
                  </a:moveTo>
                  <a:lnTo>
                    <a:pt x="286512" y="201167"/>
                  </a:lnTo>
                </a:path>
                <a:path w="982979" h="428625">
                  <a:moveTo>
                    <a:pt x="4572" y="200405"/>
                  </a:moveTo>
                  <a:lnTo>
                    <a:pt x="20574" y="188975"/>
                  </a:lnTo>
                </a:path>
                <a:path w="982979" h="428625">
                  <a:moveTo>
                    <a:pt x="279653" y="200405"/>
                  </a:moveTo>
                  <a:lnTo>
                    <a:pt x="355091" y="156209"/>
                  </a:lnTo>
                </a:path>
                <a:path w="982979" h="428625">
                  <a:moveTo>
                    <a:pt x="0" y="200405"/>
                  </a:moveTo>
                  <a:lnTo>
                    <a:pt x="286512" y="201167"/>
                  </a:lnTo>
                </a:path>
                <a:path w="982979" h="428625">
                  <a:moveTo>
                    <a:pt x="4572" y="200405"/>
                  </a:moveTo>
                  <a:lnTo>
                    <a:pt x="20574" y="188975"/>
                  </a:lnTo>
                </a:path>
                <a:path w="982979" h="428625">
                  <a:moveTo>
                    <a:pt x="279653" y="238505"/>
                  </a:moveTo>
                  <a:lnTo>
                    <a:pt x="355091" y="195071"/>
                  </a:lnTo>
                </a:path>
                <a:path w="982979" h="428625">
                  <a:moveTo>
                    <a:pt x="0" y="238505"/>
                  </a:moveTo>
                  <a:lnTo>
                    <a:pt x="286512" y="239267"/>
                  </a:lnTo>
                </a:path>
                <a:path w="982979" h="428625">
                  <a:moveTo>
                    <a:pt x="4572" y="238505"/>
                  </a:moveTo>
                  <a:lnTo>
                    <a:pt x="20574" y="227075"/>
                  </a:lnTo>
                </a:path>
                <a:path w="982979" h="428625">
                  <a:moveTo>
                    <a:pt x="279653" y="238505"/>
                  </a:moveTo>
                  <a:lnTo>
                    <a:pt x="355091" y="195071"/>
                  </a:lnTo>
                </a:path>
                <a:path w="982979" h="428625">
                  <a:moveTo>
                    <a:pt x="0" y="238505"/>
                  </a:moveTo>
                  <a:lnTo>
                    <a:pt x="286512" y="239267"/>
                  </a:lnTo>
                </a:path>
                <a:path w="982979" h="428625">
                  <a:moveTo>
                    <a:pt x="4572" y="238505"/>
                  </a:moveTo>
                  <a:lnTo>
                    <a:pt x="20574" y="227075"/>
                  </a:lnTo>
                </a:path>
                <a:path w="982979" h="428625">
                  <a:moveTo>
                    <a:pt x="279653" y="275843"/>
                  </a:moveTo>
                  <a:lnTo>
                    <a:pt x="355091" y="232409"/>
                  </a:lnTo>
                </a:path>
                <a:path w="982979" h="428625">
                  <a:moveTo>
                    <a:pt x="0" y="275843"/>
                  </a:moveTo>
                  <a:lnTo>
                    <a:pt x="286512" y="276605"/>
                  </a:lnTo>
                </a:path>
                <a:path w="982979" h="428625">
                  <a:moveTo>
                    <a:pt x="4572" y="275843"/>
                  </a:moveTo>
                  <a:lnTo>
                    <a:pt x="20574" y="264413"/>
                  </a:lnTo>
                </a:path>
                <a:path w="982979" h="428625">
                  <a:moveTo>
                    <a:pt x="279653" y="275843"/>
                  </a:moveTo>
                  <a:lnTo>
                    <a:pt x="355091" y="232409"/>
                  </a:lnTo>
                </a:path>
                <a:path w="982979" h="428625">
                  <a:moveTo>
                    <a:pt x="0" y="275843"/>
                  </a:moveTo>
                  <a:lnTo>
                    <a:pt x="286512" y="276605"/>
                  </a:lnTo>
                </a:path>
                <a:path w="982979" h="428625">
                  <a:moveTo>
                    <a:pt x="4572" y="275843"/>
                  </a:moveTo>
                  <a:lnTo>
                    <a:pt x="20574" y="264413"/>
                  </a:lnTo>
                </a:path>
                <a:path w="982979" h="428625">
                  <a:moveTo>
                    <a:pt x="279653" y="313181"/>
                  </a:moveTo>
                  <a:lnTo>
                    <a:pt x="355091" y="269747"/>
                  </a:lnTo>
                </a:path>
                <a:path w="982979" h="428625">
                  <a:moveTo>
                    <a:pt x="0" y="313181"/>
                  </a:moveTo>
                  <a:lnTo>
                    <a:pt x="286512" y="313943"/>
                  </a:lnTo>
                </a:path>
                <a:path w="982979" h="428625">
                  <a:moveTo>
                    <a:pt x="4572" y="313181"/>
                  </a:moveTo>
                  <a:lnTo>
                    <a:pt x="20574" y="302513"/>
                  </a:lnTo>
                </a:path>
                <a:path w="982979" h="428625">
                  <a:moveTo>
                    <a:pt x="279653" y="313181"/>
                  </a:moveTo>
                  <a:lnTo>
                    <a:pt x="355091" y="269747"/>
                  </a:lnTo>
                </a:path>
                <a:path w="982979" h="428625">
                  <a:moveTo>
                    <a:pt x="0" y="313181"/>
                  </a:moveTo>
                  <a:lnTo>
                    <a:pt x="286512" y="313943"/>
                  </a:lnTo>
                </a:path>
                <a:path w="982979" h="428625">
                  <a:moveTo>
                    <a:pt x="4572" y="313181"/>
                  </a:moveTo>
                  <a:lnTo>
                    <a:pt x="20574" y="302513"/>
                  </a:lnTo>
                </a:path>
                <a:path w="982979" h="428625">
                  <a:moveTo>
                    <a:pt x="279653" y="352043"/>
                  </a:moveTo>
                  <a:lnTo>
                    <a:pt x="355091" y="307847"/>
                  </a:lnTo>
                </a:path>
                <a:path w="982979" h="428625">
                  <a:moveTo>
                    <a:pt x="0" y="352043"/>
                  </a:moveTo>
                  <a:lnTo>
                    <a:pt x="286512" y="352043"/>
                  </a:lnTo>
                </a:path>
                <a:path w="982979" h="428625">
                  <a:moveTo>
                    <a:pt x="4572" y="352043"/>
                  </a:moveTo>
                  <a:lnTo>
                    <a:pt x="20574" y="340613"/>
                  </a:lnTo>
                </a:path>
                <a:path w="982979" h="428625">
                  <a:moveTo>
                    <a:pt x="279653" y="352043"/>
                  </a:moveTo>
                  <a:lnTo>
                    <a:pt x="355091" y="307847"/>
                  </a:lnTo>
                </a:path>
                <a:path w="982979" h="428625">
                  <a:moveTo>
                    <a:pt x="0" y="352043"/>
                  </a:moveTo>
                  <a:lnTo>
                    <a:pt x="286512" y="352043"/>
                  </a:lnTo>
                </a:path>
                <a:path w="982979" h="428625">
                  <a:moveTo>
                    <a:pt x="4572" y="352043"/>
                  </a:moveTo>
                  <a:lnTo>
                    <a:pt x="20574" y="340613"/>
                  </a:lnTo>
                </a:path>
                <a:path w="982979" h="428625">
                  <a:moveTo>
                    <a:pt x="279653" y="390143"/>
                  </a:moveTo>
                  <a:lnTo>
                    <a:pt x="355091" y="345947"/>
                  </a:lnTo>
                </a:path>
                <a:path w="982979" h="428625">
                  <a:moveTo>
                    <a:pt x="0" y="390143"/>
                  </a:moveTo>
                  <a:lnTo>
                    <a:pt x="286512" y="390905"/>
                  </a:lnTo>
                </a:path>
                <a:path w="982979" h="428625">
                  <a:moveTo>
                    <a:pt x="4572" y="390143"/>
                  </a:moveTo>
                  <a:lnTo>
                    <a:pt x="20574" y="378713"/>
                  </a:lnTo>
                </a:path>
                <a:path w="982979" h="428625">
                  <a:moveTo>
                    <a:pt x="279653" y="390143"/>
                  </a:moveTo>
                  <a:lnTo>
                    <a:pt x="355091" y="345947"/>
                  </a:lnTo>
                </a:path>
                <a:path w="982979" h="428625">
                  <a:moveTo>
                    <a:pt x="0" y="390143"/>
                  </a:moveTo>
                  <a:lnTo>
                    <a:pt x="286512" y="390905"/>
                  </a:lnTo>
                </a:path>
                <a:path w="982979" h="428625">
                  <a:moveTo>
                    <a:pt x="4572" y="390143"/>
                  </a:moveTo>
                  <a:lnTo>
                    <a:pt x="20574" y="378713"/>
                  </a:lnTo>
                </a:path>
                <a:path w="982979" h="428625">
                  <a:moveTo>
                    <a:pt x="279653" y="427481"/>
                  </a:moveTo>
                  <a:lnTo>
                    <a:pt x="355091" y="383285"/>
                  </a:lnTo>
                </a:path>
                <a:path w="982979" h="428625">
                  <a:moveTo>
                    <a:pt x="0" y="427481"/>
                  </a:moveTo>
                  <a:lnTo>
                    <a:pt x="286512" y="428243"/>
                  </a:lnTo>
                </a:path>
                <a:path w="982979" h="428625">
                  <a:moveTo>
                    <a:pt x="4572" y="427481"/>
                  </a:moveTo>
                  <a:lnTo>
                    <a:pt x="20574" y="416051"/>
                  </a:lnTo>
                </a:path>
                <a:path w="982979" h="428625">
                  <a:moveTo>
                    <a:pt x="279653" y="427481"/>
                  </a:moveTo>
                  <a:lnTo>
                    <a:pt x="355091" y="383285"/>
                  </a:lnTo>
                </a:path>
                <a:path w="982979" h="428625">
                  <a:moveTo>
                    <a:pt x="0" y="427481"/>
                  </a:moveTo>
                  <a:lnTo>
                    <a:pt x="286512" y="428243"/>
                  </a:lnTo>
                </a:path>
                <a:path w="982979" h="428625">
                  <a:moveTo>
                    <a:pt x="4572" y="427481"/>
                  </a:moveTo>
                  <a:lnTo>
                    <a:pt x="20574" y="416051"/>
                  </a:lnTo>
                </a:path>
                <a:path w="982979" h="428625">
                  <a:moveTo>
                    <a:pt x="907541" y="43433"/>
                  </a:moveTo>
                  <a:lnTo>
                    <a:pt x="982979" y="0"/>
                  </a:lnTo>
                </a:path>
                <a:path w="982979" h="428625">
                  <a:moveTo>
                    <a:pt x="627888" y="43433"/>
                  </a:moveTo>
                  <a:lnTo>
                    <a:pt x="913638" y="44195"/>
                  </a:lnTo>
                </a:path>
                <a:path w="982979" h="428625">
                  <a:moveTo>
                    <a:pt x="632460" y="43433"/>
                  </a:moveTo>
                  <a:lnTo>
                    <a:pt x="647700" y="32003"/>
                  </a:lnTo>
                </a:path>
                <a:path w="982979" h="428625">
                  <a:moveTo>
                    <a:pt x="907541" y="43433"/>
                  </a:moveTo>
                  <a:lnTo>
                    <a:pt x="982979" y="0"/>
                  </a:lnTo>
                </a:path>
                <a:path w="982979" h="428625">
                  <a:moveTo>
                    <a:pt x="632460" y="43433"/>
                  </a:moveTo>
                  <a:lnTo>
                    <a:pt x="647700" y="32003"/>
                  </a:lnTo>
                </a:path>
                <a:path w="982979" h="428625">
                  <a:moveTo>
                    <a:pt x="907541" y="83057"/>
                  </a:moveTo>
                  <a:lnTo>
                    <a:pt x="982979" y="39623"/>
                  </a:lnTo>
                </a:path>
                <a:path w="982979" h="428625">
                  <a:moveTo>
                    <a:pt x="627888" y="83057"/>
                  </a:moveTo>
                  <a:lnTo>
                    <a:pt x="913638" y="83819"/>
                  </a:lnTo>
                </a:path>
                <a:path w="982979" h="428625">
                  <a:moveTo>
                    <a:pt x="632460" y="83057"/>
                  </a:moveTo>
                  <a:lnTo>
                    <a:pt x="647700" y="71627"/>
                  </a:lnTo>
                </a:path>
                <a:path w="982979" h="428625">
                  <a:moveTo>
                    <a:pt x="907541" y="83057"/>
                  </a:moveTo>
                  <a:lnTo>
                    <a:pt x="982979" y="39623"/>
                  </a:lnTo>
                </a:path>
                <a:path w="982979" h="428625">
                  <a:moveTo>
                    <a:pt x="632460" y="83057"/>
                  </a:moveTo>
                  <a:lnTo>
                    <a:pt x="647700" y="71627"/>
                  </a:lnTo>
                </a:path>
                <a:path w="982979" h="428625">
                  <a:moveTo>
                    <a:pt x="907541" y="121157"/>
                  </a:moveTo>
                  <a:lnTo>
                    <a:pt x="982979" y="77723"/>
                  </a:lnTo>
                </a:path>
                <a:path w="982979" h="428625">
                  <a:moveTo>
                    <a:pt x="627888" y="121157"/>
                  </a:moveTo>
                  <a:lnTo>
                    <a:pt x="913638" y="121919"/>
                  </a:lnTo>
                </a:path>
                <a:path w="982979" h="428625">
                  <a:moveTo>
                    <a:pt x="632460" y="121157"/>
                  </a:moveTo>
                  <a:lnTo>
                    <a:pt x="647700" y="109727"/>
                  </a:lnTo>
                </a:path>
                <a:path w="982979" h="428625">
                  <a:moveTo>
                    <a:pt x="907541" y="121157"/>
                  </a:moveTo>
                  <a:lnTo>
                    <a:pt x="982979" y="77723"/>
                  </a:lnTo>
                </a:path>
                <a:path w="982979" h="428625">
                  <a:moveTo>
                    <a:pt x="627888" y="121157"/>
                  </a:moveTo>
                  <a:lnTo>
                    <a:pt x="913638" y="121919"/>
                  </a:lnTo>
                </a:path>
                <a:path w="982979" h="428625">
                  <a:moveTo>
                    <a:pt x="632460" y="121157"/>
                  </a:moveTo>
                  <a:lnTo>
                    <a:pt x="647700" y="109727"/>
                  </a:lnTo>
                </a:path>
                <a:path w="982979" h="428625">
                  <a:moveTo>
                    <a:pt x="907541" y="158495"/>
                  </a:moveTo>
                  <a:lnTo>
                    <a:pt x="982979" y="115061"/>
                  </a:lnTo>
                </a:path>
                <a:path w="982979" h="428625">
                  <a:moveTo>
                    <a:pt x="627888" y="158495"/>
                  </a:moveTo>
                  <a:lnTo>
                    <a:pt x="913638" y="159257"/>
                  </a:lnTo>
                </a:path>
                <a:path w="982979" h="428625">
                  <a:moveTo>
                    <a:pt x="632460" y="158495"/>
                  </a:moveTo>
                  <a:lnTo>
                    <a:pt x="647700" y="147065"/>
                  </a:lnTo>
                </a:path>
                <a:path w="982979" h="428625">
                  <a:moveTo>
                    <a:pt x="907541" y="158495"/>
                  </a:moveTo>
                  <a:lnTo>
                    <a:pt x="982979" y="115061"/>
                  </a:lnTo>
                </a:path>
                <a:path w="982979" h="428625">
                  <a:moveTo>
                    <a:pt x="632460" y="158495"/>
                  </a:moveTo>
                  <a:lnTo>
                    <a:pt x="647700" y="147065"/>
                  </a:lnTo>
                </a:path>
                <a:path w="982979" h="428625">
                  <a:moveTo>
                    <a:pt x="907541" y="195833"/>
                  </a:moveTo>
                  <a:lnTo>
                    <a:pt x="982979" y="152399"/>
                  </a:lnTo>
                </a:path>
                <a:path w="982979" h="428625">
                  <a:moveTo>
                    <a:pt x="627888" y="195833"/>
                  </a:moveTo>
                  <a:lnTo>
                    <a:pt x="913638" y="196595"/>
                  </a:lnTo>
                </a:path>
                <a:path w="982979" h="428625">
                  <a:moveTo>
                    <a:pt x="632460" y="195833"/>
                  </a:moveTo>
                  <a:lnTo>
                    <a:pt x="647700" y="185165"/>
                  </a:lnTo>
                </a:path>
                <a:path w="982979" h="428625">
                  <a:moveTo>
                    <a:pt x="907541" y="195833"/>
                  </a:moveTo>
                  <a:lnTo>
                    <a:pt x="982979" y="152399"/>
                  </a:lnTo>
                </a:path>
                <a:path w="982979" h="428625">
                  <a:moveTo>
                    <a:pt x="627888" y="195833"/>
                  </a:moveTo>
                  <a:lnTo>
                    <a:pt x="913638" y="196595"/>
                  </a:lnTo>
                </a:path>
                <a:path w="982979" h="428625">
                  <a:moveTo>
                    <a:pt x="632460" y="195833"/>
                  </a:moveTo>
                  <a:lnTo>
                    <a:pt x="647700" y="185165"/>
                  </a:lnTo>
                </a:path>
                <a:path w="982979" h="428625">
                  <a:moveTo>
                    <a:pt x="907541" y="234695"/>
                  </a:moveTo>
                  <a:lnTo>
                    <a:pt x="982979" y="190499"/>
                  </a:lnTo>
                </a:path>
                <a:path w="982979" h="428625">
                  <a:moveTo>
                    <a:pt x="627888" y="234695"/>
                  </a:moveTo>
                  <a:lnTo>
                    <a:pt x="913638" y="234695"/>
                  </a:lnTo>
                </a:path>
                <a:path w="982979" h="428625">
                  <a:moveTo>
                    <a:pt x="632460" y="234695"/>
                  </a:moveTo>
                  <a:lnTo>
                    <a:pt x="647700" y="223265"/>
                  </a:lnTo>
                </a:path>
                <a:path w="982979" h="428625">
                  <a:moveTo>
                    <a:pt x="907541" y="234695"/>
                  </a:moveTo>
                  <a:lnTo>
                    <a:pt x="982979" y="190499"/>
                  </a:lnTo>
                </a:path>
                <a:path w="982979" h="428625">
                  <a:moveTo>
                    <a:pt x="632460" y="234695"/>
                  </a:moveTo>
                  <a:lnTo>
                    <a:pt x="647700" y="223265"/>
                  </a:lnTo>
                </a:path>
                <a:path w="982979" h="428625">
                  <a:moveTo>
                    <a:pt x="907541" y="272795"/>
                  </a:moveTo>
                  <a:lnTo>
                    <a:pt x="982979" y="228599"/>
                  </a:lnTo>
                </a:path>
                <a:path w="982979" h="428625">
                  <a:moveTo>
                    <a:pt x="627888" y="272795"/>
                  </a:moveTo>
                  <a:lnTo>
                    <a:pt x="913638" y="273557"/>
                  </a:lnTo>
                </a:path>
                <a:path w="982979" h="428625">
                  <a:moveTo>
                    <a:pt x="632460" y="272795"/>
                  </a:moveTo>
                  <a:lnTo>
                    <a:pt x="647700" y="261365"/>
                  </a:lnTo>
                </a:path>
                <a:path w="982979" h="428625">
                  <a:moveTo>
                    <a:pt x="907541" y="272795"/>
                  </a:moveTo>
                  <a:lnTo>
                    <a:pt x="982979" y="228599"/>
                  </a:lnTo>
                </a:path>
                <a:path w="982979" h="428625">
                  <a:moveTo>
                    <a:pt x="627888" y="272795"/>
                  </a:moveTo>
                  <a:lnTo>
                    <a:pt x="913638" y="273557"/>
                  </a:lnTo>
                </a:path>
                <a:path w="982979" h="428625">
                  <a:moveTo>
                    <a:pt x="632460" y="272795"/>
                  </a:moveTo>
                  <a:lnTo>
                    <a:pt x="647700" y="261365"/>
                  </a:lnTo>
                </a:path>
                <a:path w="982979" h="428625">
                  <a:moveTo>
                    <a:pt x="905256" y="310133"/>
                  </a:moveTo>
                  <a:lnTo>
                    <a:pt x="980694" y="265937"/>
                  </a:lnTo>
                </a:path>
                <a:path w="982979" h="428625">
                  <a:moveTo>
                    <a:pt x="629412" y="310133"/>
                  </a:moveTo>
                  <a:lnTo>
                    <a:pt x="645413" y="298703"/>
                  </a:lnTo>
                </a:path>
                <a:path w="982979" h="428625">
                  <a:moveTo>
                    <a:pt x="905256" y="310133"/>
                  </a:moveTo>
                  <a:lnTo>
                    <a:pt x="980694" y="265937"/>
                  </a:lnTo>
                </a:path>
                <a:path w="982979" h="428625">
                  <a:moveTo>
                    <a:pt x="629412" y="310133"/>
                  </a:moveTo>
                  <a:lnTo>
                    <a:pt x="645413" y="298703"/>
                  </a:lnTo>
                </a:path>
              </a:pathLst>
            </a:custGeom>
            <a:ln w="21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8" name="object 78"/>
            <p:cNvSpPr/>
            <p:nvPr/>
          </p:nvSpPr>
          <p:spPr>
            <a:xfrm>
              <a:off x="4137659" y="7350251"/>
              <a:ext cx="43815" cy="43180"/>
            </a:xfrm>
            <a:custGeom>
              <a:avLst/>
              <a:gdLst/>
              <a:ahLst/>
              <a:cxnLst/>
              <a:rect l="l" t="t" r="r" b="b"/>
              <a:pathLst>
                <a:path w="43814" h="43179">
                  <a:moveTo>
                    <a:pt x="0" y="0"/>
                  </a:moveTo>
                  <a:lnTo>
                    <a:pt x="0" y="42672"/>
                  </a:lnTo>
                  <a:lnTo>
                    <a:pt x="43434" y="2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0021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79" name="object 79"/>
            <p:cNvSpPr/>
            <p:nvPr/>
          </p:nvSpPr>
          <p:spPr>
            <a:xfrm>
              <a:off x="4137659" y="7350251"/>
              <a:ext cx="43815" cy="43180"/>
            </a:xfrm>
            <a:custGeom>
              <a:avLst/>
              <a:gdLst/>
              <a:ahLst/>
              <a:cxnLst/>
              <a:rect l="l" t="t" r="r" b="b"/>
              <a:pathLst>
                <a:path w="43814" h="43179">
                  <a:moveTo>
                    <a:pt x="0" y="0"/>
                  </a:moveTo>
                  <a:lnTo>
                    <a:pt x="43434" y="21336"/>
                  </a:lnTo>
                  <a:lnTo>
                    <a:pt x="0" y="4267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0" name="object 80"/>
            <p:cNvSpPr/>
            <p:nvPr/>
          </p:nvSpPr>
          <p:spPr>
            <a:xfrm>
              <a:off x="3947921" y="7353299"/>
              <a:ext cx="32384" cy="31750"/>
            </a:xfrm>
            <a:custGeom>
              <a:avLst/>
              <a:gdLst/>
              <a:ahLst/>
              <a:cxnLst/>
              <a:rect l="l" t="t" r="r" b="b"/>
              <a:pathLst>
                <a:path w="32385" h="31750">
                  <a:moveTo>
                    <a:pt x="25145" y="0"/>
                  </a:moveTo>
                  <a:lnTo>
                    <a:pt x="16001" y="0"/>
                  </a:lnTo>
                  <a:lnTo>
                    <a:pt x="6857" y="0"/>
                  </a:lnTo>
                  <a:lnTo>
                    <a:pt x="0" y="6857"/>
                  </a:lnTo>
                  <a:lnTo>
                    <a:pt x="0" y="24383"/>
                  </a:lnTo>
                  <a:lnTo>
                    <a:pt x="6857" y="31242"/>
                  </a:lnTo>
                  <a:lnTo>
                    <a:pt x="25145" y="31242"/>
                  </a:lnTo>
                  <a:lnTo>
                    <a:pt x="32003" y="24383"/>
                  </a:lnTo>
                  <a:lnTo>
                    <a:pt x="32003" y="6857"/>
                  </a:lnTo>
                  <a:lnTo>
                    <a:pt x="251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1" name="object 81"/>
            <p:cNvSpPr/>
            <p:nvPr/>
          </p:nvSpPr>
          <p:spPr>
            <a:xfrm>
              <a:off x="3947921" y="7353299"/>
              <a:ext cx="32384" cy="31750"/>
            </a:xfrm>
            <a:custGeom>
              <a:avLst/>
              <a:gdLst/>
              <a:ahLst/>
              <a:cxnLst/>
              <a:rect l="l" t="t" r="r" b="b"/>
              <a:pathLst>
                <a:path w="32385" h="31750">
                  <a:moveTo>
                    <a:pt x="16001" y="0"/>
                  </a:moveTo>
                  <a:lnTo>
                    <a:pt x="6857" y="0"/>
                  </a:lnTo>
                  <a:lnTo>
                    <a:pt x="0" y="6857"/>
                  </a:lnTo>
                  <a:lnTo>
                    <a:pt x="0" y="15239"/>
                  </a:lnTo>
                  <a:lnTo>
                    <a:pt x="0" y="24383"/>
                  </a:lnTo>
                  <a:lnTo>
                    <a:pt x="6857" y="31242"/>
                  </a:lnTo>
                  <a:lnTo>
                    <a:pt x="16001" y="31242"/>
                  </a:lnTo>
                  <a:lnTo>
                    <a:pt x="25145" y="31242"/>
                  </a:lnTo>
                  <a:lnTo>
                    <a:pt x="32003" y="24383"/>
                  </a:lnTo>
                  <a:lnTo>
                    <a:pt x="32003" y="15239"/>
                  </a:lnTo>
                  <a:lnTo>
                    <a:pt x="32003" y="6857"/>
                  </a:lnTo>
                  <a:lnTo>
                    <a:pt x="25145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2" name="object 82"/>
            <p:cNvSpPr/>
            <p:nvPr/>
          </p:nvSpPr>
          <p:spPr>
            <a:xfrm>
              <a:off x="3947921" y="7353299"/>
              <a:ext cx="32384" cy="31750"/>
            </a:xfrm>
            <a:custGeom>
              <a:avLst/>
              <a:gdLst/>
              <a:ahLst/>
              <a:cxnLst/>
              <a:rect l="l" t="t" r="r" b="b"/>
              <a:pathLst>
                <a:path w="32385" h="31750">
                  <a:moveTo>
                    <a:pt x="16001" y="0"/>
                  </a:moveTo>
                  <a:lnTo>
                    <a:pt x="6857" y="0"/>
                  </a:lnTo>
                  <a:lnTo>
                    <a:pt x="0" y="6857"/>
                  </a:lnTo>
                  <a:lnTo>
                    <a:pt x="0" y="15239"/>
                  </a:lnTo>
                  <a:lnTo>
                    <a:pt x="0" y="24383"/>
                  </a:lnTo>
                  <a:lnTo>
                    <a:pt x="6857" y="31242"/>
                  </a:lnTo>
                  <a:lnTo>
                    <a:pt x="16001" y="31242"/>
                  </a:lnTo>
                  <a:lnTo>
                    <a:pt x="25145" y="31242"/>
                  </a:lnTo>
                  <a:lnTo>
                    <a:pt x="32003" y="24383"/>
                  </a:lnTo>
                  <a:lnTo>
                    <a:pt x="32003" y="15239"/>
                  </a:lnTo>
                  <a:lnTo>
                    <a:pt x="32003" y="6857"/>
                  </a:lnTo>
                  <a:lnTo>
                    <a:pt x="25145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3" name="object 83"/>
            <p:cNvSpPr/>
            <p:nvPr/>
          </p:nvSpPr>
          <p:spPr>
            <a:xfrm>
              <a:off x="5393435" y="7232141"/>
              <a:ext cx="43815" cy="43180"/>
            </a:xfrm>
            <a:custGeom>
              <a:avLst/>
              <a:gdLst/>
              <a:ahLst/>
              <a:cxnLst/>
              <a:rect l="l" t="t" r="r" b="b"/>
              <a:pathLst>
                <a:path w="43814" h="43179">
                  <a:moveTo>
                    <a:pt x="0" y="0"/>
                  </a:moveTo>
                  <a:lnTo>
                    <a:pt x="0" y="42671"/>
                  </a:lnTo>
                  <a:lnTo>
                    <a:pt x="43434" y="21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0021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4" name="object 84"/>
            <p:cNvSpPr/>
            <p:nvPr/>
          </p:nvSpPr>
          <p:spPr>
            <a:xfrm>
              <a:off x="5393435" y="7232141"/>
              <a:ext cx="179070" cy="445770"/>
            </a:xfrm>
            <a:custGeom>
              <a:avLst/>
              <a:gdLst/>
              <a:ahLst/>
              <a:cxnLst/>
              <a:rect l="l" t="t" r="r" b="b"/>
              <a:pathLst>
                <a:path w="179070" h="445770">
                  <a:moveTo>
                    <a:pt x="0" y="0"/>
                  </a:moveTo>
                  <a:lnTo>
                    <a:pt x="43434" y="21335"/>
                  </a:lnTo>
                  <a:lnTo>
                    <a:pt x="0" y="42671"/>
                  </a:lnTo>
                  <a:lnTo>
                    <a:pt x="0" y="0"/>
                  </a:lnTo>
                  <a:close/>
                </a:path>
                <a:path w="179070" h="445770">
                  <a:moveTo>
                    <a:pt x="162305" y="414527"/>
                  </a:moveTo>
                  <a:lnTo>
                    <a:pt x="153924" y="414527"/>
                  </a:lnTo>
                  <a:lnTo>
                    <a:pt x="146303" y="421385"/>
                  </a:lnTo>
                  <a:lnTo>
                    <a:pt x="146303" y="429767"/>
                  </a:lnTo>
                  <a:lnTo>
                    <a:pt x="146303" y="438911"/>
                  </a:lnTo>
                  <a:lnTo>
                    <a:pt x="153924" y="445769"/>
                  </a:lnTo>
                  <a:lnTo>
                    <a:pt x="162305" y="445769"/>
                  </a:lnTo>
                  <a:lnTo>
                    <a:pt x="171450" y="445769"/>
                  </a:lnTo>
                  <a:lnTo>
                    <a:pt x="179069" y="438911"/>
                  </a:lnTo>
                  <a:lnTo>
                    <a:pt x="179069" y="429767"/>
                  </a:lnTo>
                  <a:lnTo>
                    <a:pt x="179069" y="421385"/>
                  </a:lnTo>
                  <a:lnTo>
                    <a:pt x="171450" y="414527"/>
                  </a:lnTo>
                  <a:lnTo>
                    <a:pt x="162305" y="4145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5" name="object 85"/>
            <p:cNvSpPr/>
            <p:nvPr/>
          </p:nvSpPr>
          <p:spPr>
            <a:xfrm>
              <a:off x="5539739" y="7646669"/>
              <a:ext cx="33020" cy="31750"/>
            </a:xfrm>
            <a:custGeom>
              <a:avLst/>
              <a:gdLst/>
              <a:ahLst/>
              <a:cxnLst/>
              <a:rect l="l" t="t" r="r" b="b"/>
              <a:pathLst>
                <a:path w="33020" h="31750">
                  <a:moveTo>
                    <a:pt x="16001" y="0"/>
                  </a:moveTo>
                  <a:lnTo>
                    <a:pt x="7620" y="0"/>
                  </a:lnTo>
                  <a:lnTo>
                    <a:pt x="0" y="6857"/>
                  </a:lnTo>
                  <a:lnTo>
                    <a:pt x="0" y="15239"/>
                  </a:lnTo>
                  <a:lnTo>
                    <a:pt x="0" y="24383"/>
                  </a:lnTo>
                  <a:lnTo>
                    <a:pt x="7620" y="31241"/>
                  </a:lnTo>
                  <a:lnTo>
                    <a:pt x="16001" y="31241"/>
                  </a:lnTo>
                  <a:lnTo>
                    <a:pt x="25146" y="31241"/>
                  </a:lnTo>
                  <a:lnTo>
                    <a:pt x="32765" y="24383"/>
                  </a:lnTo>
                  <a:lnTo>
                    <a:pt x="32765" y="15239"/>
                  </a:lnTo>
                  <a:lnTo>
                    <a:pt x="32765" y="6857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6" name="object 86"/>
            <p:cNvSpPr/>
            <p:nvPr/>
          </p:nvSpPr>
          <p:spPr>
            <a:xfrm>
              <a:off x="4927091" y="7550657"/>
              <a:ext cx="357505" cy="82550"/>
            </a:xfrm>
            <a:custGeom>
              <a:avLst/>
              <a:gdLst/>
              <a:ahLst/>
              <a:cxnLst/>
              <a:rect l="l" t="t" r="r" b="b"/>
              <a:pathLst>
                <a:path w="357504" h="82550">
                  <a:moveTo>
                    <a:pt x="281940" y="44196"/>
                  </a:moveTo>
                  <a:lnTo>
                    <a:pt x="357378" y="0"/>
                  </a:lnTo>
                </a:path>
                <a:path w="357504" h="82550">
                  <a:moveTo>
                    <a:pt x="2286" y="44196"/>
                  </a:moveTo>
                  <a:lnTo>
                    <a:pt x="288036" y="44958"/>
                  </a:lnTo>
                </a:path>
                <a:path w="357504" h="82550">
                  <a:moveTo>
                    <a:pt x="6858" y="44196"/>
                  </a:moveTo>
                  <a:lnTo>
                    <a:pt x="22860" y="32766"/>
                  </a:lnTo>
                </a:path>
                <a:path w="357504" h="82550">
                  <a:moveTo>
                    <a:pt x="279654" y="81534"/>
                  </a:moveTo>
                  <a:lnTo>
                    <a:pt x="355092" y="38100"/>
                  </a:lnTo>
                </a:path>
                <a:path w="357504" h="82550">
                  <a:moveTo>
                    <a:pt x="0" y="81534"/>
                  </a:moveTo>
                  <a:lnTo>
                    <a:pt x="285750" y="82296"/>
                  </a:lnTo>
                </a:path>
                <a:path w="357504" h="82550">
                  <a:moveTo>
                    <a:pt x="4572" y="81534"/>
                  </a:moveTo>
                  <a:lnTo>
                    <a:pt x="19812" y="70104"/>
                  </a:lnTo>
                </a:path>
              </a:pathLst>
            </a:custGeom>
            <a:ln w="21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7" name="object 87"/>
            <p:cNvSpPr/>
            <p:nvPr/>
          </p:nvSpPr>
          <p:spPr>
            <a:xfrm>
              <a:off x="5539739" y="7646669"/>
              <a:ext cx="33020" cy="31750"/>
            </a:xfrm>
            <a:custGeom>
              <a:avLst/>
              <a:gdLst/>
              <a:ahLst/>
              <a:cxnLst/>
              <a:rect l="l" t="t" r="r" b="b"/>
              <a:pathLst>
                <a:path w="33020" h="31750">
                  <a:moveTo>
                    <a:pt x="16001" y="0"/>
                  </a:moveTo>
                  <a:lnTo>
                    <a:pt x="7620" y="0"/>
                  </a:lnTo>
                  <a:lnTo>
                    <a:pt x="0" y="6857"/>
                  </a:lnTo>
                  <a:lnTo>
                    <a:pt x="0" y="15239"/>
                  </a:lnTo>
                  <a:lnTo>
                    <a:pt x="0" y="24383"/>
                  </a:lnTo>
                  <a:lnTo>
                    <a:pt x="7620" y="31241"/>
                  </a:lnTo>
                  <a:lnTo>
                    <a:pt x="16001" y="31241"/>
                  </a:lnTo>
                  <a:lnTo>
                    <a:pt x="25146" y="31241"/>
                  </a:lnTo>
                  <a:lnTo>
                    <a:pt x="32765" y="24383"/>
                  </a:lnTo>
                  <a:lnTo>
                    <a:pt x="32765" y="15239"/>
                  </a:lnTo>
                  <a:lnTo>
                    <a:pt x="32765" y="6857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8" name="object 88"/>
            <p:cNvSpPr/>
            <p:nvPr/>
          </p:nvSpPr>
          <p:spPr>
            <a:xfrm>
              <a:off x="5539739" y="7646669"/>
              <a:ext cx="33020" cy="31750"/>
            </a:xfrm>
            <a:custGeom>
              <a:avLst/>
              <a:gdLst/>
              <a:ahLst/>
              <a:cxnLst/>
              <a:rect l="l" t="t" r="r" b="b"/>
              <a:pathLst>
                <a:path w="33020" h="31750">
                  <a:moveTo>
                    <a:pt x="16001" y="0"/>
                  </a:moveTo>
                  <a:lnTo>
                    <a:pt x="7620" y="0"/>
                  </a:lnTo>
                  <a:lnTo>
                    <a:pt x="0" y="6857"/>
                  </a:lnTo>
                  <a:lnTo>
                    <a:pt x="0" y="15239"/>
                  </a:lnTo>
                  <a:lnTo>
                    <a:pt x="0" y="24383"/>
                  </a:lnTo>
                  <a:lnTo>
                    <a:pt x="7620" y="31241"/>
                  </a:lnTo>
                  <a:lnTo>
                    <a:pt x="16001" y="31241"/>
                  </a:lnTo>
                  <a:lnTo>
                    <a:pt x="25146" y="31241"/>
                  </a:lnTo>
                  <a:lnTo>
                    <a:pt x="32765" y="24383"/>
                  </a:lnTo>
                  <a:lnTo>
                    <a:pt x="32765" y="15239"/>
                  </a:lnTo>
                  <a:lnTo>
                    <a:pt x="32765" y="6857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89" name="object 89"/>
            <p:cNvSpPr/>
            <p:nvPr/>
          </p:nvSpPr>
          <p:spPr>
            <a:xfrm>
              <a:off x="4929377" y="7545323"/>
              <a:ext cx="355600" cy="86995"/>
            </a:xfrm>
            <a:custGeom>
              <a:avLst/>
              <a:gdLst/>
              <a:ahLst/>
              <a:cxnLst/>
              <a:rect l="l" t="t" r="r" b="b"/>
              <a:pathLst>
                <a:path w="355600" h="86995">
                  <a:moveTo>
                    <a:pt x="0" y="11430"/>
                  </a:moveTo>
                  <a:lnTo>
                    <a:pt x="285750" y="12192"/>
                  </a:lnTo>
                </a:path>
                <a:path w="355600" h="86995">
                  <a:moveTo>
                    <a:pt x="4572" y="11430"/>
                  </a:moveTo>
                  <a:lnTo>
                    <a:pt x="20574" y="0"/>
                  </a:lnTo>
                </a:path>
                <a:path w="355600" h="86995">
                  <a:moveTo>
                    <a:pt x="4572" y="11430"/>
                  </a:moveTo>
                  <a:lnTo>
                    <a:pt x="20574" y="0"/>
                  </a:lnTo>
                </a:path>
                <a:path w="355600" h="86995">
                  <a:moveTo>
                    <a:pt x="279654" y="49530"/>
                  </a:moveTo>
                  <a:lnTo>
                    <a:pt x="355092" y="5333"/>
                  </a:lnTo>
                </a:path>
                <a:path w="355600" h="86995">
                  <a:moveTo>
                    <a:pt x="0" y="49530"/>
                  </a:moveTo>
                  <a:lnTo>
                    <a:pt x="285750" y="50292"/>
                  </a:lnTo>
                </a:path>
                <a:path w="355600" h="86995">
                  <a:moveTo>
                    <a:pt x="4572" y="49530"/>
                  </a:moveTo>
                  <a:lnTo>
                    <a:pt x="20574" y="38100"/>
                  </a:lnTo>
                </a:path>
                <a:path w="355600" h="86995">
                  <a:moveTo>
                    <a:pt x="279654" y="49530"/>
                  </a:moveTo>
                  <a:lnTo>
                    <a:pt x="355092" y="5333"/>
                  </a:lnTo>
                </a:path>
                <a:path w="355600" h="86995">
                  <a:moveTo>
                    <a:pt x="0" y="49530"/>
                  </a:moveTo>
                  <a:lnTo>
                    <a:pt x="285750" y="50292"/>
                  </a:lnTo>
                </a:path>
                <a:path w="355600" h="86995">
                  <a:moveTo>
                    <a:pt x="4572" y="49530"/>
                  </a:moveTo>
                  <a:lnTo>
                    <a:pt x="20574" y="38100"/>
                  </a:lnTo>
                </a:path>
                <a:path w="355600" h="86995">
                  <a:moveTo>
                    <a:pt x="277368" y="86868"/>
                  </a:moveTo>
                  <a:lnTo>
                    <a:pt x="352806" y="43433"/>
                  </a:lnTo>
                </a:path>
                <a:path w="355600" h="86995">
                  <a:moveTo>
                    <a:pt x="2286" y="86868"/>
                  </a:moveTo>
                  <a:lnTo>
                    <a:pt x="17525" y="75437"/>
                  </a:lnTo>
                </a:path>
                <a:path w="355600" h="86995">
                  <a:moveTo>
                    <a:pt x="277368" y="86868"/>
                  </a:moveTo>
                  <a:lnTo>
                    <a:pt x="352806" y="43433"/>
                  </a:lnTo>
                </a:path>
                <a:path w="355600" h="86995">
                  <a:moveTo>
                    <a:pt x="2286" y="86868"/>
                  </a:moveTo>
                  <a:lnTo>
                    <a:pt x="17525" y="75437"/>
                  </a:lnTo>
                </a:path>
              </a:pathLst>
            </a:custGeom>
            <a:ln w="21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90" name="object 90"/>
            <p:cNvSpPr/>
            <p:nvPr/>
          </p:nvSpPr>
          <p:spPr>
            <a:xfrm>
              <a:off x="5539739" y="7718297"/>
              <a:ext cx="33020" cy="32384"/>
            </a:xfrm>
            <a:custGeom>
              <a:avLst/>
              <a:gdLst/>
              <a:ahLst/>
              <a:cxnLst/>
              <a:rect l="l" t="t" r="r" b="b"/>
              <a:pathLst>
                <a:path w="33020" h="32384">
                  <a:moveTo>
                    <a:pt x="16001" y="0"/>
                  </a:moveTo>
                  <a:lnTo>
                    <a:pt x="7620" y="0"/>
                  </a:lnTo>
                  <a:lnTo>
                    <a:pt x="0" y="7619"/>
                  </a:lnTo>
                  <a:lnTo>
                    <a:pt x="0" y="16001"/>
                  </a:lnTo>
                  <a:lnTo>
                    <a:pt x="0" y="25145"/>
                  </a:lnTo>
                  <a:lnTo>
                    <a:pt x="7620" y="32003"/>
                  </a:lnTo>
                  <a:lnTo>
                    <a:pt x="16001" y="32003"/>
                  </a:lnTo>
                  <a:lnTo>
                    <a:pt x="25146" y="32003"/>
                  </a:lnTo>
                  <a:lnTo>
                    <a:pt x="32765" y="25145"/>
                  </a:lnTo>
                  <a:lnTo>
                    <a:pt x="32765" y="16001"/>
                  </a:lnTo>
                  <a:lnTo>
                    <a:pt x="32765" y="7619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91" name="object 91"/>
            <p:cNvSpPr/>
            <p:nvPr/>
          </p:nvSpPr>
          <p:spPr>
            <a:xfrm>
              <a:off x="5539739" y="7718297"/>
              <a:ext cx="33020" cy="32384"/>
            </a:xfrm>
            <a:custGeom>
              <a:avLst/>
              <a:gdLst/>
              <a:ahLst/>
              <a:cxnLst/>
              <a:rect l="l" t="t" r="r" b="b"/>
              <a:pathLst>
                <a:path w="33020" h="32384">
                  <a:moveTo>
                    <a:pt x="16001" y="0"/>
                  </a:moveTo>
                  <a:lnTo>
                    <a:pt x="7620" y="0"/>
                  </a:lnTo>
                  <a:lnTo>
                    <a:pt x="0" y="7619"/>
                  </a:lnTo>
                  <a:lnTo>
                    <a:pt x="0" y="16001"/>
                  </a:lnTo>
                  <a:lnTo>
                    <a:pt x="0" y="25145"/>
                  </a:lnTo>
                  <a:lnTo>
                    <a:pt x="7620" y="32003"/>
                  </a:lnTo>
                  <a:lnTo>
                    <a:pt x="16001" y="32003"/>
                  </a:lnTo>
                  <a:lnTo>
                    <a:pt x="25146" y="32003"/>
                  </a:lnTo>
                  <a:lnTo>
                    <a:pt x="32765" y="25145"/>
                  </a:lnTo>
                  <a:lnTo>
                    <a:pt x="32765" y="16001"/>
                  </a:lnTo>
                  <a:lnTo>
                    <a:pt x="32765" y="7619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92" name="object 92"/>
            <p:cNvSpPr/>
            <p:nvPr/>
          </p:nvSpPr>
          <p:spPr>
            <a:xfrm>
              <a:off x="4927091" y="7623047"/>
              <a:ext cx="357505" cy="82550"/>
            </a:xfrm>
            <a:custGeom>
              <a:avLst/>
              <a:gdLst/>
              <a:ahLst/>
              <a:cxnLst/>
              <a:rect l="l" t="t" r="r" b="b"/>
              <a:pathLst>
                <a:path w="357504" h="82550">
                  <a:moveTo>
                    <a:pt x="281940" y="43433"/>
                  </a:moveTo>
                  <a:lnTo>
                    <a:pt x="357378" y="0"/>
                  </a:lnTo>
                </a:path>
                <a:path w="357504" h="82550">
                  <a:moveTo>
                    <a:pt x="2286" y="43433"/>
                  </a:moveTo>
                  <a:lnTo>
                    <a:pt x="288036" y="44195"/>
                  </a:lnTo>
                </a:path>
                <a:path w="357504" h="82550">
                  <a:moveTo>
                    <a:pt x="6858" y="43433"/>
                  </a:moveTo>
                  <a:lnTo>
                    <a:pt x="22860" y="32765"/>
                  </a:lnTo>
                </a:path>
                <a:path w="357504" h="82550">
                  <a:moveTo>
                    <a:pt x="279654" y="81533"/>
                  </a:moveTo>
                  <a:lnTo>
                    <a:pt x="355092" y="37337"/>
                  </a:lnTo>
                </a:path>
                <a:path w="357504" h="82550">
                  <a:moveTo>
                    <a:pt x="0" y="81533"/>
                  </a:moveTo>
                  <a:lnTo>
                    <a:pt x="285750" y="82295"/>
                  </a:lnTo>
                </a:path>
                <a:path w="357504" h="82550">
                  <a:moveTo>
                    <a:pt x="4572" y="81533"/>
                  </a:moveTo>
                  <a:lnTo>
                    <a:pt x="19812" y="70103"/>
                  </a:lnTo>
                </a:path>
              </a:pathLst>
            </a:custGeom>
            <a:ln w="21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93" name="object 93"/>
            <p:cNvSpPr/>
            <p:nvPr/>
          </p:nvSpPr>
          <p:spPr>
            <a:xfrm>
              <a:off x="5539739" y="7718297"/>
              <a:ext cx="33020" cy="32384"/>
            </a:xfrm>
            <a:custGeom>
              <a:avLst/>
              <a:gdLst/>
              <a:ahLst/>
              <a:cxnLst/>
              <a:rect l="l" t="t" r="r" b="b"/>
              <a:pathLst>
                <a:path w="33020" h="32384">
                  <a:moveTo>
                    <a:pt x="16001" y="0"/>
                  </a:moveTo>
                  <a:lnTo>
                    <a:pt x="7620" y="0"/>
                  </a:lnTo>
                  <a:lnTo>
                    <a:pt x="0" y="7619"/>
                  </a:lnTo>
                  <a:lnTo>
                    <a:pt x="0" y="16001"/>
                  </a:lnTo>
                  <a:lnTo>
                    <a:pt x="0" y="25145"/>
                  </a:lnTo>
                  <a:lnTo>
                    <a:pt x="7620" y="32003"/>
                  </a:lnTo>
                  <a:lnTo>
                    <a:pt x="16001" y="32003"/>
                  </a:lnTo>
                  <a:lnTo>
                    <a:pt x="25146" y="32003"/>
                  </a:lnTo>
                  <a:lnTo>
                    <a:pt x="32765" y="25145"/>
                  </a:lnTo>
                  <a:lnTo>
                    <a:pt x="32765" y="16001"/>
                  </a:lnTo>
                  <a:lnTo>
                    <a:pt x="32765" y="7619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94" name="object 94"/>
            <p:cNvSpPr/>
            <p:nvPr/>
          </p:nvSpPr>
          <p:spPr>
            <a:xfrm>
              <a:off x="5539739" y="7718297"/>
              <a:ext cx="33020" cy="32384"/>
            </a:xfrm>
            <a:custGeom>
              <a:avLst/>
              <a:gdLst/>
              <a:ahLst/>
              <a:cxnLst/>
              <a:rect l="l" t="t" r="r" b="b"/>
              <a:pathLst>
                <a:path w="33020" h="32384">
                  <a:moveTo>
                    <a:pt x="16001" y="0"/>
                  </a:moveTo>
                  <a:lnTo>
                    <a:pt x="7620" y="0"/>
                  </a:lnTo>
                  <a:lnTo>
                    <a:pt x="0" y="7619"/>
                  </a:lnTo>
                  <a:lnTo>
                    <a:pt x="0" y="16001"/>
                  </a:lnTo>
                  <a:lnTo>
                    <a:pt x="0" y="25145"/>
                  </a:lnTo>
                  <a:lnTo>
                    <a:pt x="7620" y="32003"/>
                  </a:lnTo>
                  <a:lnTo>
                    <a:pt x="16001" y="32003"/>
                  </a:lnTo>
                  <a:lnTo>
                    <a:pt x="25146" y="32003"/>
                  </a:lnTo>
                  <a:lnTo>
                    <a:pt x="32765" y="25145"/>
                  </a:lnTo>
                  <a:lnTo>
                    <a:pt x="32765" y="16001"/>
                  </a:lnTo>
                  <a:lnTo>
                    <a:pt x="32765" y="7619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95" name="object 95"/>
            <p:cNvSpPr/>
            <p:nvPr/>
          </p:nvSpPr>
          <p:spPr>
            <a:xfrm>
              <a:off x="4929377" y="7617713"/>
              <a:ext cx="355600" cy="49530"/>
            </a:xfrm>
            <a:custGeom>
              <a:avLst/>
              <a:gdLst/>
              <a:ahLst/>
              <a:cxnLst/>
              <a:rect l="l" t="t" r="r" b="b"/>
              <a:pathLst>
                <a:path w="355600" h="49529">
                  <a:moveTo>
                    <a:pt x="0" y="10668"/>
                  </a:moveTo>
                  <a:lnTo>
                    <a:pt x="285750" y="11430"/>
                  </a:lnTo>
                </a:path>
                <a:path w="355600" h="49529">
                  <a:moveTo>
                    <a:pt x="4572" y="10668"/>
                  </a:moveTo>
                  <a:lnTo>
                    <a:pt x="20574" y="0"/>
                  </a:lnTo>
                </a:path>
                <a:path w="355600" h="49529">
                  <a:moveTo>
                    <a:pt x="4572" y="10668"/>
                  </a:moveTo>
                  <a:lnTo>
                    <a:pt x="20574" y="0"/>
                  </a:lnTo>
                </a:path>
                <a:path w="355600" h="49529">
                  <a:moveTo>
                    <a:pt x="279654" y="48768"/>
                  </a:moveTo>
                  <a:lnTo>
                    <a:pt x="355092" y="5334"/>
                  </a:lnTo>
                </a:path>
                <a:path w="355600" h="49529">
                  <a:moveTo>
                    <a:pt x="0" y="48768"/>
                  </a:moveTo>
                  <a:lnTo>
                    <a:pt x="285750" y="49530"/>
                  </a:lnTo>
                </a:path>
                <a:path w="355600" h="49529">
                  <a:moveTo>
                    <a:pt x="4572" y="48768"/>
                  </a:moveTo>
                  <a:lnTo>
                    <a:pt x="20574" y="38100"/>
                  </a:lnTo>
                </a:path>
              </a:pathLst>
            </a:custGeom>
            <a:ln w="21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96" name="object 96"/>
            <p:cNvSpPr/>
            <p:nvPr/>
          </p:nvSpPr>
          <p:spPr>
            <a:xfrm>
              <a:off x="5214365" y="7623047"/>
              <a:ext cx="76200" cy="43815"/>
            </a:xfrm>
            <a:custGeom>
              <a:avLst/>
              <a:gdLst/>
              <a:ahLst/>
              <a:cxnLst/>
              <a:rect l="l" t="t" r="r" b="b"/>
              <a:pathLst>
                <a:path w="76200" h="43815">
                  <a:moveTo>
                    <a:pt x="0" y="43433"/>
                  </a:moveTo>
                  <a:lnTo>
                    <a:pt x="76200" y="0"/>
                  </a:lnTo>
                </a:path>
              </a:pathLst>
            </a:custGeom>
            <a:ln w="21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97" name="object 97"/>
            <p:cNvSpPr/>
            <p:nvPr/>
          </p:nvSpPr>
          <p:spPr>
            <a:xfrm>
              <a:off x="4929377" y="7623047"/>
              <a:ext cx="355600" cy="81915"/>
            </a:xfrm>
            <a:custGeom>
              <a:avLst/>
              <a:gdLst/>
              <a:ahLst/>
              <a:cxnLst/>
              <a:rect l="l" t="t" r="r" b="b"/>
              <a:pathLst>
                <a:path w="355600" h="81915">
                  <a:moveTo>
                    <a:pt x="279654" y="43433"/>
                  </a:moveTo>
                  <a:lnTo>
                    <a:pt x="355092" y="0"/>
                  </a:lnTo>
                </a:path>
                <a:path w="355600" h="81915">
                  <a:moveTo>
                    <a:pt x="0" y="43433"/>
                  </a:moveTo>
                  <a:lnTo>
                    <a:pt x="285750" y="44195"/>
                  </a:lnTo>
                </a:path>
                <a:path w="355600" h="81915">
                  <a:moveTo>
                    <a:pt x="4572" y="43433"/>
                  </a:moveTo>
                  <a:lnTo>
                    <a:pt x="20574" y="32765"/>
                  </a:lnTo>
                </a:path>
                <a:path w="355600" h="81915">
                  <a:moveTo>
                    <a:pt x="277368" y="81533"/>
                  </a:moveTo>
                  <a:lnTo>
                    <a:pt x="352806" y="37337"/>
                  </a:lnTo>
                </a:path>
                <a:path w="355600" h="81915">
                  <a:moveTo>
                    <a:pt x="2286" y="81533"/>
                  </a:moveTo>
                  <a:lnTo>
                    <a:pt x="17525" y="70103"/>
                  </a:lnTo>
                </a:path>
              </a:pathLst>
            </a:custGeom>
            <a:ln w="21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98" name="object 98"/>
            <p:cNvSpPr/>
            <p:nvPr/>
          </p:nvSpPr>
          <p:spPr>
            <a:xfrm>
              <a:off x="5212841" y="7660385"/>
              <a:ext cx="75565" cy="44450"/>
            </a:xfrm>
            <a:custGeom>
              <a:avLst/>
              <a:gdLst/>
              <a:ahLst/>
              <a:cxnLst/>
              <a:rect l="l" t="t" r="r" b="b"/>
              <a:pathLst>
                <a:path w="75564" h="44450">
                  <a:moveTo>
                    <a:pt x="0" y="44195"/>
                  </a:moveTo>
                  <a:lnTo>
                    <a:pt x="75437" y="0"/>
                  </a:lnTo>
                </a:path>
              </a:pathLst>
            </a:custGeom>
            <a:ln w="21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99" name="object 99"/>
            <p:cNvSpPr/>
            <p:nvPr/>
          </p:nvSpPr>
          <p:spPr>
            <a:xfrm>
              <a:off x="4930901" y="7660385"/>
              <a:ext cx="351790" cy="81915"/>
            </a:xfrm>
            <a:custGeom>
              <a:avLst/>
              <a:gdLst/>
              <a:ahLst/>
              <a:cxnLst/>
              <a:rect l="l" t="t" r="r" b="b"/>
              <a:pathLst>
                <a:path w="351789" h="81915">
                  <a:moveTo>
                    <a:pt x="275844" y="44195"/>
                  </a:moveTo>
                  <a:lnTo>
                    <a:pt x="351282" y="0"/>
                  </a:lnTo>
                </a:path>
                <a:path w="351789" h="81915">
                  <a:moveTo>
                    <a:pt x="762" y="44195"/>
                  </a:moveTo>
                  <a:lnTo>
                    <a:pt x="16001" y="32765"/>
                  </a:lnTo>
                </a:path>
                <a:path w="351789" h="81915">
                  <a:moveTo>
                    <a:pt x="0" y="81533"/>
                  </a:moveTo>
                  <a:lnTo>
                    <a:pt x="15239" y="70103"/>
                  </a:lnTo>
                </a:path>
              </a:pathLst>
            </a:custGeom>
            <a:ln w="21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212079" y="7697723"/>
              <a:ext cx="75565" cy="44450"/>
            </a:xfrm>
            <a:custGeom>
              <a:avLst/>
              <a:gdLst/>
              <a:ahLst/>
              <a:cxnLst/>
              <a:rect l="l" t="t" r="r" b="b"/>
              <a:pathLst>
                <a:path w="75564" h="44450">
                  <a:moveTo>
                    <a:pt x="0" y="44195"/>
                  </a:moveTo>
                  <a:lnTo>
                    <a:pt x="75437" y="0"/>
                  </a:lnTo>
                </a:path>
              </a:pathLst>
            </a:custGeom>
            <a:ln w="21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926329" y="7697723"/>
              <a:ext cx="357505" cy="116839"/>
            </a:xfrm>
            <a:custGeom>
              <a:avLst/>
              <a:gdLst/>
              <a:ahLst/>
              <a:cxnLst/>
              <a:rect l="l" t="t" r="r" b="b"/>
              <a:pathLst>
                <a:path w="357504" h="116840">
                  <a:moveTo>
                    <a:pt x="279654" y="44195"/>
                  </a:moveTo>
                  <a:lnTo>
                    <a:pt x="355092" y="0"/>
                  </a:lnTo>
                </a:path>
                <a:path w="357504" h="116840">
                  <a:moveTo>
                    <a:pt x="4572" y="44195"/>
                  </a:moveTo>
                  <a:lnTo>
                    <a:pt x="19812" y="32765"/>
                  </a:lnTo>
                </a:path>
                <a:path w="357504" h="116840">
                  <a:moveTo>
                    <a:pt x="281940" y="78486"/>
                  </a:moveTo>
                  <a:lnTo>
                    <a:pt x="357378" y="35051"/>
                  </a:lnTo>
                </a:path>
                <a:path w="357504" h="116840">
                  <a:moveTo>
                    <a:pt x="2286" y="78486"/>
                  </a:moveTo>
                  <a:lnTo>
                    <a:pt x="288036" y="79248"/>
                  </a:lnTo>
                </a:path>
                <a:path w="357504" h="116840">
                  <a:moveTo>
                    <a:pt x="6858" y="78486"/>
                  </a:moveTo>
                  <a:lnTo>
                    <a:pt x="22860" y="67056"/>
                  </a:lnTo>
                </a:path>
                <a:path w="357504" h="116840">
                  <a:moveTo>
                    <a:pt x="279654" y="115824"/>
                  </a:moveTo>
                  <a:lnTo>
                    <a:pt x="355092" y="72389"/>
                  </a:lnTo>
                </a:path>
                <a:path w="357504" h="116840">
                  <a:moveTo>
                    <a:pt x="0" y="115824"/>
                  </a:moveTo>
                  <a:lnTo>
                    <a:pt x="285750" y="116586"/>
                  </a:lnTo>
                </a:path>
                <a:path w="357504" h="116840">
                  <a:moveTo>
                    <a:pt x="4572" y="115824"/>
                  </a:moveTo>
                  <a:lnTo>
                    <a:pt x="19812" y="105156"/>
                  </a:lnTo>
                </a:path>
                <a:path w="357504" h="116840">
                  <a:moveTo>
                    <a:pt x="2286" y="40386"/>
                  </a:moveTo>
                  <a:lnTo>
                    <a:pt x="288036" y="41148"/>
                  </a:lnTo>
                </a:path>
                <a:path w="357504" h="116840">
                  <a:moveTo>
                    <a:pt x="6858" y="40386"/>
                  </a:moveTo>
                  <a:lnTo>
                    <a:pt x="22860" y="28956"/>
                  </a:lnTo>
                </a:path>
                <a:path w="357504" h="116840">
                  <a:moveTo>
                    <a:pt x="6858" y="40386"/>
                  </a:moveTo>
                  <a:lnTo>
                    <a:pt x="22860" y="28956"/>
                  </a:lnTo>
                </a:path>
                <a:path w="357504" h="116840">
                  <a:moveTo>
                    <a:pt x="281940" y="78486"/>
                  </a:moveTo>
                  <a:lnTo>
                    <a:pt x="357378" y="35051"/>
                  </a:lnTo>
                </a:path>
                <a:path w="357504" h="116840">
                  <a:moveTo>
                    <a:pt x="2286" y="78486"/>
                  </a:moveTo>
                  <a:lnTo>
                    <a:pt x="288036" y="79248"/>
                  </a:lnTo>
                </a:path>
                <a:path w="357504" h="116840">
                  <a:moveTo>
                    <a:pt x="6858" y="78486"/>
                  </a:moveTo>
                  <a:lnTo>
                    <a:pt x="22860" y="67056"/>
                  </a:lnTo>
                </a:path>
              </a:pathLst>
            </a:custGeom>
            <a:ln w="21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213603" y="7732775"/>
              <a:ext cx="76200" cy="43815"/>
            </a:xfrm>
            <a:custGeom>
              <a:avLst/>
              <a:gdLst/>
              <a:ahLst/>
              <a:cxnLst/>
              <a:rect l="l" t="t" r="r" b="b"/>
              <a:pathLst>
                <a:path w="76200" h="43815">
                  <a:moveTo>
                    <a:pt x="0" y="43434"/>
                  </a:moveTo>
                  <a:lnTo>
                    <a:pt x="76200" y="0"/>
                  </a:lnTo>
                </a:path>
              </a:pathLst>
            </a:custGeom>
            <a:ln w="21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928615" y="7732775"/>
              <a:ext cx="355600" cy="81280"/>
            </a:xfrm>
            <a:custGeom>
              <a:avLst/>
              <a:gdLst/>
              <a:ahLst/>
              <a:cxnLst/>
              <a:rect l="l" t="t" r="r" b="b"/>
              <a:pathLst>
                <a:path w="355600" h="81279">
                  <a:moveTo>
                    <a:pt x="279654" y="43434"/>
                  </a:moveTo>
                  <a:lnTo>
                    <a:pt x="355092" y="0"/>
                  </a:lnTo>
                </a:path>
                <a:path w="355600" h="81279">
                  <a:moveTo>
                    <a:pt x="0" y="43434"/>
                  </a:moveTo>
                  <a:lnTo>
                    <a:pt x="285750" y="44196"/>
                  </a:lnTo>
                </a:path>
                <a:path w="355600" h="81279">
                  <a:moveTo>
                    <a:pt x="4572" y="43434"/>
                  </a:moveTo>
                  <a:lnTo>
                    <a:pt x="20574" y="32004"/>
                  </a:lnTo>
                </a:path>
                <a:path w="355600" h="81279">
                  <a:moveTo>
                    <a:pt x="277368" y="80772"/>
                  </a:moveTo>
                  <a:lnTo>
                    <a:pt x="352806" y="37337"/>
                  </a:lnTo>
                </a:path>
                <a:path w="355600" h="81279">
                  <a:moveTo>
                    <a:pt x="2286" y="80772"/>
                  </a:moveTo>
                  <a:lnTo>
                    <a:pt x="17525" y="70104"/>
                  </a:lnTo>
                </a:path>
              </a:pathLst>
            </a:custGeom>
            <a:ln w="21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212079" y="7770113"/>
              <a:ext cx="75565" cy="43815"/>
            </a:xfrm>
            <a:custGeom>
              <a:avLst/>
              <a:gdLst/>
              <a:ahLst/>
              <a:cxnLst/>
              <a:rect l="l" t="t" r="r" b="b"/>
              <a:pathLst>
                <a:path w="75564" h="43815">
                  <a:moveTo>
                    <a:pt x="0" y="43434"/>
                  </a:moveTo>
                  <a:lnTo>
                    <a:pt x="75437" y="0"/>
                  </a:lnTo>
                </a:path>
              </a:pathLst>
            </a:custGeom>
            <a:ln w="21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930901" y="7770113"/>
              <a:ext cx="350520" cy="43815"/>
            </a:xfrm>
            <a:custGeom>
              <a:avLst/>
              <a:gdLst/>
              <a:ahLst/>
              <a:cxnLst/>
              <a:rect l="l" t="t" r="r" b="b"/>
              <a:pathLst>
                <a:path w="350520" h="43815">
                  <a:moveTo>
                    <a:pt x="275082" y="43434"/>
                  </a:moveTo>
                  <a:lnTo>
                    <a:pt x="350520" y="0"/>
                  </a:lnTo>
                </a:path>
                <a:path w="350520" h="43815">
                  <a:moveTo>
                    <a:pt x="0" y="43434"/>
                  </a:moveTo>
                  <a:lnTo>
                    <a:pt x="15239" y="32766"/>
                  </a:lnTo>
                </a:path>
              </a:pathLst>
            </a:custGeom>
            <a:ln w="21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542025" y="7757159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4">
                  <a:moveTo>
                    <a:pt x="16001" y="0"/>
                  </a:moveTo>
                  <a:lnTo>
                    <a:pt x="6858" y="0"/>
                  </a:lnTo>
                  <a:lnTo>
                    <a:pt x="0" y="7620"/>
                  </a:lnTo>
                  <a:lnTo>
                    <a:pt x="0" y="16002"/>
                  </a:lnTo>
                  <a:lnTo>
                    <a:pt x="0" y="25146"/>
                  </a:lnTo>
                  <a:lnTo>
                    <a:pt x="6858" y="32004"/>
                  </a:lnTo>
                  <a:lnTo>
                    <a:pt x="16001" y="32004"/>
                  </a:lnTo>
                  <a:lnTo>
                    <a:pt x="25146" y="32004"/>
                  </a:lnTo>
                  <a:lnTo>
                    <a:pt x="32003" y="25146"/>
                  </a:lnTo>
                  <a:lnTo>
                    <a:pt x="32003" y="16002"/>
                  </a:lnTo>
                  <a:lnTo>
                    <a:pt x="32003" y="7620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542025" y="7757159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4">
                  <a:moveTo>
                    <a:pt x="16001" y="0"/>
                  </a:moveTo>
                  <a:lnTo>
                    <a:pt x="6858" y="0"/>
                  </a:lnTo>
                  <a:lnTo>
                    <a:pt x="0" y="7620"/>
                  </a:lnTo>
                  <a:lnTo>
                    <a:pt x="0" y="16002"/>
                  </a:lnTo>
                  <a:lnTo>
                    <a:pt x="0" y="25146"/>
                  </a:lnTo>
                  <a:lnTo>
                    <a:pt x="6858" y="32004"/>
                  </a:lnTo>
                  <a:lnTo>
                    <a:pt x="16001" y="32004"/>
                  </a:lnTo>
                  <a:lnTo>
                    <a:pt x="25146" y="32004"/>
                  </a:lnTo>
                  <a:lnTo>
                    <a:pt x="32003" y="25146"/>
                  </a:lnTo>
                  <a:lnTo>
                    <a:pt x="32003" y="16002"/>
                  </a:lnTo>
                  <a:lnTo>
                    <a:pt x="32003" y="7620"/>
                  </a:lnTo>
                  <a:lnTo>
                    <a:pt x="25146" y="0"/>
                  </a:lnTo>
                  <a:lnTo>
                    <a:pt x="1600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08" name="object 10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0077" y="7333625"/>
              <a:ext cx="2532206" cy="1828662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3547454" y="7331201"/>
              <a:ext cx="2228215" cy="994410"/>
            </a:xfrm>
            <a:custGeom>
              <a:avLst/>
              <a:gdLst/>
              <a:ahLst/>
              <a:cxnLst/>
              <a:rect l="l" t="t" r="r" b="b"/>
              <a:pathLst>
                <a:path w="2228215" h="994409">
                  <a:moveTo>
                    <a:pt x="2227743" y="994410"/>
                  </a:moveTo>
                  <a:lnTo>
                    <a:pt x="2162021" y="962382"/>
                  </a:lnTo>
                  <a:lnTo>
                    <a:pt x="2124712" y="947234"/>
                  </a:lnTo>
                  <a:lnTo>
                    <a:pt x="2082011" y="933069"/>
                  </a:lnTo>
                  <a:lnTo>
                    <a:pt x="2032094" y="920189"/>
                  </a:lnTo>
                  <a:lnTo>
                    <a:pt x="1973140" y="908899"/>
                  </a:lnTo>
                  <a:lnTo>
                    <a:pt x="1903328" y="899502"/>
                  </a:lnTo>
                  <a:lnTo>
                    <a:pt x="1820835" y="892302"/>
                  </a:lnTo>
                  <a:lnTo>
                    <a:pt x="1741895" y="889574"/>
                  </a:lnTo>
                  <a:lnTo>
                    <a:pt x="1697564" y="889432"/>
                  </a:lnTo>
                  <a:lnTo>
                    <a:pt x="1650446" y="889961"/>
                  </a:lnTo>
                  <a:lnTo>
                    <a:pt x="1600879" y="891051"/>
                  </a:lnTo>
                  <a:lnTo>
                    <a:pt x="1549203" y="892596"/>
                  </a:lnTo>
                  <a:lnTo>
                    <a:pt x="1495759" y="894488"/>
                  </a:lnTo>
                  <a:lnTo>
                    <a:pt x="1440884" y="896617"/>
                  </a:lnTo>
                  <a:lnTo>
                    <a:pt x="1384918" y="898877"/>
                  </a:lnTo>
                  <a:lnTo>
                    <a:pt x="1328202" y="901160"/>
                  </a:lnTo>
                  <a:lnTo>
                    <a:pt x="1271074" y="903356"/>
                  </a:lnTo>
                  <a:lnTo>
                    <a:pt x="1213875" y="905359"/>
                  </a:lnTo>
                  <a:lnTo>
                    <a:pt x="1156942" y="907060"/>
                  </a:lnTo>
                  <a:lnTo>
                    <a:pt x="1100617" y="908352"/>
                  </a:lnTo>
                  <a:lnTo>
                    <a:pt x="1045238" y="909125"/>
                  </a:lnTo>
                  <a:lnTo>
                    <a:pt x="991145" y="909273"/>
                  </a:lnTo>
                  <a:lnTo>
                    <a:pt x="938677" y="908687"/>
                  </a:lnTo>
                  <a:lnTo>
                    <a:pt x="888175" y="907259"/>
                  </a:lnTo>
                  <a:lnTo>
                    <a:pt x="839976" y="904881"/>
                  </a:lnTo>
                  <a:lnTo>
                    <a:pt x="794421" y="901446"/>
                  </a:lnTo>
                  <a:lnTo>
                    <a:pt x="738955" y="896523"/>
                  </a:lnTo>
                  <a:lnTo>
                    <a:pt x="683092" y="891894"/>
                  </a:lnTo>
                  <a:lnTo>
                    <a:pt x="627184" y="887331"/>
                  </a:lnTo>
                  <a:lnTo>
                    <a:pt x="571584" y="882610"/>
                  </a:lnTo>
                  <a:lnTo>
                    <a:pt x="516645" y="877505"/>
                  </a:lnTo>
                  <a:lnTo>
                    <a:pt x="462719" y="871790"/>
                  </a:lnTo>
                  <a:lnTo>
                    <a:pt x="410160" y="865240"/>
                  </a:lnTo>
                  <a:lnTo>
                    <a:pt x="359319" y="857631"/>
                  </a:lnTo>
                  <a:lnTo>
                    <a:pt x="310550" y="848735"/>
                  </a:lnTo>
                  <a:lnTo>
                    <a:pt x="264206" y="838327"/>
                  </a:lnTo>
                  <a:lnTo>
                    <a:pt x="220639" y="826183"/>
                  </a:lnTo>
                  <a:lnTo>
                    <a:pt x="180202" y="812077"/>
                  </a:lnTo>
                  <a:lnTo>
                    <a:pt x="143247" y="795783"/>
                  </a:lnTo>
                  <a:lnTo>
                    <a:pt x="81196" y="755730"/>
                  </a:lnTo>
                  <a:lnTo>
                    <a:pt x="34767" y="698304"/>
                  </a:lnTo>
                  <a:lnTo>
                    <a:pt x="18594" y="658236"/>
                  </a:lnTo>
                  <a:lnTo>
                    <a:pt x="7759" y="612514"/>
                  </a:lnTo>
                  <a:lnTo>
                    <a:pt x="1737" y="562333"/>
                  </a:lnTo>
                  <a:lnTo>
                    <a:pt x="0" y="508890"/>
                  </a:lnTo>
                  <a:lnTo>
                    <a:pt x="2021" y="453381"/>
                  </a:lnTo>
                  <a:lnTo>
                    <a:pt x="7275" y="397002"/>
                  </a:lnTo>
                  <a:lnTo>
                    <a:pt x="15235" y="340949"/>
                  </a:lnTo>
                  <a:lnTo>
                    <a:pt x="25374" y="286419"/>
                  </a:lnTo>
                  <a:lnTo>
                    <a:pt x="37166" y="234609"/>
                  </a:lnTo>
                  <a:lnTo>
                    <a:pt x="50085" y="186714"/>
                  </a:lnTo>
                  <a:lnTo>
                    <a:pt x="63603" y="143931"/>
                  </a:lnTo>
                  <a:lnTo>
                    <a:pt x="77195" y="107456"/>
                  </a:lnTo>
                  <a:lnTo>
                    <a:pt x="115872" y="41898"/>
                  </a:lnTo>
                  <a:lnTo>
                    <a:pt x="147340" y="17811"/>
                  </a:lnTo>
                  <a:lnTo>
                    <a:pt x="183881" y="4441"/>
                  </a:lnTo>
                  <a:lnTo>
                    <a:pt x="224636" y="0"/>
                  </a:lnTo>
                  <a:lnTo>
                    <a:pt x="268748" y="2702"/>
                  </a:lnTo>
                  <a:lnTo>
                    <a:pt x="315361" y="10763"/>
                  </a:lnTo>
                  <a:lnTo>
                    <a:pt x="363617" y="22395"/>
                  </a:lnTo>
                  <a:lnTo>
                    <a:pt x="412659" y="35814"/>
                  </a:lnTo>
                </a:path>
              </a:pathLst>
            </a:custGeom>
            <a:ln w="169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10" name="object 1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94699" y="7696619"/>
              <a:ext cx="1999548" cy="642708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3792437" y="7693973"/>
              <a:ext cx="1983105" cy="631825"/>
            </a:xfrm>
            <a:custGeom>
              <a:avLst/>
              <a:gdLst/>
              <a:ahLst/>
              <a:cxnLst/>
              <a:rect l="l" t="t" r="r" b="b"/>
              <a:pathLst>
                <a:path w="1983104" h="631825">
                  <a:moveTo>
                    <a:pt x="1982760" y="631638"/>
                  </a:moveTo>
                  <a:lnTo>
                    <a:pt x="1952378" y="568203"/>
                  </a:lnTo>
                  <a:lnTo>
                    <a:pt x="1921367" y="539686"/>
                  </a:lnTo>
                  <a:lnTo>
                    <a:pt x="1871374" y="515156"/>
                  </a:lnTo>
                  <a:lnTo>
                    <a:pt x="1796070" y="496002"/>
                  </a:lnTo>
                  <a:lnTo>
                    <a:pt x="1722974" y="486571"/>
                  </a:lnTo>
                  <a:lnTo>
                    <a:pt x="1680494" y="483191"/>
                  </a:lnTo>
                  <a:lnTo>
                    <a:pt x="1634628" y="480553"/>
                  </a:lnTo>
                  <a:lnTo>
                    <a:pt x="1585804" y="478549"/>
                  </a:lnTo>
                  <a:lnTo>
                    <a:pt x="1534446" y="477067"/>
                  </a:lnTo>
                  <a:lnTo>
                    <a:pt x="1480983" y="475999"/>
                  </a:lnTo>
                  <a:lnTo>
                    <a:pt x="1425840" y="475235"/>
                  </a:lnTo>
                  <a:lnTo>
                    <a:pt x="1369444" y="474663"/>
                  </a:lnTo>
                  <a:lnTo>
                    <a:pt x="1312222" y="474175"/>
                  </a:lnTo>
                  <a:lnTo>
                    <a:pt x="1254600" y="473660"/>
                  </a:lnTo>
                  <a:lnTo>
                    <a:pt x="1197005" y="473009"/>
                  </a:lnTo>
                  <a:lnTo>
                    <a:pt x="1139863" y="472111"/>
                  </a:lnTo>
                  <a:lnTo>
                    <a:pt x="1083600" y="470856"/>
                  </a:lnTo>
                  <a:lnTo>
                    <a:pt x="1036265" y="469795"/>
                  </a:lnTo>
                  <a:lnTo>
                    <a:pt x="986280" y="469236"/>
                  </a:lnTo>
                  <a:lnTo>
                    <a:pt x="934110" y="469079"/>
                  </a:lnTo>
                  <a:lnTo>
                    <a:pt x="880223" y="469224"/>
                  </a:lnTo>
                  <a:lnTo>
                    <a:pt x="825084" y="469573"/>
                  </a:lnTo>
                  <a:lnTo>
                    <a:pt x="769159" y="470024"/>
                  </a:lnTo>
                  <a:lnTo>
                    <a:pt x="712916" y="470479"/>
                  </a:lnTo>
                  <a:lnTo>
                    <a:pt x="656819" y="470839"/>
                  </a:lnTo>
                  <a:lnTo>
                    <a:pt x="601336" y="471003"/>
                  </a:lnTo>
                  <a:lnTo>
                    <a:pt x="546932" y="470871"/>
                  </a:lnTo>
                  <a:lnTo>
                    <a:pt x="494074" y="470346"/>
                  </a:lnTo>
                  <a:lnTo>
                    <a:pt x="443228" y="469326"/>
                  </a:lnTo>
                  <a:lnTo>
                    <a:pt x="394860" y="467713"/>
                  </a:lnTo>
                  <a:lnTo>
                    <a:pt x="349436" y="465406"/>
                  </a:lnTo>
                  <a:lnTo>
                    <a:pt x="307423" y="462306"/>
                  </a:lnTo>
                  <a:lnTo>
                    <a:pt x="269287" y="458314"/>
                  </a:lnTo>
                  <a:lnTo>
                    <a:pt x="159862" y="434767"/>
                  </a:lnTo>
                  <a:lnTo>
                    <a:pt x="106942" y="410997"/>
                  </a:lnTo>
                  <a:lnTo>
                    <a:pt x="71378" y="383035"/>
                  </a:lnTo>
                  <a:lnTo>
                    <a:pt x="47816" y="351899"/>
                  </a:lnTo>
                  <a:lnTo>
                    <a:pt x="15276" y="284166"/>
                  </a:lnTo>
                  <a:lnTo>
                    <a:pt x="1731" y="236404"/>
                  </a:lnTo>
                  <a:lnTo>
                    <a:pt x="0" y="180961"/>
                  </a:lnTo>
                  <a:lnTo>
                    <a:pt x="6717" y="124786"/>
                  </a:lnTo>
                  <a:lnTo>
                    <a:pt x="18519" y="74829"/>
                  </a:lnTo>
                  <a:lnTo>
                    <a:pt x="32040" y="38040"/>
                  </a:lnTo>
                  <a:lnTo>
                    <a:pt x="82046" y="1178"/>
                  </a:lnTo>
                  <a:lnTo>
                    <a:pt x="115300" y="0"/>
                  </a:lnTo>
                  <a:lnTo>
                    <a:pt x="150912" y="3750"/>
                  </a:lnTo>
                </a:path>
              </a:pathLst>
            </a:custGeom>
            <a:ln w="16954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12" name="object 1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57265" y="7244212"/>
              <a:ext cx="531876" cy="1107307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5545835" y="7241435"/>
              <a:ext cx="523875" cy="1092835"/>
            </a:xfrm>
            <a:custGeom>
              <a:avLst/>
              <a:gdLst/>
              <a:ahLst/>
              <a:cxnLst/>
              <a:rect l="l" t="t" r="r" b="b"/>
              <a:pathLst>
                <a:path w="523875" h="1092834">
                  <a:moveTo>
                    <a:pt x="237743" y="1092558"/>
                  </a:moveTo>
                  <a:lnTo>
                    <a:pt x="272819" y="1061221"/>
                  </a:lnTo>
                  <a:lnTo>
                    <a:pt x="307324" y="1028883"/>
                  </a:lnTo>
                  <a:lnTo>
                    <a:pt x="340613" y="994617"/>
                  </a:lnTo>
                  <a:lnTo>
                    <a:pt x="372046" y="957494"/>
                  </a:lnTo>
                  <a:lnTo>
                    <a:pt x="400978" y="916584"/>
                  </a:lnTo>
                  <a:lnTo>
                    <a:pt x="426767" y="870959"/>
                  </a:lnTo>
                  <a:lnTo>
                    <a:pt x="448770" y="819691"/>
                  </a:lnTo>
                  <a:lnTo>
                    <a:pt x="466343" y="761850"/>
                  </a:lnTo>
                  <a:lnTo>
                    <a:pt x="476003" y="720698"/>
                  </a:lnTo>
                  <a:lnTo>
                    <a:pt x="485728" y="673653"/>
                  </a:lnTo>
                  <a:lnTo>
                    <a:pt x="495121" y="621909"/>
                  </a:lnTo>
                  <a:lnTo>
                    <a:pt x="503788" y="566660"/>
                  </a:lnTo>
                  <a:lnTo>
                    <a:pt x="511333" y="509102"/>
                  </a:lnTo>
                  <a:lnTo>
                    <a:pt x="517362" y="450428"/>
                  </a:lnTo>
                  <a:lnTo>
                    <a:pt x="521478" y="391833"/>
                  </a:lnTo>
                  <a:lnTo>
                    <a:pt x="523286" y="334511"/>
                  </a:lnTo>
                  <a:lnTo>
                    <a:pt x="522391" y="279658"/>
                  </a:lnTo>
                  <a:lnTo>
                    <a:pt x="518397" y="228467"/>
                  </a:lnTo>
                  <a:lnTo>
                    <a:pt x="510909" y="182134"/>
                  </a:lnTo>
                  <a:lnTo>
                    <a:pt x="499532" y="141852"/>
                  </a:lnTo>
                  <a:lnTo>
                    <a:pt x="459650" y="77841"/>
                  </a:lnTo>
                  <a:lnTo>
                    <a:pt x="429766" y="53081"/>
                  </a:lnTo>
                  <a:lnTo>
                    <a:pt x="394788" y="33909"/>
                  </a:lnTo>
                  <a:lnTo>
                    <a:pt x="355286" y="19700"/>
                  </a:lnTo>
                  <a:lnTo>
                    <a:pt x="311830" y="9831"/>
                  </a:lnTo>
                  <a:lnTo>
                    <a:pt x="264991" y="3674"/>
                  </a:lnTo>
                  <a:lnTo>
                    <a:pt x="215338" y="605"/>
                  </a:lnTo>
                  <a:lnTo>
                    <a:pt x="163442" y="0"/>
                  </a:lnTo>
                  <a:lnTo>
                    <a:pt x="109874" y="1232"/>
                  </a:lnTo>
                  <a:lnTo>
                    <a:pt x="55203" y="3676"/>
                  </a:lnTo>
                  <a:lnTo>
                    <a:pt x="0" y="6708"/>
                  </a:lnTo>
                </a:path>
              </a:pathLst>
            </a:custGeom>
            <a:ln w="1695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14" name="object 1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79185" y="7650820"/>
              <a:ext cx="182117" cy="678601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5669279" y="7648384"/>
              <a:ext cx="172720" cy="669290"/>
            </a:xfrm>
            <a:custGeom>
              <a:avLst/>
              <a:gdLst/>
              <a:ahLst/>
              <a:cxnLst/>
              <a:rect l="l" t="t" r="r" b="b"/>
              <a:pathLst>
                <a:path w="172720" h="669290">
                  <a:moveTo>
                    <a:pt x="120396" y="668845"/>
                  </a:moveTo>
                  <a:lnTo>
                    <a:pt x="127689" y="612006"/>
                  </a:lnTo>
                  <a:lnTo>
                    <a:pt x="134855" y="555661"/>
                  </a:lnTo>
                  <a:lnTo>
                    <a:pt x="141765" y="500303"/>
                  </a:lnTo>
                  <a:lnTo>
                    <a:pt x="148291" y="446426"/>
                  </a:lnTo>
                  <a:lnTo>
                    <a:pt x="154305" y="394525"/>
                  </a:lnTo>
                  <a:lnTo>
                    <a:pt x="159678" y="345093"/>
                  </a:lnTo>
                  <a:lnTo>
                    <a:pt x="164284" y="298623"/>
                  </a:lnTo>
                  <a:lnTo>
                    <a:pt x="167993" y="255609"/>
                  </a:lnTo>
                  <a:lnTo>
                    <a:pt x="170678" y="216546"/>
                  </a:lnTo>
                  <a:lnTo>
                    <a:pt x="172450" y="115895"/>
                  </a:lnTo>
                  <a:lnTo>
                    <a:pt x="167830" y="73151"/>
                  </a:lnTo>
                  <a:lnTo>
                    <a:pt x="157210" y="44981"/>
                  </a:lnTo>
                  <a:lnTo>
                    <a:pt x="139446" y="22669"/>
                  </a:lnTo>
                  <a:lnTo>
                    <a:pt x="113157" y="6405"/>
                  </a:lnTo>
                  <a:lnTo>
                    <a:pt x="79438" y="0"/>
                  </a:lnTo>
                  <a:lnTo>
                    <a:pt x="40862" y="166"/>
                  </a:lnTo>
                  <a:lnTo>
                    <a:pt x="0" y="3619"/>
                  </a:lnTo>
                </a:path>
              </a:pathLst>
            </a:custGeom>
            <a:ln w="16954">
              <a:solidFill>
                <a:srgbClr val="0099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16" name="object 1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03890" y="7332129"/>
              <a:ext cx="101777" cy="78155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05414" y="7664361"/>
              <a:ext cx="101777" cy="78155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01042" y="7220115"/>
              <a:ext cx="107111" cy="76631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00102" y="7624737"/>
              <a:ext cx="107111" cy="75869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26429" y="8300465"/>
              <a:ext cx="122682" cy="56387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46505" y="6901097"/>
              <a:ext cx="1628940" cy="1176642"/>
            </a:xfrm>
            <a:prstGeom prst="rect">
              <a:avLst/>
            </a:prstGeom>
          </p:spPr>
        </p:pic>
      </p:grpSp>
      <p:sp>
        <p:nvSpPr>
          <p:cNvPr id="122" name="object 122"/>
          <p:cNvSpPr txBox="1"/>
          <p:nvPr/>
        </p:nvSpPr>
        <p:spPr>
          <a:xfrm>
            <a:off x="6740222" y="8495240"/>
            <a:ext cx="587288" cy="173725"/>
          </a:xfrm>
          <a:prstGeom prst="rect">
            <a:avLst/>
          </a:prstGeom>
        </p:spPr>
        <p:txBody>
          <a:bodyPr vert="horz" wrap="square" lIns="0" tIns="27392" rIns="0" bIns="0" rtlCol="0">
            <a:spAutoFit/>
          </a:bodyPr>
          <a:lstStyle/>
          <a:p>
            <a:pPr marL="21914">
              <a:spcBef>
                <a:spcPts val="216"/>
              </a:spcBef>
            </a:pPr>
            <a:r>
              <a:rPr sz="949" b="1" spc="26" dirty="0">
                <a:latin typeface="Tahoma"/>
                <a:cs typeface="Tahoma"/>
              </a:rPr>
              <a:t>Prima</a:t>
            </a:r>
            <a:r>
              <a:rPr sz="949" b="1" spc="9" dirty="0">
                <a:latin typeface="Tahoma"/>
                <a:cs typeface="Tahoma"/>
              </a:rPr>
              <a:t>r</a:t>
            </a:r>
            <a:r>
              <a:rPr sz="949" b="1" spc="17" dirty="0">
                <a:latin typeface="Tahoma"/>
                <a:cs typeface="Tahoma"/>
              </a:rPr>
              <a:t>io</a:t>
            </a:r>
            <a:endParaRPr sz="949">
              <a:latin typeface="Tahoma"/>
              <a:cs typeface="Tahoma"/>
            </a:endParaRPr>
          </a:p>
        </p:txBody>
      </p:sp>
      <p:grpSp>
        <p:nvGrpSpPr>
          <p:cNvPr id="123" name="object 123"/>
          <p:cNvGrpSpPr/>
          <p:nvPr/>
        </p:nvGrpSpPr>
        <p:grpSpPr>
          <a:xfrm>
            <a:off x="6106470" y="8809602"/>
            <a:ext cx="4400276" cy="3351703"/>
            <a:chOff x="3538977" y="7220115"/>
            <a:chExt cx="2550160" cy="1942464"/>
          </a:xfrm>
        </p:grpSpPr>
        <p:pic>
          <p:nvPicPr>
            <p:cNvPr id="124" name="object 1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0077" y="7333625"/>
              <a:ext cx="2532206" cy="1828662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3547454" y="7331202"/>
              <a:ext cx="2228215" cy="994410"/>
            </a:xfrm>
            <a:custGeom>
              <a:avLst/>
              <a:gdLst/>
              <a:ahLst/>
              <a:cxnLst/>
              <a:rect l="l" t="t" r="r" b="b"/>
              <a:pathLst>
                <a:path w="2228215" h="994409">
                  <a:moveTo>
                    <a:pt x="2227743" y="994410"/>
                  </a:moveTo>
                  <a:lnTo>
                    <a:pt x="2162021" y="962382"/>
                  </a:lnTo>
                  <a:lnTo>
                    <a:pt x="2124712" y="947234"/>
                  </a:lnTo>
                  <a:lnTo>
                    <a:pt x="2082011" y="933069"/>
                  </a:lnTo>
                  <a:lnTo>
                    <a:pt x="2032094" y="920189"/>
                  </a:lnTo>
                  <a:lnTo>
                    <a:pt x="1973140" y="908899"/>
                  </a:lnTo>
                  <a:lnTo>
                    <a:pt x="1903328" y="899502"/>
                  </a:lnTo>
                  <a:lnTo>
                    <a:pt x="1820835" y="892302"/>
                  </a:lnTo>
                  <a:lnTo>
                    <a:pt x="1741895" y="889574"/>
                  </a:lnTo>
                  <a:lnTo>
                    <a:pt x="1697564" y="889432"/>
                  </a:lnTo>
                  <a:lnTo>
                    <a:pt x="1650446" y="889961"/>
                  </a:lnTo>
                  <a:lnTo>
                    <a:pt x="1600879" y="891051"/>
                  </a:lnTo>
                  <a:lnTo>
                    <a:pt x="1549203" y="892596"/>
                  </a:lnTo>
                  <a:lnTo>
                    <a:pt x="1495759" y="894488"/>
                  </a:lnTo>
                  <a:lnTo>
                    <a:pt x="1440884" y="896617"/>
                  </a:lnTo>
                  <a:lnTo>
                    <a:pt x="1384918" y="898877"/>
                  </a:lnTo>
                  <a:lnTo>
                    <a:pt x="1328202" y="901160"/>
                  </a:lnTo>
                  <a:lnTo>
                    <a:pt x="1271074" y="903356"/>
                  </a:lnTo>
                  <a:lnTo>
                    <a:pt x="1213875" y="905359"/>
                  </a:lnTo>
                  <a:lnTo>
                    <a:pt x="1156942" y="907060"/>
                  </a:lnTo>
                  <a:lnTo>
                    <a:pt x="1100617" y="908352"/>
                  </a:lnTo>
                  <a:lnTo>
                    <a:pt x="1045238" y="909125"/>
                  </a:lnTo>
                  <a:lnTo>
                    <a:pt x="991145" y="909273"/>
                  </a:lnTo>
                  <a:lnTo>
                    <a:pt x="938677" y="908687"/>
                  </a:lnTo>
                  <a:lnTo>
                    <a:pt x="888175" y="907259"/>
                  </a:lnTo>
                  <a:lnTo>
                    <a:pt x="839976" y="904881"/>
                  </a:lnTo>
                  <a:lnTo>
                    <a:pt x="794421" y="901446"/>
                  </a:lnTo>
                  <a:lnTo>
                    <a:pt x="738955" y="896523"/>
                  </a:lnTo>
                  <a:lnTo>
                    <a:pt x="683092" y="891894"/>
                  </a:lnTo>
                  <a:lnTo>
                    <a:pt x="627184" y="887331"/>
                  </a:lnTo>
                  <a:lnTo>
                    <a:pt x="571584" y="882610"/>
                  </a:lnTo>
                  <a:lnTo>
                    <a:pt x="516645" y="877505"/>
                  </a:lnTo>
                  <a:lnTo>
                    <a:pt x="462719" y="871790"/>
                  </a:lnTo>
                  <a:lnTo>
                    <a:pt x="410160" y="865240"/>
                  </a:lnTo>
                  <a:lnTo>
                    <a:pt x="359319" y="857631"/>
                  </a:lnTo>
                  <a:lnTo>
                    <a:pt x="310550" y="848735"/>
                  </a:lnTo>
                  <a:lnTo>
                    <a:pt x="264206" y="838327"/>
                  </a:lnTo>
                  <a:lnTo>
                    <a:pt x="220639" y="826183"/>
                  </a:lnTo>
                  <a:lnTo>
                    <a:pt x="180202" y="812077"/>
                  </a:lnTo>
                  <a:lnTo>
                    <a:pt x="143247" y="795783"/>
                  </a:lnTo>
                  <a:lnTo>
                    <a:pt x="81196" y="755730"/>
                  </a:lnTo>
                  <a:lnTo>
                    <a:pt x="34767" y="698304"/>
                  </a:lnTo>
                  <a:lnTo>
                    <a:pt x="18594" y="658236"/>
                  </a:lnTo>
                  <a:lnTo>
                    <a:pt x="7759" y="612514"/>
                  </a:lnTo>
                  <a:lnTo>
                    <a:pt x="1737" y="562333"/>
                  </a:lnTo>
                  <a:lnTo>
                    <a:pt x="0" y="508890"/>
                  </a:lnTo>
                  <a:lnTo>
                    <a:pt x="2021" y="453381"/>
                  </a:lnTo>
                  <a:lnTo>
                    <a:pt x="7275" y="397002"/>
                  </a:lnTo>
                  <a:lnTo>
                    <a:pt x="15235" y="340949"/>
                  </a:lnTo>
                  <a:lnTo>
                    <a:pt x="25374" y="286419"/>
                  </a:lnTo>
                  <a:lnTo>
                    <a:pt x="37166" y="234609"/>
                  </a:lnTo>
                  <a:lnTo>
                    <a:pt x="50085" y="186714"/>
                  </a:lnTo>
                  <a:lnTo>
                    <a:pt x="63603" y="143931"/>
                  </a:lnTo>
                  <a:lnTo>
                    <a:pt x="77195" y="107456"/>
                  </a:lnTo>
                  <a:lnTo>
                    <a:pt x="115872" y="41898"/>
                  </a:lnTo>
                  <a:lnTo>
                    <a:pt x="147340" y="17811"/>
                  </a:lnTo>
                  <a:lnTo>
                    <a:pt x="183881" y="4441"/>
                  </a:lnTo>
                  <a:lnTo>
                    <a:pt x="224636" y="0"/>
                  </a:lnTo>
                  <a:lnTo>
                    <a:pt x="268748" y="2702"/>
                  </a:lnTo>
                  <a:lnTo>
                    <a:pt x="315361" y="10763"/>
                  </a:lnTo>
                  <a:lnTo>
                    <a:pt x="363617" y="22395"/>
                  </a:lnTo>
                  <a:lnTo>
                    <a:pt x="412659" y="35814"/>
                  </a:lnTo>
                </a:path>
              </a:pathLst>
            </a:custGeom>
            <a:ln w="169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26" name="object 1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94699" y="7696619"/>
              <a:ext cx="1999548" cy="642708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3792437" y="7693973"/>
              <a:ext cx="1983105" cy="631825"/>
            </a:xfrm>
            <a:custGeom>
              <a:avLst/>
              <a:gdLst/>
              <a:ahLst/>
              <a:cxnLst/>
              <a:rect l="l" t="t" r="r" b="b"/>
              <a:pathLst>
                <a:path w="1983104" h="631825">
                  <a:moveTo>
                    <a:pt x="1982760" y="631638"/>
                  </a:moveTo>
                  <a:lnTo>
                    <a:pt x="1952378" y="568203"/>
                  </a:lnTo>
                  <a:lnTo>
                    <a:pt x="1921367" y="539686"/>
                  </a:lnTo>
                  <a:lnTo>
                    <a:pt x="1871374" y="515156"/>
                  </a:lnTo>
                  <a:lnTo>
                    <a:pt x="1796070" y="496002"/>
                  </a:lnTo>
                  <a:lnTo>
                    <a:pt x="1722974" y="486571"/>
                  </a:lnTo>
                  <a:lnTo>
                    <a:pt x="1680494" y="483191"/>
                  </a:lnTo>
                  <a:lnTo>
                    <a:pt x="1634628" y="480553"/>
                  </a:lnTo>
                  <a:lnTo>
                    <a:pt x="1585804" y="478549"/>
                  </a:lnTo>
                  <a:lnTo>
                    <a:pt x="1534446" y="477067"/>
                  </a:lnTo>
                  <a:lnTo>
                    <a:pt x="1480983" y="475999"/>
                  </a:lnTo>
                  <a:lnTo>
                    <a:pt x="1425840" y="475235"/>
                  </a:lnTo>
                  <a:lnTo>
                    <a:pt x="1369444" y="474663"/>
                  </a:lnTo>
                  <a:lnTo>
                    <a:pt x="1312222" y="474175"/>
                  </a:lnTo>
                  <a:lnTo>
                    <a:pt x="1254600" y="473660"/>
                  </a:lnTo>
                  <a:lnTo>
                    <a:pt x="1197005" y="473009"/>
                  </a:lnTo>
                  <a:lnTo>
                    <a:pt x="1139863" y="472111"/>
                  </a:lnTo>
                  <a:lnTo>
                    <a:pt x="1083600" y="470856"/>
                  </a:lnTo>
                  <a:lnTo>
                    <a:pt x="1036265" y="469795"/>
                  </a:lnTo>
                  <a:lnTo>
                    <a:pt x="986280" y="469236"/>
                  </a:lnTo>
                  <a:lnTo>
                    <a:pt x="934110" y="469079"/>
                  </a:lnTo>
                  <a:lnTo>
                    <a:pt x="880223" y="469224"/>
                  </a:lnTo>
                  <a:lnTo>
                    <a:pt x="825084" y="469573"/>
                  </a:lnTo>
                  <a:lnTo>
                    <a:pt x="769159" y="470024"/>
                  </a:lnTo>
                  <a:lnTo>
                    <a:pt x="712916" y="470479"/>
                  </a:lnTo>
                  <a:lnTo>
                    <a:pt x="656819" y="470839"/>
                  </a:lnTo>
                  <a:lnTo>
                    <a:pt x="601336" y="471003"/>
                  </a:lnTo>
                  <a:lnTo>
                    <a:pt x="546932" y="470871"/>
                  </a:lnTo>
                  <a:lnTo>
                    <a:pt x="494074" y="470346"/>
                  </a:lnTo>
                  <a:lnTo>
                    <a:pt x="443228" y="469326"/>
                  </a:lnTo>
                  <a:lnTo>
                    <a:pt x="394860" y="467713"/>
                  </a:lnTo>
                  <a:lnTo>
                    <a:pt x="349436" y="465406"/>
                  </a:lnTo>
                  <a:lnTo>
                    <a:pt x="307423" y="462306"/>
                  </a:lnTo>
                  <a:lnTo>
                    <a:pt x="269287" y="458314"/>
                  </a:lnTo>
                  <a:lnTo>
                    <a:pt x="159862" y="434767"/>
                  </a:lnTo>
                  <a:lnTo>
                    <a:pt x="106942" y="410997"/>
                  </a:lnTo>
                  <a:lnTo>
                    <a:pt x="71378" y="383035"/>
                  </a:lnTo>
                  <a:lnTo>
                    <a:pt x="47816" y="351899"/>
                  </a:lnTo>
                  <a:lnTo>
                    <a:pt x="15276" y="284166"/>
                  </a:lnTo>
                  <a:lnTo>
                    <a:pt x="1731" y="236404"/>
                  </a:lnTo>
                  <a:lnTo>
                    <a:pt x="0" y="180961"/>
                  </a:lnTo>
                  <a:lnTo>
                    <a:pt x="6717" y="124786"/>
                  </a:lnTo>
                  <a:lnTo>
                    <a:pt x="18519" y="74829"/>
                  </a:lnTo>
                  <a:lnTo>
                    <a:pt x="32040" y="38040"/>
                  </a:lnTo>
                  <a:lnTo>
                    <a:pt x="82046" y="1178"/>
                  </a:lnTo>
                  <a:lnTo>
                    <a:pt x="115300" y="0"/>
                  </a:lnTo>
                  <a:lnTo>
                    <a:pt x="150912" y="3750"/>
                  </a:lnTo>
                </a:path>
              </a:pathLst>
            </a:custGeom>
            <a:ln w="16954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28" name="object 1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57265" y="7244212"/>
              <a:ext cx="531876" cy="1107307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5545835" y="7241435"/>
              <a:ext cx="523875" cy="1092835"/>
            </a:xfrm>
            <a:custGeom>
              <a:avLst/>
              <a:gdLst/>
              <a:ahLst/>
              <a:cxnLst/>
              <a:rect l="l" t="t" r="r" b="b"/>
              <a:pathLst>
                <a:path w="523875" h="1092834">
                  <a:moveTo>
                    <a:pt x="237743" y="1092558"/>
                  </a:moveTo>
                  <a:lnTo>
                    <a:pt x="272819" y="1061221"/>
                  </a:lnTo>
                  <a:lnTo>
                    <a:pt x="307324" y="1028883"/>
                  </a:lnTo>
                  <a:lnTo>
                    <a:pt x="340613" y="994617"/>
                  </a:lnTo>
                  <a:lnTo>
                    <a:pt x="372046" y="957494"/>
                  </a:lnTo>
                  <a:lnTo>
                    <a:pt x="400978" y="916584"/>
                  </a:lnTo>
                  <a:lnTo>
                    <a:pt x="426767" y="870959"/>
                  </a:lnTo>
                  <a:lnTo>
                    <a:pt x="448770" y="819691"/>
                  </a:lnTo>
                  <a:lnTo>
                    <a:pt x="466343" y="761850"/>
                  </a:lnTo>
                  <a:lnTo>
                    <a:pt x="476003" y="720698"/>
                  </a:lnTo>
                  <a:lnTo>
                    <a:pt x="485728" y="673653"/>
                  </a:lnTo>
                  <a:lnTo>
                    <a:pt x="495121" y="621909"/>
                  </a:lnTo>
                  <a:lnTo>
                    <a:pt x="503788" y="566660"/>
                  </a:lnTo>
                  <a:lnTo>
                    <a:pt x="511333" y="509102"/>
                  </a:lnTo>
                  <a:lnTo>
                    <a:pt x="517362" y="450428"/>
                  </a:lnTo>
                  <a:lnTo>
                    <a:pt x="521478" y="391833"/>
                  </a:lnTo>
                  <a:lnTo>
                    <a:pt x="523286" y="334511"/>
                  </a:lnTo>
                  <a:lnTo>
                    <a:pt x="522391" y="279658"/>
                  </a:lnTo>
                  <a:lnTo>
                    <a:pt x="518397" y="228467"/>
                  </a:lnTo>
                  <a:lnTo>
                    <a:pt x="510909" y="182134"/>
                  </a:lnTo>
                  <a:lnTo>
                    <a:pt x="499532" y="141852"/>
                  </a:lnTo>
                  <a:lnTo>
                    <a:pt x="459650" y="77841"/>
                  </a:lnTo>
                  <a:lnTo>
                    <a:pt x="429766" y="53081"/>
                  </a:lnTo>
                  <a:lnTo>
                    <a:pt x="394788" y="33909"/>
                  </a:lnTo>
                  <a:lnTo>
                    <a:pt x="355286" y="19700"/>
                  </a:lnTo>
                  <a:lnTo>
                    <a:pt x="311830" y="9831"/>
                  </a:lnTo>
                  <a:lnTo>
                    <a:pt x="264991" y="3674"/>
                  </a:lnTo>
                  <a:lnTo>
                    <a:pt x="215338" y="605"/>
                  </a:lnTo>
                  <a:lnTo>
                    <a:pt x="163442" y="0"/>
                  </a:lnTo>
                  <a:lnTo>
                    <a:pt x="109874" y="1232"/>
                  </a:lnTo>
                  <a:lnTo>
                    <a:pt x="55203" y="3676"/>
                  </a:lnTo>
                  <a:lnTo>
                    <a:pt x="0" y="6708"/>
                  </a:lnTo>
                </a:path>
              </a:pathLst>
            </a:custGeom>
            <a:ln w="1695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30" name="object 1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79185" y="7650820"/>
              <a:ext cx="182117" cy="678601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5669279" y="7648384"/>
              <a:ext cx="172720" cy="669290"/>
            </a:xfrm>
            <a:custGeom>
              <a:avLst/>
              <a:gdLst/>
              <a:ahLst/>
              <a:cxnLst/>
              <a:rect l="l" t="t" r="r" b="b"/>
              <a:pathLst>
                <a:path w="172720" h="669290">
                  <a:moveTo>
                    <a:pt x="120396" y="668845"/>
                  </a:moveTo>
                  <a:lnTo>
                    <a:pt x="127689" y="612006"/>
                  </a:lnTo>
                  <a:lnTo>
                    <a:pt x="134855" y="555661"/>
                  </a:lnTo>
                  <a:lnTo>
                    <a:pt x="141765" y="500303"/>
                  </a:lnTo>
                  <a:lnTo>
                    <a:pt x="148291" y="446426"/>
                  </a:lnTo>
                  <a:lnTo>
                    <a:pt x="154305" y="394525"/>
                  </a:lnTo>
                  <a:lnTo>
                    <a:pt x="159678" y="345093"/>
                  </a:lnTo>
                  <a:lnTo>
                    <a:pt x="164284" y="298623"/>
                  </a:lnTo>
                  <a:lnTo>
                    <a:pt x="167993" y="255609"/>
                  </a:lnTo>
                  <a:lnTo>
                    <a:pt x="170678" y="216546"/>
                  </a:lnTo>
                  <a:lnTo>
                    <a:pt x="172450" y="115895"/>
                  </a:lnTo>
                  <a:lnTo>
                    <a:pt x="167830" y="73151"/>
                  </a:lnTo>
                  <a:lnTo>
                    <a:pt x="157210" y="44981"/>
                  </a:lnTo>
                  <a:lnTo>
                    <a:pt x="139446" y="22669"/>
                  </a:lnTo>
                  <a:lnTo>
                    <a:pt x="113157" y="6405"/>
                  </a:lnTo>
                  <a:lnTo>
                    <a:pt x="79438" y="0"/>
                  </a:lnTo>
                  <a:lnTo>
                    <a:pt x="40862" y="166"/>
                  </a:lnTo>
                  <a:lnTo>
                    <a:pt x="0" y="3619"/>
                  </a:lnTo>
                </a:path>
              </a:pathLst>
            </a:custGeom>
            <a:ln w="16954">
              <a:solidFill>
                <a:srgbClr val="00990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132" name="object 1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03891" y="7332129"/>
              <a:ext cx="101777" cy="78155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05415" y="7664361"/>
              <a:ext cx="101777" cy="78155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01043" y="7220115"/>
              <a:ext cx="107111" cy="76631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00102" y="7624737"/>
              <a:ext cx="107111" cy="75869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26429" y="8300466"/>
              <a:ext cx="122682" cy="56387"/>
            </a:xfrm>
            <a:prstGeom prst="rect">
              <a:avLst/>
            </a:prstGeom>
          </p:spPr>
        </p:pic>
      </p:grpSp>
      <p:sp>
        <p:nvSpPr>
          <p:cNvPr id="137" name="object 137"/>
          <p:cNvSpPr txBox="1"/>
          <p:nvPr/>
        </p:nvSpPr>
        <p:spPr>
          <a:xfrm>
            <a:off x="6740222" y="8785271"/>
            <a:ext cx="267347" cy="23449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1380" b="1" spc="-17" dirty="0">
                <a:solidFill>
                  <a:srgbClr val="0000FF"/>
                </a:solidFill>
                <a:latin typeface="Arial"/>
                <a:cs typeface="Arial"/>
              </a:rPr>
              <a:t>H1</a:t>
            </a:r>
            <a:endParaRPr sz="138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6753379" y="9333561"/>
            <a:ext cx="267347" cy="23449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1380" spc="-17" dirty="0">
                <a:solidFill>
                  <a:srgbClr val="0000FF"/>
                </a:solidFill>
                <a:latin typeface="Arial"/>
                <a:cs typeface="Arial"/>
              </a:rPr>
              <a:t>H2</a:t>
            </a:r>
            <a:endParaRPr sz="138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9181851" y="8259653"/>
            <a:ext cx="757117" cy="586697"/>
          </a:xfrm>
          <a:prstGeom prst="rect">
            <a:avLst/>
          </a:prstGeom>
        </p:spPr>
        <p:txBody>
          <a:bodyPr vert="horz" wrap="square" lIns="0" tIns="111758" rIns="0" bIns="0" rtlCol="0">
            <a:spAutoFit/>
          </a:bodyPr>
          <a:lstStyle/>
          <a:p>
            <a:pPr algn="ctr">
              <a:spcBef>
                <a:spcPts val="878"/>
              </a:spcBef>
            </a:pPr>
            <a:r>
              <a:rPr sz="949" b="1" spc="17" dirty="0">
                <a:latin typeface="Tahoma"/>
                <a:cs typeface="Tahoma"/>
              </a:rPr>
              <a:t>Secundario</a:t>
            </a:r>
            <a:endParaRPr sz="949">
              <a:latin typeface="Tahoma"/>
              <a:cs typeface="Tahoma"/>
            </a:endParaRPr>
          </a:p>
          <a:p>
            <a:pPr marL="76698" algn="ctr">
              <a:spcBef>
                <a:spcPts val="940"/>
              </a:spcBef>
            </a:pPr>
            <a:r>
              <a:rPr sz="1380" spc="-26" dirty="0">
                <a:solidFill>
                  <a:srgbClr val="0000FF"/>
                </a:solidFill>
                <a:latin typeface="Arial"/>
                <a:cs typeface="Arial"/>
              </a:rPr>
              <a:t>X1</a:t>
            </a:r>
            <a:endParaRPr sz="1380"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9227430" y="9261238"/>
            <a:ext cx="713290" cy="234558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65742">
              <a:spcBef>
                <a:spcPts val="173"/>
              </a:spcBef>
            </a:pPr>
            <a:r>
              <a:rPr sz="863" spc="26" dirty="0">
                <a:latin typeface="Arial"/>
                <a:cs typeface="Arial"/>
              </a:rPr>
              <a:t>Tap’s</a:t>
            </a:r>
            <a:r>
              <a:rPr sz="863" spc="276" dirty="0">
                <a:latin typeface="Arial"/>
                <a:cs typeface="Arial"/>
              </a:rPr>
              <a:t> </a:t>
            </a:r>
            <a:r>
              <a:rPr sz="2071" spc="-12" baseline="17361" dirty="0">
                <a:solidFill>
                  <a:srgbClr val="0000FF"/>
                </a:solidFill>
                <a:latin typeface="Arial"/>
                <a:cs typeface="Arial"/>
              </a:rPr>
              <a:t>X2</a:t>
            </a:r>
            <a:endParaRPr sz="2071" baseline="17361">
              <a:latin typeface="Arial"/>
              <a:cs typeface="Arial"/>
            </a:endParaRPr>
          </a:p>
        </p:txBody>
      </p:sp>
      <p:pic>
        <p:nvPicPr>
          <p:cNvPr id="141" name="object 1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8024367"/>
            <a:ext cx="7973088" cy="52591"/>
          </a:xfrm>
          <a:prstGeom prst="rect">
            <a:avLst/>
          </a:prstGeom>
        </p:spPr>
      </p:pic>
      <p:pic>
        <p:nvPicPr>
          <p:cNvPr id="142" name="object 14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286324" y="12400100"/>
            <a:ext cx="7994125" cy="52591"/>
          </a:xfrm>
          <a:prstGeom prst="rect">
            <a:avLst/>
          </a:prstGeom>
        </p:spPr>
      </p:pic>
      <p:sp>
        <p:nvSpPr>
          <p:cNvPr id="143" name="object 143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80</a:t>
            </a:fld>
            <a:r>
              <a:rPr spc="-17" dirty="0"/>
              <a:t>-99</a:t>
            </a:r>
          </a:p>
        </p:txBody>
      </p:sp>
      <p:sp>
        <p:nvSpPr>
          <p:cNvPr id="144" name="object 144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5330514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Resistencia de Devanado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1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8245" y="-755585"/>
            <a:ext cx="7756363" cy="232582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Con esta prueba se persigue la determinación de la </a:t>
            </a:r>
            <a:r>
              <a:rPr sz="2071" spc="-17" dirty="0">
                <a:latin typeface="Arial"/>
                <a:cs typeface="Arial"/>
              </a:rPr>
              <a:t>resistencia </a:t>
            </a:r>
            <a:r>
              <a:rPr sz="2071" spc="-9" dirty="0">
                <a:latin typeface="Arial"/>
                <a:cs typeface="Arial"/>
              </a:rPr>
              <a:t> óhmica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devanados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máquina.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 en lo práctico dará una indicación clara de la integridad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los bobinados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el conexionado (falsos contactos o puntos de alta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 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soldaduras).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En lo específico se realiza para la comprobación del cálculo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perdidas totales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maquina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eléctrica.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-876989"/>
            <a:ext cx="7973088" cy="5258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842507" y="2020004"/>
            <a:ext cx="1870336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Procedimiento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18244" y="2018689"/>
            <a:ext cx="7757459" cy="430072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ensayo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inyecta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elevada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continua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bobinado con tensiones relativamente bajas, mientras registra la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aparece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bornes.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cociente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 ambos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valores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vez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ambos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llegan 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estables.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La medida debe ser corregida en temperatura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el resultado </a:t>
            </a:r>
            <a:r>
              <a:rPr sz="2071" spc="-17" dirty="0">
                <a:latin typeface="Arial"/>
                <a:cs typeface="Arial"/>
              </a:rPr>
              <a:t>debe </a:t>
            </a:r>
            <a:r>
              <a:rPr sz="2071" spc="-9" dirty="0">
                <a:latin typeface="Arial"/>
                <a:cs typeface="Arial"/>
              </a:rPr>
              <a:t> de ser comparable con las medidas del protocolo de fábrica.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medida ha de ser realizada a “cuatro hilos” para evitar incluir en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circuito de medida la resistencia extra de los cables de ensayo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corriente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las resistencias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Los resultados de las mediciones de esta prueba deben ser muy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similares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3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fases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devanados.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existan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discrepancias,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indicativo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dirty="0">
                <a:latin typeface="Arial"/>
                <a:cs typeface="Arial"/>
              </a:rPr>
              <a:t> falso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 interno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fase 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presente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mayor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valor.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1897291"/>
            <a:ext cx="7973088" cy="5258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842506" y="6740222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04364" y="6867323"/>
            <a:ext cx="6989600" cy="455980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02102" y="6617506"/>
            <a:ext cx="7973088" cy="5259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86324" y="11868911"/>
            <a:ext cx="7994125" cy="52591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81</a:t>
            </a:fld>
            <a:r>
              <a:rPr spc="-17" dirty="0"/>
              <a:t>-99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93931"/>
            <a:ext cx="5134386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Resistencia de Contacto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8245" y="-780570"/>
            <a:ext cx="7756363" cy="232582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Con esta prueba se persigue la determinación de la </a:t>
            </a:r>
            <a:r>
              <a:rPr sz="2071" spc="-17" dirty="0">
                <a:latin typeface="Arial"/>
                <a:cs typeface="Arial"/>
              </a:rPr>
              <a:t>resistencia </a:t>
            </a:r>
            <a:r>
              <a:rPr sz="2071" spc="-9" dirty="0">
                <a:latin typeface="Arial"/>
                <a:cs typeface="Arial"/>
              </a:rPr>
              <a:t> óhmica de los contactos en cada polo de los interruptores. Esta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 dará 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indicación clara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la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integridad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mismos.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Tratándose de interruptores donde existen puntos de </a:t>
            </a:r>
            <a:r>
              <a:rPr sz="2071" dirty="0">
                <a:latin typeface="Arial"/>
                <a:cs typeface="Arial"/>
              </a:rPr>
              <a:t>contacto </a:t>
            </a:r>
            <a:r>
              <a:rPr sz="2071" spc="-9" dirty="0">
                <a:latin typeface="Arial"/>
                <a:cs typeface="Arial"/>
              </a:rPr>
              <a:t>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presión,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que interrumpen altas corrientes de operación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fallas, estos se deterioran con mayor facilidad dependiendo del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número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operaciones.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18244" y="1599260"/>
            <a:ext cx="7755267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datos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fabricante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muy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importantes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comparación contra los valores obtenidos en campo con el fin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proceder 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revisión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cambio.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-901969"/>
            <a:ext cx="7973088" cy="5258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842507" y="3033736"/>
            <a:ext cx="1870336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Procedimiento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18244" y="3032421"/>
            <a:ext cx="7757459" cy="431887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9861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 ensayo inyecta una elevada corriente continua (100 A) </a:t>
            </a:r>
            <a:r>
              <a:rPr sz="2071" spc="-17" dirty="0">
                <a:latin typeface="Arial"/>
                <a:cs typeface="Arial"/>
              </a:rPr>
              <a:t>con </a:t>
            </a:r>
            <a:r>
              <a:rPr sz="2071" spc="-9" dirty="0">
                <a:latin typeface="Arial"/>
                <a:cs typeface="Arial"/>
              </a:rPr>
              <a:t> tensiones relativamente bajas, mientras registra la tensión </a:t>
            </a:r>
            <a:r>
              <a:rPr sz="2071" spc="-17" dirty="0">
                <a:latin typeface="Arial"/>
                <a:cs typeface="Arial"/>
              </a:rPr>
              <a:t>que </a:t>
            </a:r>
            <a:r>
              <a:rPr sz="2071" spc="-9" dirty="0">
                <a:latin typeface="Arial"/>
                <a:cs typeface="Arial"/>
              </a:rPr>
              <a:t> aparece en bornes. La resistencia es el cociente entre </a:t>
            </a:r>
            <a:r>
              <a:rPr sz="2071" spc="-17" dirty="0">
                <a:latin typeface="Arial"/>
                <a:cs typeface="Arial"/>
              </a:rPr>
              <a:t>ambos </a:t>
            </a:r>
            <a:r>
              <a:rPr sz="2071" spc="-9" dirty="0">
                <a:latin typeface="Arial"/>
                <a:cs typeface="Arial"/>
              </a:rPr>
              <a:t> valores 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vez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ambos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llegan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estables.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La medida debe ser corregida en temperatura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el resultado </a:t>
            </a:r>
            <a:r>
              <a:rPr sz="2071" spc="-17" dirty="0">
                <a:latin typeface="Arial"/>
                <a:cs typeface="Arial"/>
              </a:rPr>
              <a:t>debe </a:t>
            </a:r>
            <a:r>
              <a:rPr sz="2071" spc="-9" dirty="0">
                <a:latin typeface="Arial"/>
                <a:cs typeface="Arial"/>
              </a:rPr>
              <a:t> de ser comparable con las medidas del protocolo de fábrica.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medida ha de ser realizada a “cuatro hilos” para evitar incluir en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circuito de medida la resistencia extra de los cables de ensayo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corriente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las resistencias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contacto.</a:t>
            </a:r>
            <a:endParaRPr sz="2071">
              <a:latin typeface="Arial"/>
              <a:cs typeface="Arial"/>
            </a:endParaRPr>
          </a:p>
          <a:p>
            <a:pPr marL="21914" algn="just">
              <a:spcBef>
                <a:spcPts val="871"/>
              </a:spcBef>
            </a:pP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29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resultados</a:t>
            </a:r>
            <a:r>
              <a:rPr sz="2071" spc="29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16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16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mediciones  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deben</a:t>
            </a:r>
            <a:r>
              <a:rPr sz="2071" spc="29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menor</a:t>
            </a:r>
            <a:r>
              <a:rPr sz="2071" spc="29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spc="29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igual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ct val="95600"/>
              </a:lnSpc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250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µ</a:t>
            </a:r>
            <a:r>
              <a:rPr sz="2071" spc="-9" dirty="0">
                <a:latin typeface="Symbol"/>
                <a:cs typeface="Symbol"/>
              </a:rPr>
              <a:t></a:t>
            </a:r>
            <a:r>
              <a:rPr sz="2071" dirty="0">
                <a:latin typeface="Times New Roman"/>
                <a:cs typeface="Times New Roman"/>
              </a:rPr>
              <a:t> </a:t>
            </a:r>
            <a:r>
              <a:rPr sz="2071" dirty="0">
                <a:latin typeface="Arial"/>
                <a:cs typeface="Arial"/>
              </a:rPr>
              <a:t>(Microhmio)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muy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similares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3</a:t>
            </a:r>
            <a:r>
              <a:rPr sz="2071" dirty="0">
                <a:latin typeface="Arial"/>
                <a:cs typeface="Arial"/>
              </a:rPr>
              <a:t> fases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interruptor. Cuando existan discrepancias, </a:t>
            </a:r>
            <a:r>
              <a:rPr sz="2071" dirty="0">
                <a:latin typeface="Arial"/>
                <a:cs typeface="Arial"/>
              </a:rPr>
              <a:t>esto </a:t>
            </a:r>
            <a:r>
              <a:rPr sz="2071" spc="-9" dirty="0">
                <a:latin typeface="Arial"/>
                <a:cs typeface="Arial"/>
              </a:rPr>
              <a:t>es indicativo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erosión 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2911019"/>
            <a:ext cx="7973088" cy="52591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842506" y="7773671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50816" y="7884995"/>
            <a:ext cx="4513789" cy="346456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7650957"/>
            <a:ext cx="7973088" cy="5259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6324" y="11782133"/>
            <a:ext cx="7994125" cy="52591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82</a:t>
            </a:fld>
            <a:r>
              <a:rPr spc="-17" dirty="0"/>
              <a:t>-99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0"/>
            <a:ext cx="8615381" cy="1082346"/>
          </a:xfrm>
          <a:prstGeom prst="rect">
            <a:avLst/>
          </a:prstGeom>
        </p:spPr>
        <p:txBody>
          <a:bodyPr vert="horz" wrap="square" lIns="0" tIns="55878" rIns="0" bIns="0" rtlCol="0">
            <a:spAutoFit/>
          </a:bodyPr>
          <a:lstStyle/>
          <a:p>
            <a:pPr marL="21914" marR="8766">
              <a:lnSpc>
                <a:spcPts val="3969"/>
              </a:lnSpc>
              <a:spcBef>
                <a:spcPts val="438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Tiempos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Operación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Interruptores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y </a:t>
            </a:r>
            <a:r>
              <a:rPr sz="3451" b="1" spc="-93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Simultaneidad de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Contactos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131591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Definición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8244" y="-780570"/>
            <a:ext cx="7755267" cy="3428691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 objetivo de la prueba es la determinación de los tiempos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operación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interruptores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sus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diferentes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formas de maniobra, así como la verificación del sincronismo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sus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fases.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principio</a:t>
            </a:r>
            <a:r>
              <a:rPr sz="2071" spc="-9" dirty="0">
                <a:latin typeface="Arial"/>
                <a:cs typeface="Arial"/>
              </a:rPr>
              <a:t>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basa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una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referencia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conocida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tiempo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trazado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papel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equipo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prueba, se obtienen los trazos de los instantes en que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contactos de un interruptor se tocan o se separan a partir de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9" dirty="0">
                <a:latin typeface="Arial"/>
                <a:cs typeface="Arial"/>
              </a:rPr>
              <a:t> señales de apertura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cierre de los dispositivos de mando </a:t>
            </a:r>
            <a:r>
              <a:rPr sz="2071" spc="-17" dirty="0">
                <a:latin typeface="Arial"/>
                <a:cs typeface="Arial"/>
              </a:rPr>
              <a:t>del </a:t>
            </a:r>
            <a:r>
              <a:rPr sz="2071" spc="-9" dirty="0">
                <a:latin typeface="Arial"/>
                <a:cs typeface="Arial"/>
              </a:rPr>
              <a:t> interruptor,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señales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también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son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registradas </a:t>
            </a:r>
            <a:r>
              <a:rPr sz="2071" spc="-9" dirty="0">
                <a:latin typeface="Arial"/>
                <a:cs typeface="Arial"/>
              </a:rPr>
              <a:t> sobre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gráfica,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señal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6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referencia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permite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medir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tiempo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secuencia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eventos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anteriores.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-901969"/>
            <a:ext cx="7973088" cy="5258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842506" y="3073180"/>
            <a:ext cx="1358651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Tiemp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o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 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Apertura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18244" y="3071865"/>
            <a:ext cx="7754172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Es el tiempo medido desde el instante en que se energiza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bobina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disparo,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instante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contactos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arqueo sean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separados.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2950463"/>
            <a:ext cx="7973088" cy="52591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842507" y="4506339"/>
            <a:ext cx="1359747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Tiempo de 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Cierre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18244" y="4505022"/>
            <a:ext cx="7754172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Es el intervalo de tiempo medido desde el instante en que </a:t>
            </a:r>
            <a:r>
              <a:rPr sz="2071" spc="-17" dirty="0">
                <a:latin typeface="Arial"/>
                <a:cs typeface="Arial"/>
              </a:rPr>
              <a:t>se </a:t>
            </a:r>
            <a:r>
              <a:rPr sz="2071" spc="-9" dirty="0">
                <a:latin typeface="Arial"/>
                <a:cs typeface="Arial"/>
              </a:rPr>
              <a:t> energiza la bobina de cierre, hasta el instante en que </a:t>
            </a:r>
            <a:r>
              <a:rPr sz="2071" dirty="0">
                <a:latin typeface="Arial"/>
                <a:cs typeface="Arial"/>
              </a:rPr>
              <a:t>se </a:t>
            </a:r>
            <a:r>
              <a:rPr sz="2071" spc="-9" dirty="0">
                <a:latin typeface="Arial"/>
                <a:cs typeface="Arial"/>
              </a:rPr>
              <a:t>tocan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contactos primarios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arqueo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todos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polos.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4383621"/>
            <a:ext cx="7973088" cy="52591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842507" y="5939496"/>
            <a:ext cx="1081442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18244" y="5938182"/>
            <a:ext cx="7755267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pruebas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mediciones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tanto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como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para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puesta 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servicio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un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interruptor.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5816779"/>
            <a:ext cx="7973088" cy="52591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4637820" y="6556148"/>
            <a:ext cx="7537226" cy="5703466"/>
          </a:xfrm>
          <a:prstGeom prst="rect">
            <a:avLst/>
          </a:prstGeom>
        </p:spPr>
        <p:txBody>
          <a:bodyPr vert="horz" wrap="square" lIns="0" tIns="157779" rIns="0" bIns="0" rtlCol="0">
            <a:spAutoFit/>
          </a:bodyPr>
          <a:lstStyle/>
          <a:p>
            <a:pPr marL="486487" indent="-465669" algn="just">
              <a:spcBef>
                <a:spcPts val="1242"/>
              </a:spcBef>
              <a:buFont typeface="Sylfaen"/>
              <a:buChar char="-"/>
              <a:tabLst>
                <a:tab pos="487583" algn="l"/>
              </a:tabLst>
            </a:pPr>
            <a:r>
              <a:rPr sz="2071" spc="-9" dirty="0">
                <a:latin typeface="Arial"/>
                <a:cs typeface="Arial"/>
              </a:rPr>
              <a:t>Determinación del tiempo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apertura.</a:t>
            </a:r>
            <a:endParaRPr sz="2071">
              <a:latin typeface="Arial"/>
              <a:cs typeface="Arial"/>
            </a:endParaRPr>
          </a:p>
          <a:p>
            <a:pPr marL="486487" indent="-465669" algn="just">
              <a:spcBef>
                <a:spcPts val="1078"/>
              </a:spcBef>
              <a:buFont typeface="Sylfaen"/>
              <a:buChar char="-"/>
              <a:tabLst>
                <a:tab pos="487583" algn="l"/>
              </a:tabLst>
            </a:pPr>
            <a:r>
              <a:rPr sz="2071" spc="-9" dirty="0">
                <a:latin typeface="Arial"/>
                <a:cs typeface="Arial"/>
              </a:rPr>
              <a:t>Determinación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tiempo de </a:t>
            </a:r>
            <a:r>
              <a:rPr sz="2071" spc="-17" dirty="0">
                <a:latin typeface="Arial"/>
                <a:cs typeface="Arial"/>
              </a:rPr>
              <a:t>cierre.</a:t>
            </a:r>
            <a:endParaRPr sz="2071">
              <a:latin typeface="Arial"/>
              <a:cs typeface="Arial"/>
            </a:endParaRPr>
          </a:p>
          <a:p>
            <a:pPr marL="486487" marR="10957" indent="-465669" algn="just">
              <a:lnSpc>
                <a:spcPts val="2381"/>
              </a:lnSpc>
              <a:spcBef>
                <a:spcPts val="1234"/>
              </a:spcBef>
              <a:buFont typeface="Sylfaen"/>
              <a:buChar char="-"/>
              <a:tabLst>
                <a:tab pos="487583" algn="l"/>
              </a:tabLst>
            </a:pPr>
            <a:r>
              <a:rPr sz="2071" spc="-9" dirty="0">
                <a:latin typeface="Arial"/>
                <a:cs typeface="Arial"/>
              </a:rPr>
              <a:t>Determinación del tiempo cierre – apertura en condición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(trip </a:t>
            </a:r>
            <a:r>
              <a:rPr sz="2071" spc="-9" dirty="0">
                <a:latin typeface="Arial"/>
                <a:cs typeface="Arial"/>
              </a:rPr>
              <a:t>– </a:t>
            </a:r>
            <a:r>
              <a:rPr sz="2071" dirty="0">
                <a:latin typeface="Arial"/>
                <a:cs typeface="Arial"/>
              </a:rPr>
              <a:t>free) </a:t>
            </a:r>
            <a:r>
              <a:rPr sz="2071" spc="-9" dirty="0">
                <a:latin typeface="Arial"/>
                <a:cs typeface="Arial"/>
              </a:rPr>
              <a:t>o </a:t>
            </a:r>
            <a:r>
              <a:rPr sz="2071" dirty="0">
                <a:latin typeface="Arial"/>
                <a:cs typeface="Arial"/>
              </a:rPr>
              <a:t>sea, </a:t>
            </a:r>
            <a:r>
              <a:rPr sz="2071" spc="-9" dirty="0">
                <a:latin typeface="Arial"/>
                <a:cs typeface="Arial"/>
              </a:rPr>
              <a:t>el </a:t>
            </a:r>
            <a:r>
              <a:rPr sz="2071" dirty="0">
                <a:latin typeface="Arial"/>
                <a:cs typeface="Arial"/>
              </a:rPr>
              <a:t>mando </a:t>
            </a:r>
            <a:r>
              <a:rPr sz="2071" spc="-9" dirty="0">
                <a:latin typeface="Arial"/>
                <a:cs typeface="Arial"/>
              </a:rPr>
              <a:t>de una operación de cierre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uno de apertura en </a:t>
            </a:r>
            <a:r>
              <a:rPr sz="2071" dirty="0">
                <a:latin typeface="Arial"/>
                <a:cs typeface="Arial"/>
              </a:rPr>
              <a:t>forma </a:t>
            </a:r>
            <a:r>
              <a:rPr sz="2071" spc="-9" dirty="0">
                <a:latin typeface="Arial"/>
                <a:cs typeface="Arial"/>
              </a:rPr>
              <a:t>simultánea, se verificará además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dispositivo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antibombeo.</a:t>
            </a:r>
            <a:endParaRPr sz="2071">
              <a:latin typeface="Arial"/>
              <a:cs typeface="Arial"/>
            </a:endParaRPr>
          </a:p>
          <a:p>
            <a:pPr marL="486487" marR="10957" indent="-465669" algn="just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7583" algn="l"/>
              </a:tabLst>
            </a:pPr>
            <a:r>
              <a:rPr sz="2071" spc="-9" dirty="0">
                <a:latin typeface="Arial"/>
                <a:cs typeface="Arial"/>
              </a:rPr>
              <a:t>Determinación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sincronismo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una </a:t>
            </a:r>
            <a:r>
              <a:rPr sz="2071" spc="-9" dirty="0">
                <a:latin typeface="Arial"/>
                <a:cs typeface="Arial"/>
              </a:rPr>
              <a:t> misma fase,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cierre como en </a:t>
            </a:r>
            <a:r>
              <a:rPr sz="2071" spc="-17" dirty="0">
                <a:latin typeface="Arial"/>
                <a:cs typeface="Arial"/>
              </a:rPr>
              <a:t>apertura.</a:t>
            </a:r>
            <a:endParaRPr sz="2071">
              <a:latin typeface="Arial"/>
              <a:cs typeface="Arial"/>
            </a:endParaRPr>
          </a:p>
          <a:p>
            <a:pPr marL="486487" marR="9861" indent="-465669" algn="just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7583" algn="l"/>
              </a:tabLst>
            </a:pPr>
            <a:r>
              <a:rPr sz="2071" spc="-9" dirty="0">
                <a:latin typeface="Arial"/>
                <a:cs typeface="Arial"/>
              </a:rPr>
              <a:t>Determinación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diferencia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tiempo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9" dirty="0">
                <a:latin typeface="Arial"/>
                <a:cs typeface="Arial"/>
              </a:rPr>
              <a:t> contactos</a:t>
            </a:r>
            <a:r>
              <a:rPr sz="2071" spc="38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principales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38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contactos</a:t>
            </a:r>
            <a:r>
              <a:rPr sz="2071" spc="38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auxiliares</a:t>
            </a:r>
            <a:r>
              <a:rPr sz="2071" spc="38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8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inserción,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ya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estos 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apertura o cierre.</a:t>
            </a:r>
            <a:endParaRPr sz="2071">
              <a:latin typeface="Arial"/>
              <a:cs typeface="Arial"/>
            </a:endParaRPr>
          </a:p>
          <a:p>
            <a:pPr marL="486487" marR="9861" indent="-465669" algn="just">
              <a:lnSpc>
                <a:spcPts val="2381"/>
              </a:lnSpc>
              <a:spcBef>
                <a:spcPts val="1035"/>
              </a:spcBef>
              <a:buSzPct val="66666"/>
              <a:buFont typeface="Sylfaen"/>
              <a:buChar char="-"/>
              <a:tabLst>
                <a:tab pos="487583" algn="l"/>
              </a:tabLst>
            </a:pPr>
            <a:r>
              <a:rPr sz="2071" spc="-9" dirty="0">
                <a:latin typeface="Arial"/>
                <a:cs typeface="Arial"/>
              </a:rPr>
              <a:t>Determinación de los tiempos de retraso en operación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recierre.</a:t>
            </a:r>
            <a:endParaRPr sz="2071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43">
              <a:latin typeface="Arial"/>
              <a:cs typeface="Arial"/>
            </a:endParaRPr>
          </a:p>
          <a:p>
            <a:pPr marR="8766" algn="r">
              <a:spcBef>
                <a:spcPts val="1413"/>
              </a:spcBef>
            </a:pPr>
            <a:r>
              <a:rPr sz="1726" i="1" dirty="0">
                <a:latin typeface="Arial"/>
                <a:cs typeface="Arial"/>
              </a:rPr>
              <a:t>Sigue…</a:t>
            </a:r>
            <a:endParaRPr sz="1726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11757151"/>
            <a:ext cx="7973088" cy="52591"/>
          </a:xfrm>
          <a:prstGeom prst="rect">
            <a:avLst/>
          </a:prstGeom>
        </p:spPr>
      </p:pic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83</a:t>
            </a:fld>
            <a:r>
              <a:rPr spc="-17" dirty="0"/>
              <a:t>-99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0"/>
            <a:ext cx="8615381" cy="1082346"/>
          </a:xfrm>
          <a:prstGeom prst="rect">
            <a:avLst/>
          </a:prstGeom>
        </p:spPr>
        <p:txBody>
          <a:bodyPr vert="horz" wrap="square" lIns="0" tIns="55878" rIns="0" bIns="0" rtlCol="0">
            <a:spAutoFit/>
          </a:bodyPr>
          <a:lstStyle/>
          <a:p>
            <a:pPr marL="21914" marR="8766">
              <a:lnSpc>
                <a:spcPts val="3969"/>
              </a:lnSpc>
              <a:spcBef>
                <a:spcPts val="438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Tiempos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Operación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Interruptores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y </a:t>
            </a:r>
            <a:r>
              <a:rPr sz="3451" b="1" spc="-93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Simultaneidad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 Contactos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b="1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6"/>
            <a:ext cx="1112122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Gráficos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92384" y="-738932"/>
            <a:ext cx="6605672" cy="420611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02102" y="-901969"/>
            <a:ext cx="7973088" cy="5258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842506" y="3954113"/>
            <a:ext cx="124250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Conexión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99178" y="3994433"/>
            <a:ext cx="7194713" cy="394578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02102" y="3831395"/>
            <a:ext cx="7973088" cy="5259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86324" y="8303110"/>
            <a:ext cx="7994125" cy="52591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84</a:t>
            </a:fld>
            <a:r>
              <a:rPr spc="-17" dirty="0"/>
              <a:t>-99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080" y="260604"/>
              <a:ext cx="1831085" cy="44500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9033933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Medición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Resistencia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Puesta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Tierra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0"/>
            <a:ext cx="1653391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Método</a:t>
            </a:r>
            <a:r>
              <a:rPr sz="2071" b="1" spc="-8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8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la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Caída de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Potencial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8244" y="-755584"/>
            <a:ext cx="7757459" cy="522405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método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consiste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pasar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(I)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través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jabalina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notar la influencia de </a:t>
            </a:r>
            <a:r>
              <a:rPr sz="2071" dirty="0">
                <a:latin typeface="Arial"/>
                <a:cs typeface="Arial"/>
              </a:rPr>
              <a:t>esta </a:t>
            </a:r>
            <a:r>
              <a:rPr sz="2071" spc="-9" dirty="0">
                <a:latin typeface="Arial"/>
                <a:cs typeface="Arial"/>
              </a:rPr>
              <a:t>corriente sobre el tensión medido (V)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ente la jabalina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un electrodo de medición de tensión ubicado 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 distancia </a:t>
            </a:r>
            <a:r>
              <a:rPr sz="2071" dirty="0">
                <a:latin typeface="Arial"/>
                <a:cs typeface="Arial"/>
              </a:rPr>
              <a:t>x </a:t>
            </a:r>
            <a:r>
              <a:rPr sz="2071" spc="-9" dirty="0">
                <a:latin typeface="Arial"/>
                <a:cs typeface="Arial"/>
              </a:rPr>
              <a:t>de la jabalina. La corriente </a:t>
            </a:r>
            <a:r>
              <a:rPr sz="2071" dirty="0">
                <a:latin typeface="Arial"/>
                <a:cs typeface="Arial"/>
              </a:rPr>
              <a:t>(I) </a:t>
            </a:r>
            <a:r>
              <a:rPr sz="2071" spc="-9" dirty="0">
                <a:latin typeface="Arial"/>
                <a:cs typeface="Arial"/>
              </a:rPr>
              <a:t>retorna a </a:t>
            </a:r>
            <a:r>
              <a:rPr sz="2071" dirty="0">
                <a:latin typeface="Arial"/>
                <a:cs typeface="Arial"/>
              </a:rPr>
              <a:t>través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electrodo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auxiliar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coloca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distancia</a:t>
            </a:r>
            <a:endParaRPr sz="2071">
              <a:latin typeface="Arial"/>
              <a:cs typeface="Arial"/>
            </a:endParaRPr>
          </a:p>
          <a:p>
            <a:pPr marL="21914" algn="just">
              <a:lnSpc>
                <a:spcPts val="2321"/>
              </a:lnSpc>
            </a:pPr>
            <a:r>
              <a:rPr sz="2071" spc="-9" dirty="0">
                <a:latin typeface="Arial"/>
                <a:cs typeface="Arial"/>
              </a:rPr>
              <a:t>(d)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dicha</a:t>
            </a:r>
            <a:r>
              <a:rPr sz="2071" spc="-17" dirty="0">
                <a:latin typeface="Arial"/>
                <a:cs typeface="Arial"/>
              </a:rPr>
              <a:t> jabalina.</a:t>
            </a:r>
            <a:endParaRPr sz="2071">
              <a:latin typeface="Arial"/>
              <a:cs typeface="Arial"/>
            </a:endParaRPr>
          </a:p>
          <a:p>
            <a:pPr marL="21914" marR="8766" algn="just">
              <a:lnSpc>
                <a:spcPts val="2381"/>
              </a:lnSpc>
              <a:spcBef>
                <a:spcPts val="1096"/>
              </a:spcBef>
            </a:pPr>
            <a:r>
              <a:rPr sz="2071" dirty="0">
                <a:latin typeface="Arial"/>
                <a:cs typeface="Arial"/>
              </a:rPr>
              <a:t>A </a:t>
            </a:r>
            <a:r>
              <a:rPr sz="2071" spc="-9" dirty="0">
                <a:latin typeface="Arial"/>
                <a:cs typeface="Arial"/>
              </a:rPr>
              <a:t>un espaciamiento (x) se tiene que R </a:t>
            </a:r>
            <a:r>
              <a:rPr sz="2071" dirty="0">
                <a:latin typeface="Arial"/>
                <a:cs typeface="Arial"/>
              </a:rPr>
              <a:t>= V/I. </a:t>
            </a:r>
            <a:r>
              <a:rPr sz="2071" spc="-9" dirty="0">
                <a:latin typeface="Arial"/>
                <a:cs typeface="Arial"/>
              </a:rPr>
              <a:t>Si se </a:t>
            </a:r>
            <a:r>
              <a:rPr sz="2071" dirty="0">
                <a:latin typeface="Arial"/>
                <a:cs typeface="Arial"/>
              </a:rPr>
              <a:t>toma </a:t>
            </a:r>
            <a:r>
              <a:rPr sz="2071" spc="-9" dirty="0">
                <a:latin typeface="Arial"/>
                <a:cs typeface="Arial"/>
              </a:rPr>
              <a:t>como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referencia el potencial de la jabalina, se puede decir que </a:t>
            </a:r>
            <a:r>
              <a:rPr sz="2071" dirty="0">
                <a:latin typeface="Arial"/>
                <a:cs typeface="Arial"/>
              </a:rPr>
              <a:t>V = </a:t>
            </a:r>
            <a:r>
              <a:rPr sz="2071" spc="-9" dirty="0">
                <a:latin typeface="Arial"/>
                <a:cs typeface="Arial"/>
              </a:rPr>
              <a:t>0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cuando </a:t>
            </a:r>
            <a:r>
              <a:rPr sz="2071" dirty="0">
                <a:latin typeface="Arial"/>
                <a:cs typeface="Arial"/>
              </a:rPr>
              <a:t>x = </a:t>
            </a:r>
            <a:r>
              <a:rPr sz="2071" spc="-9" dirty="0">
                <a:latin typeface="Arial"/>
                <a:cs typeface="Arial"/>
              </a:rPr>
              <a:t>0. La medición se repite para varias distancias (x)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manera</a:t>
            </a:r>
            <a:r>
              <a:rPr sz="2071" spc="16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7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graficar</a:t>
            </a:r>
            <a:r>
              <a:rPr sz="2071" spc="17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</a:t>
            </a:r>
            <a:r>
              <a:rPr sz="2071" spc="17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17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función</a:t>
            </a:r>
            <a:r>
              <a:rPr sz="2071" spc="17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7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x.</a:t>
            </a:r>
            <a:r>
              <a:rPr sz="2071" spc="17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</a:t>
            </a:r>
            <a:r>
              <a:rPr sz="2071" spc="173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se</a:t>
            </a:r>
            <a:r>
              <a:rPr sz="2071" spc="17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obtiene</a:t>
            </a:r>
            <a:r>
              <a:rPr sz="2071" spc="17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164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porción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la curva claramente plana, el valor de (R) en esa porción es 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toma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tierra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jabalina.</a:t>
            </a:r>
            <a:endParaRPr sz="2071">
              <a:latin typeface="Arial"/>
              <a:cs typeface="Arial"/>
            </a:endParaRPr>
          </a:p>
          <a:p>
            <a:pPr marL="21914" marR="9861" algn="just">
              <a:lnSpc>
                <a:spcPts val="2381"/>
              </a:lnSpc>
              <a:spcBef>
                <a:spcPts val="1035"/>
              </a:spcBef>
            </a:pPr>
            <a:r>
              <a:rPr sz="2071" spc="-9" dirty="0">
                <a:latin typeface="Arial"/>
                <a:cs typeface="Arial"/>
              </a:rPr>
              <a:t>Para obtener una porción plana de la </a:t>
            </a:r>
            <a:r>
              <a:rPr sz="2071" dirty="0">
                <a:latin typeface="Arial"/>
                <a:cs typeface="Arial"/>
              </a:rPr>
              <a:t>curva, </a:t>
            </a:r>
            <a:r>
              <a:rPr sz="2071" spc="-9" dirty="0">
                <a:latin typeface="Arial"/>
                <a:cs typeface="Arial"/>
              </a:rPr>
              <a:t>es </a:t>
            </a:r>
            <a:r>
              <a:rPr sz="2071" dirty="0">
                <a:latin typeface="Arial"/>
                <a:cs typeface="Arial"/>
              </a:rPr>
              <a:t>necesario </a:t>
            </a:r>
            <a:r>
              <a:rPr sz="2071" spc="-9" dirty="0">
                <a:latin typeface="Arial"/>
                <a:cs typeface="Arial"/>
              </a:rPr>
              <a:t>que 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electrodo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esté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distancia</a:t>
            </a:r>
            <a:r>
              <a:rPr sz="2071" spc="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(d)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efectivamente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fuera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influencia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electrodo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tierra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ser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probado.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-876989"/>
            <a:ext cx="7973088" cy="5258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842506" y="4873174"/>
            <a:ext cx="137399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Ilustración</a:t>
            </a:r>
            <a:endParaRPr sz="2071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45344" y="4912180"/>
            <a:ext cx="7499752" cy="313979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4750457"/>
            <a:ext cx="7973088" cy="5259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2102" y="8414870"/>
            <a:ext cx="7973088" cy="52591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85</a:t>
            </a:fld>
            <a:r>
              <a:rPr spc="-17" dirty="0"/>
              <a:t>-99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255647" y="12966697"/>
            <a:ext cx="85244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0604"/>
              <a:ext cx="1828038" cy="44272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1178967"/>
            <a:ext cx="2127823" cy="298255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313368">
              <a:lnSpc>
                <a:spcPts val="2951"/>
              </a:lnSpc>
              <a:spcBef>
                <a:spcPts val="173"/>
              </a:spcBef>
            </a:pPr>
            <a:r>
              <a:rPr sz="2761" b="1" spc="-9" dirty="0">
                <a:solidFill>
                  <a:srgbClr val="000065"/>
                </a:solidFill>
                <a:latin typeface="Arial"/>
                <a:cs typeface="Arial"/>
              </a:rPr>
              <a:t>CAPÍTULO</a:t>
            </a:r>
            <a:endParaRPr sz="2761">
              <a:latin typeface="Arial"/>
              <a:cs typeface="Arial"/>
            </a:endParaRPr>
          </a:p>
          <a:p>
            <a:pPr marL="464574">
              <a:lnSpc>
                <a:spcPts val="14546"/>
              </a:lnSpc>
            </a:pPr>
            <a:r>
              <a:rPr sz="12424" b="1" spc="-9" dirty="0">
                <a:solidFill>
                  <a:srgbClr val="000065"/>
                </a:solidFill>
                <a:latin typeface="Arial"/>
                <a:cs typeface="Arial"/>
              </a:rPr>
              <a:t>VI</a:t>
            </a:r>
            <a:endParaRPr sz="12424">
              <a:latin typeface="Arial"/>
              <a:cs typeface="Arial"/>
            </a:endParaRPr>
          </a:p>
          <a:p>
            <a:pPr marL="21914">
              <a:spcBef>
                <a:spcPts val="3115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Introducción</a:t>
            </a:r>
            <a:endParaRPr sz="207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59956" y="-1133379"/>
            <a:ext cx="7846209" cy="1298093"/>
          </a:xfrm>
          <a:prstGeom prst="rect">
            <a:avLst/>
          </a:prstGeom>
          <a:solidFill>
            <a:srgbClr val="C0C0C0"/>
          </a:solidFill>
        </p:spPr>
        <p:txBody>
          <a:bodyPr vert="horz" wrap="square" lIns="0" tIns="269539" rIns="0" bIns="0" rtlCol="0">
            <a:spAutoFit/>
          </a:bodyPr>
          <a:lstStyle/>
          <a:p>
            <a:pPr marL="509497" marR="1746534">
              <a:lnSpc>
                <a:spcPts val="3969"/>
              </a:lnSpc>
              <a:spcBef>
                <a:spcPts val="2122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Mantenimiento de Equipos </a:t>
            </a:r>
            <a:r>
              <a:rPr sz="3451" b="1" spc="-94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Eléctricos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Potencia</a:t>
            </a:r>
            <a:endParaRPr sz="345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6376" y="1437539"/>
            <a:ext cx="7655560" cy="355693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 algn="just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basado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principalmente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periódica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equipos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la ejecución de pruebas eléctricas para evaluar las condiciones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los paramentos eléctricos tales como aislamiento, resistencia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devanado, corrientes de excitación, resistencia de </a:t>
            </a:r>
            <a:r>
              <a:rPr sz="2071" dirty="0">
                <a:latin typeface="Arial"/>
                <a:cs typeface="Arial"/>
              </a:rPr>
              <a:t>contacto,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temperatura,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dirty="0">
                <a:latin typeface="Arial"/>
                <a:cs typeface="Arial"/>
              </a:rPr>
              <a:t> otros.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resultados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pruebas </a:t>
            </a:r>
            <a:r>
              <a:rPr sz="2071" spc="-9" dirty="0">
                <a:latin typeface="Arial"/>
                <a:cs typeface="Arial"/>
              </a:rPr>
              <a:t> permiten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hacer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diagnósticos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tomar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decisiones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sobres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acciones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profundas.</a:t>
            </a:r>
            <a:endParaRPr sz="2071">
              <a:latin typeface="Arial"/>
              <a:cs typeface="Arial"/>
            </a:endParaRPr>
          </a:p>
          <a:p>
            <a:pPr marL="21914" marR="9861" indent="73411" algn="just">
              <a:lnSpc>
                <a:spcPts val="2381"/>
              </a:lnSpc>
              <a:spcBef>
                <a:spcPts val="1035"/>
              </a:spcBef>
            </a:pPr>
            <a:r>
              <a:rPr sz="2071" dirty="0">
                <a:latin typeface="Arial"/>
                <a:cs typeface="Arial"/>
              </a:rPr>
              <a:t>A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continuación</a:t>
            </a:r>
            <a:r>
              <a:rPr sz="2071" dirty="0">
                <a:latin typeface="Arial"/>
                <a:cs typeface="Arial"/>
              </a:rPr>
              <a:t> se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presentaran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típicas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mantenimiento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críticos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sistema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eléctrico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1316137"/>
            <a:ext cx="7868123" cy="52593"/>
            <a:chOff x="2514599" y="2877311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877311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289255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5422769"/>
            <a:ext cx="1345503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Contenido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7820" y="5304434"/>
            <a:ext cx="3884208" cy="1856114"/>
          </a:xfrm>
          <a:prstGeom prst="rect">
            <a:avLst/>
          </a:prstGeom>
        </p:spPr>
        <p:txBody>
          <a:bodyPr vert="horz" wrap="square" lIns="0" tIns="156683" rIns="0" bIns="0" rtlCol="0">
            <a:spAutoFit/>
          </a:bodyPr>
          <a:lstStyle/>
          <a:p>
            <a:pPr marL="488679" indent="-467861">
              <a:spcBef>
                <a:spcPts val="1234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Transformador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Transformadores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medida.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Barras</a:t>
            </a:r>
            <a:r>
              <a:rPr sz="2071" spc="-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colectoras.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Interruptores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15905" y="7111003"/>
            <a:ext cx="4150460" cy="3193094"/>
          </a:xfrm>
          <a:prstGeom prst="rect">
            <a:avLst/>
          </a:prstGeom>
        </p:spPr>
        <p:txBody>
          <a:bodyPr vert="horz" wrap="square" lIns="0" tIns="140248" rIns="0" bIns="0" rtlCol="0">
            <a:spAutoFit/>
          </a:bodyPr>
          <a:lstStyle/>
          <a:p>
            <a:pPr marL="1187731" indent="-396641">
              <a:spcBef>
                <a:spcPts val="1104"/>
              </a:spcBef>
              <a:buFont typeface="Wingdings"/>
              <a:buChar char=""/>
              <a:tabLst>
                <a:tab pos="1186635" algn="l"/>
                <a:tab pos="1188826" algn="l"/>
              </a:tabLst>
            </a:pPr>
            <a:r>
              <a:rPr sz="2071" dirty="0">
                <a:latin typeface="Arial"/>
                <a:cs typeface="Arial"/>
              </a:rPr>
              <a:t>Vacío.</a:t>
            </a:r>
            <a:endParaRPr sz="2071">
              <a:latin typeface="Arial"/>
              <a:cs typeface="Arial"/>
            </a:endParaRPr>
          </a:p>
          <a:p>
            <a:pPr marL="1187731" indent="-396641">
              <a:spcBef>
                <a:spcPts val="932"/>
              </a:spcBef>
              <a:buFont typeface="Wingdings"/>
              <a:buChar char=""/>
              <a:tabLst>
                <a:tab pos="1186635" algn="l"/>
                <a:tab pos="1188826" algn="l"/>
              </a:tabLst>
            </a:pPr>
            <a:r>
              <a:rPr sz="2071" spc="-9" dirty="0">
                <a:latin typeface="Arial"/>
                <a:cs typeface="Arial"/>
              </a:rPr>
              <a:t>Sf</a:t>
            </a:r>
            <a:r>
              <a:rPr sz="2071" spc="-12" baseline="-10416" dirty="0">
                <a:latin typeface="Arial"/>
                <a:cs typeface="Arial"/>
              </a:rPr>
              <a:t>6.</a:t>
            </a:r>
            <a:endParaRPr sz="2071" baseline="-10416">
              <a:latin typeface="Arial"/>
              <a:cs typeface="Arial"/>
            </a:endParaRPr>
          </a:p>
          <a:p>
            <a:pPr marL="510593" indent="-467861">
              <a:spcBef>
                <a:spcPts val="1078"/>
              </a:spcBef>
              <a:buFont typeface="Sylfaen"/>
              <a:buChar char="-"/>
              <a:tabLst>
                <a:tab pos="509497" algn="l"/>
                <a:tab pos="511688" algn="l"/>
              </a:tabLst>
            </a:pPr>
            <a:r>
              <a:rPr sz="2071" spc="-9" dirty="0">
                <a:latin typeface="Arial"/>
                <a:cs typeface="Arial"/>
              </a:rPr>
              <a:t>Seccionadores.</a:t>
            </a:r>
            <a:endParaRPr sz="2071">
              <a:latin typeface="Arial"/>
              <a:cs typeface="Arial"/>
            </a:endParaRPr>
          </a:p>
          <a:p>
            <a:pPr marL="510593" indent="-467861">
              <a:spcBef>
                <a:spcPts val="1061"/>
              </a:spcBef>
              <a:buFont typeface="Sylfaen"/>
              <a:buChar char="-"/>
              <a:tabLst>
                <a:tab pos="509497" algn="l"/>
                <a:tab pos="511688" algn="l"/>
              </a:tabLst>
            </a:pPr>
            <a:r>
              <a:rPr sz="2071" dirty="0">
                <a:latin typeface="Arial"/>
                <a:cs typeface="Arial"/>
              </a:rPr>
              <a:t>Pararrayos.</a:t>
            </a:r>
            <a:endParaRPr sz="2071">
              <a:latin typeface="Arial"/>
              <a:cs typeface="Arial"/>
            </a:endParaRPr>
          </a:p>
          <a:p>
            <a:pPr marL="510593" indent="-467861">
              <a:spcBef>
                <a:spcPts val="1078"/>
              </a:spcBef>
              <a:buFont typeface="Sylfaen"/>
              <a:buChar char="-"/>
              <a:tabLst>
                <a:tab pos="509497" algn="l"/>
                <a:tab pos="511688" algn="l"/>
              </a:tabLst>
            </a:pPr>
            <a:r>
              <a:rPr sz="2071" spc="-9" dirty="0">
                <a:latin typeface="Arial"/>
                <a:cs typeface="Arial"/>
              </a:rPr>
              <a:t>Sistema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puesta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-17" dirty="0">
                <a:latin typeface="Arial"/>
                <a:cs typeface="Arial"/>
              </a:rPr>
              <a:t> tierra.</a:t>
            </a:r>
            <a:endParaRPr sz="2071">
              <a:latin typeface="Arial"/>
              <a:cs typeface="Arial"/>
            </a:endParaRPr>
          </a:p>
          <a:p>
            <a:pPr marL="510593" indent="-467861">
              <a:spcBef>
                <a:spcPts val="1078"/>
              </a:spcBef>
              <a:buFont typeface="Sylfaen"/>
              <a:buChar char="-"/>
              <a:tabLst>
                <a:tab pos="509497" algn="l"/>
                <a:tab pos="511688" algn="l"/>
              </a:tabLst>
            </a:pPr>
            <a:r>
              <a:rPr sz="2071" spc="-9" dirty="0">
                <a:latin typeface="Arial"/>
                <a:cs typeface="Arial"/>
              </a:rPr>
              <a:t>Baterías.</a:t>
            </a:r>
            <a:endParaRPr sz="2071">
              <a:latin typeface="Arial"/>
              <a:cs typeface="Arial"/>
            </a:endParaRPr>
          </a:p>
          <a:p>
            <a:pPr marL="510593" indent="-467861">
              <a:spcBef>
                <a:spcPts val="1078"/>
              </a:spcBef>
              <a:buFont typeface="Sylfaen"/>
              <a:buChar char="-"/>
              <a:tabLst>
                <a:tab pos="509497" algn="l"/>
                <a:tab pos="511688" algn="l"/>
              </a:tabLst>
            </a:pPr>
            <a:r>
              <a:rPr sz="2071" spc="-9" dirty="0">
                <a:latin typeface="Arial"/>
                <a:cs typeface="Arial"/>
              </a:rPr>
              <a:t>Rectificador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/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Cargador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UPS.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38917" y="5298737"/>
            <a:ext cx="7868123" cy="52593"/>
            <a:chOff x="2514599" y="5185409"/>
            <a:chExt cx="4559935" cy="3048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5185409"/>
              <a:ext cx="4559806" cy="30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62215" y="520064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3139" y="10629033"/>
            <a:ext cx="7888939" cy="52591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86</a:t>
            </a:fld>
            <a:r>
              <a:rPr spc="-17" dirty="0"/>
              <a:t>-99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0604"/>
              <a:ext cx="1828038" cy="44272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7"/>
            <a:ext cx="5743587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Transformador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Potencia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0"/>
            <a:ext cx="2266975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Inspecci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ó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n Visual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y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Mecánica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20" y="-873921"/>
            <a:ext cx="7473676" cy="6156299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 algn="just">
              <a:spcBef>
                <a:spcPts val="1251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condiciones físicas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mecánicas.</a:t>
            </a:r>
            <a:endParaRPr sz="2071">
              <a:latin typeface="Arial"/>
              <a:cs typeface="Arial"/>
            </a:endParaRPr>
          </a:p>
          <a:p>
            <a:pPr marL="488679" indent="-467861" algn="just">
              <a:spcBef>
                <a:spcPts val="1070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anclajes, alineación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puesta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tierra.</a:t>
            </a:r>
            <a:endParaRPr sz="2071">
              <a:latin typeface="Arial"/>
              <a:cs typeface="Arial"/>
            </a:endParaRPr>
          </a:p>
          <a:p>
            <a:pPr marL="487583" marR="9861" indent="-466765" algn="just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 la existencia de carteles que indica presencia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PBC.</a:t>
            </a:r>
            <a:endParaRPr sz="2071">
              <a:latin typeface="Arial"/>
              <a:cs typeface="Arial"/>
            </a:endParaRPr>
          </a:p>
          <a:p>
            <a:pPr marL="488679" indent="-467861" algn="just">
              <a:spcBef>
                <a:spcPts val="1018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Limpie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bushing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gabinetes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control.</a:t>
            </a:r>
            <a:endParaRPr sz="2071">
              <a:latin typeface="Arial"/>
              <a:cs typeface="Arial"/>
            </a:endParaRPr>
          </a:p>
          <a:p>
            <a:pPr marL="488679" marR="9861" indent="-466765" algn="just">
              <a:lnSpc>
                <a:spcPts val="2381"/>
              </a:lnSpc>
              <a:spcBef>
                <a:spcPts val="1234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ajustes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alarmas,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control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circuito </a:t>
            </a:r>
            <a:r>
              <a:rPr sz="2071" spc="-9" dirty="0">
                <a:latin typeface="Arial"/>
                <a:cs typeface="Arial"/>
              </a:rPr>
              <a:t> disparo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indicadores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temperatura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sean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especificados.</a:t>
            </a:r>
            <a:endParaRPr sz="2071">
              <a:latin typeface="Arial"/>
              <a:cs typeface="Arial"/>
            </a:endParaRPr>
          </a:p>
          <a:p>
            <a:pPr marL="488679" marR="10957" indent="-466765" algn="just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correcto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funcionamiento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sistema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ventiladores.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ts val="2381"/>
              </a:lnSpc>
              <a:spcBef>
                <a:spcPts val="1173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alarmas,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control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circuito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disparo de los indicadores de temperatura, indicadores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nivel, dispositivo de control de presión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relé de falla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presión.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ts val="2364"/>
              </a:lnSpc>
              <a:spcBef>
                <a:spcPts val="1199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Inspecciones las conexiones eléctricas con </a:t>
            </a:r>
            <a:r>
              <a:rPr sz="2071" dirty="0">
                <a:latin typeface="Arial"/>
                <a:cs typeface="Arial"/>
              </a:rPr>
              <a:t>alta resistencia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contacto usando alguno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siguientes método: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522656" y="6147237"/>
            <a:ext cx="1587649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688095" algn="l"/>
              </a:tabLst>
            </a:pPr>
            <a:r>
              <a:rPr sz="2071" spc="-9" dirty="0">
                <a:latin typeface="Arial"/>
                <a:cs typeface="Arial"/>
              </a:rPr>
              <a:t>los	</a:t>
            </a:r>
            <a:r>
              <a:rPr sz="2071" spc="-17" dirty="0">
                <a:latin typeface="Arial"/>
                <a:cs typeface="Arial"/>
              </a:rPr>
              <a:t>torques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39715" y="5161121"/>
            <a:ext cx="4619413" cy="1651005"/>
          </a:xfrm>
          <a:prstGeom prst="rect">
            <a:avLst/>
          </a:prstGeom>
        </p:spPr>
        <p:txBody>
          <a:bodyPr vert="horz" wrap="square" lIns="0" tIns="140248" rIns="0" bIns="0" rtlCol="0">
            <a:spAutoFit/>
          </a:bodyPr>
          <a:lstStyle/>
          <a:p>
            <a:pPr marL="416363" indent="-395545">
              <a:spcBef>
                <a:spcPts val="1104"/>
              </a:spcBef>
              <a:buFont typeface="Wingdings"/>
              <a:buChar char=""/>
              <a:tabLst>
                <a:tab pos="415267" algn="l"/>
                <a:tab pos="417459" algn="l"/>
              </a:tabLst>
            </a:pP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-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termografica.</a:t>
            </a:r>
            <a:endParaRPr sz="2071">
              <a:latin typeface="Arial"/>
              <a:cs typeface="Arial"/>
            </a:endParaRPr>
          </a:p>
          <a:p>
            <a:pPr marL="416363" indent="-395545">
              <a:spcBef>
                <a:spcPts val="932"/>
              </a:spcBef>
              <a:buFont typeface="Wingdings"/>
              <a:buChar char=""/>
              <a:tabLst>
                <a:tab pos="415267" algn="l"/>
                <a:tab pos="417459" algn="l"/>
              </a:tabLst>
            </a:pPr>
            <a:r>
              <a:rPr sz="2071" spc="-9" dirty="0">
                <a:latin typeface="Arial"/>
                <a:cs typeface="Arial"/>
              </a:rPr>
              <a:t>Midiendo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contacto.</a:t>
            </a:r>
            <a:endParaRPr sz="2071">
              <a:latin typeface="Arial"/>
              <a:cs typeface="Arial"/>
            </a:endParaRPr>
          </a:p>
          <a:p>
            <a:pPr marL="416363" marR="29584" indent="-394449">
              <a:lnSpc>
                <a:spcPts val="2381"/>
              </a:lnSpc>
              <a:spcBef>
                <a:spcPts val="1096"/>
              </a:spcBef>
              <a:buFont typeface="Wingdings"/>
              <a:buChar char=""/>
              <a:tabLst>
                <a:tab pos="415267" algn="l"/>
                <a:tab pos="417459" algn="l"/>
                <a:tab pos="1914175" algn="l"/>
                <a:tab pos="2446681" algn="l"/>
                <a:tab pos="3859029" algn="l"/>
              </a:tabLst>
            </a:pPr>
            <a:r>
              <a:rPr sz="2071" spc="-17" dirty="0">
                <a:latin typeface="Arial"/>
                <a:cs typeface="Arial"/>
              </a:rPr>
              <a:t>Ajustand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l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tornil</a:t>
            </a:r>
            <a:r>
              <a:rPr sz="2071" dirty="0">
                <a:latin typeface="Arial"/>
                <a:cs typeface="Arial"/>
              </a:rPr>
              <a:t>l</a:t>
            </a:r>
            <a:r>
              <a:rPr sz="2071" spc="-9" dirty="0">
                <a:latin typeface="Arial"/>
                <a:cs typeface="Arial"/>
              </a:rPr>
              <a:t>ería	</a:t>
            </a:r>
            <a:r>
              <a:rPr sz="2071" spc="-17" dirty="0">
                <a:latin typeface="Arial"/>
                <a:cs typeface="Arial"/>
              </a:rPr>
              <a:t>según  </a:t>
            </a:r>
            <a:r>
              <a:rPr sz="2071" spc="-9" dirty="0">
                <a:latin typeface="Arial"/>
                <a:cs typeface="Arial"/>
              </a:rPr>
              <a:t>especificados.</a:t>
            </a:r>
            <a:endParaRPr sz="2071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37820" y="6901945"/>
            <a:ext cx="7471485" cy="219758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9861" indent="-466765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correcto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nivel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tanque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los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bushing.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exista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presión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positiva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dentro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tanque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transformador.</a:t>
            </a:r>
            <a:endParaRPr sz="2071">
              <a:latin typeface="Arial"/>
              <a:cs typeface="Arial"/>
            </a:endParaRPr>
          </a:p>
          <a:p>
            <a:pPr marL="488679" marR="9861" indent="-466765">
              <a:lnSpc>
                <a:spcPts val="2364"/>
              </a:lnSpc>
              <a:spcBef>
                <a:spcPts val="119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Realice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15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pruebas</a:t>
            </a:r>
            <a:r>
              <a:rPr sz="2071" spc="14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mecánicas</a:t>
            </a:r>
            <a:r>
              <a:rPr sz="2071" spc="164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recomendadas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 el</a:t>
            </a:r>
            <a:r>
              <a:rPr sz="2071" dirty="0">
                <a:latin typeface="Arial"/>
                <a:cs typeface="Arial"/>
              </a:rPr>
              <a:t> fabricante.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1443348" y="9548685"/>
            <a:ext cx="667273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i="1" spc="-9" dirty="0">
                <a:latin typeface="Arial"/>
                <a:cs typeface="Arial"/>
              </a:rPr>
              <a:t>Sigue…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338917" y="9419394"/>
            <a:ext cx="7868123" cy="52593"/>
            <a:chOff x="2514599" y="7573517"/>
            <a:chExt cx="4559935" cy="3048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7573517"/>
              <a:ext cx="4559806" cy="3047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062215" y="75887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87</a:t>
            </a:fld>
            <a:r>
              <a:rPr spc="-17" dirty="0"/>
              <a:t>-99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0604"/>
              <a:ext cx="1828038" cy="44272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7243582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Transformador</a:t>
            </a:r>
            <a:r>
              <a:rPr sz="3451" b="1" spc="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Potencia</a:t>
            </a:r>
            <a:r>
              <a:rPr sz="3451" b="1" spc="26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54271"/>
            <a:ext cx="2397362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r>
              <a:rPr sz="2071" b="1" spc="-11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Eléctricas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19" y="-737180"/>
            <a:ext cx="7472580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487583" algn="l"/>
              </a:tabLst>
            </a:pPr>
            <a:r>
              <a:rPr sz="2071" dirty="0">
                <a:latin typeface="Sylfaen"/>
                <a:cs typeface="Sylfaen"/>
              </a:rPr>
              <a:t>-	</a:t>
            </a: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7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76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76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76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</a:t>
            </a:r>
            <a:r>
              <a:rPr sz="2071" spc="76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spc="7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devanados</a:t>
            </a:r>
            <a:r>
              <a:rPr sz="2071" spc="76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–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60407" y="-434770"/>
            <a:ext cx="1250178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índice</a:t>
            </a:r>
            <a:r>
              <a:rPr sz="2071" spc="958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</a:t>
            </a:r>
            <a:endParaRPr sz="2071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912684" y="319939"/>
            <a:ext cx="1197585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spc="-17" dirty="0">
                <a:latin typeface="Arial"/>
                <a:cs typeface="Arial"/>
              </a:rPr>
              <a:t>diferentes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909922" y="2430230"/>
            <a:ext cx="119868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diferentes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37820" y="-434770"/>
            <a:ext cx="6110642" cy="356398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62454">
              <a:lnSpc>
                <a:spcPts val="2381"/>
              </a:lnSpc>
              <a:spcBef>
                <a:spcPts val="336"/>
              </a:spcBef>
            </a:pPr>
            <a:r>
              <a:rPr sz="2071" spc="-9" dirty="0">
                <a:latin typeface="Arial"/>
                <a:cs typeface="Arial"/>
              </a:rPr>
              <a:t>tierra</a:t>
            </a:r>
            <a:r>
              <a:rPr sz="2071" spc="500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49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devanado</a:t>
            </a:r>
            <a:r>
              <a:rPr sz="2071" spc="50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–</a:t>
            </a:r>
            <a:r>
              <a:rPr sz="2071" spc="50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devanado,</a:t>
            </a:r>
            <a:r>
              <a:rPr sz="2071" spc="50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calcule</a:t>
            </a:r>
            <a:r>
              <a:rPr sz="2071" spc="500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polarización.</a:t>
            </a:r>
            <a:endParaRPr sz="2071">
              <a:latin typeface="Arial"/>
              <a:cs typeface="Arial"/>
            </a:endParaRPr>
          </a:p>
          <a:p>
            <a:pPr marL="487583" marR="8766" indent="-466765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relación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transformación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47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posiciones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TLC.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09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 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factor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</a:t>
            </a:r>
            <a:r>
              <a:rPr sz="2071" spc="-17" dirty="0">
                <a:latin typeface="Arial"/>
                <a:cs typeface="Arial"/>
              </a:rPr>
              <a:t>devanados.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 el factor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 de 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bushing.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excitación.</a:t>
            </a:r>
            <a:endParaRPr sz="2071">
              <a:latin typeface="Arial"/>
              <a:cs typeface="Arial"/>
            </a:endParaRPr>
          </a:p>
          <a:p>
            <a:pPr marL="488679" marR="39445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  <a:tab pos="1294013" algn="l"/>
                <a:tab pos="1734481" algn="l"/>
                <a:tab pos="3226814" algn="l"/>
                <a:tab pos="3756034" algn="l"/>
                <a:tab pos="5191391" algn="l"/>
                <a:tab pos="5720611" algn="l"/>
              </a:tabLst>
            </a:pPr>
            <a:r>
              <a:rPr sz="2071" spc="-17" dirty="0">
                <a:latin typeface="Arial"/>
                <a:cs typeface="Arial"/>
              </a:rPr>
              <a:t>Mid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l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resistenci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d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v</a:t>
            </a:r>
            <a:r>
              <a:rPr sz="2071" spc="-17" dirty="0">
                <a:latin typeface="Arial"/>
                <a:cs typeface="Arial"/>
              </a:rPr>
              <a:t>anad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e</a:t>
            </a:r>
            <a:r>
              <a:rPr sz="2071" spc="-9" dirty="0">
                <a:latin typeface="Arial"/>
                <a:cs typeface="Arial"/>
              </a:rPr>
              <a:t>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las  </a:t>
            </a:r>
            <a:r>
              <a:rPr sz="2071" spc="-9" dirty="0">
                <a:latin typeface="Arial"/>
                <a:cs typeface="Arial"/>
              </a:rPr>
              <a:t>posiciones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TLC.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7820" y="3184940"/>
            <a:ext cx="7473676" cy="6159567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9861" indent="-466765" algn="just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9775" algn="l"/>
              </a:tabLst>
            </a:pPr>
            <a:r>
              <a:rPr sz="2071" dirty="0">
                <a:latin typeface="Arial"/>
                <a:cs typeface="Arial"/>
              </a:rPr>
              <a:t>Tome </a:t>
            </a:r>
            <a:r>
              <a:rPr sz="2071" spc="-9" dirty="0">
                <a:latin typeface="Arial"/>
                <a:cs typeface="Arial"/>
              </a:rPr>
              <a:t>una </a:t>
            </a:r>
            <a:r>
              <a:rPr sz="2071" dirty="0">
                <a:latin typeface="Arial"/>
                <a:cs typeface="Arial"/>
              </a:rPr>
              <a:t>muestra </a:t>
            </a:r>
            <a:r>
              <a:rPr sz="2071" spc="-9" dirty="0">
                <a:latin typeface="Arial"/>
                <a:cs typeface="Arial"/>
              </a:rPr>
              <a:t>de aceite dieléctrico de acuerdo a </a:t>
            </a:r>
            <a:r>
              <a:rPr sz="2071" spc="-17" dirty="0">
                <a:latin typeface="Arial"/>
                <a:cs typeface="Arial"/>
              </a:rPr>
              <a:t>lo </a:t>
            </a:r>
            <a:r>
              <a:rPr sz="2071" spc="-9" dirty="0">
                <a:latin typeface="Arial"/>
                <a:cs typeface="Arial"/>
              </a:rPr>
              <a:t> contenido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norma</a:t>
            </a:r>
            <a:r>
              <a:rPr sz="2071" spc="23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ASTM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923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22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realice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pruebas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siguientes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pruebas:</a:t>
            </a:r>
            <a:endParaRPr sz="2071">
              <a:latin typeface="Arial"/>
              <a:cs typeface="Arial"/>
            </a:endParaRPr>
          </a:p>
          <a:p>
            <a:pPr marL="953252" lvl="1" indent="-311177">
              <a:spcBef>
                <a:spcPts val="871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Rigidez dieléctrica: ASTM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 877 and/or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ASTM D </a:t>
            </a:r>
            <a:r>
              <a:rPr sz="2071" spc="-17" dirty="0">
                <a:latin typeface="Arial"/>
                <a:cs typeface="Arial"/>
              </a:rPr>
              <a:t>1816.</a:t>
            </a:r>
            <a:endParaRPr sz="2071">
              <a:latin typeface="Arial"/>
              <a:cs typeface="Arial"/>
            </a:endParaRPr>
          </a:p>
          <a:p>
            <a:pPr marL="953252" lvl="1" indent="-311177">
              <a:spcBef>
                <a:spcPts val="932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Número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neutralización: ANSI/ASTM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 </a:t>
            </a:r>
            <a:r>
              <a:rPr sz="2071" spc="-17" dirty="0">
                <a:latin typeface="Arial"/>
                <a:cs typeface="Arial"/>
              </a:rPr>
              <a:t>974.</a:t>
            </a:r>
            <a:endParaRPr sz="2071">
              <a:latin typeface="Arial"/>
              <a:cs typeface="Arial"/>
            </a:endParaRPr>
          </a:p>
          <a:p>
            <a:pPr marL="953252" lvl="1" indent="-311177">
              <a:spcBef>
                <a:spcPts val="932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Gravedad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específica: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ANSI/ASTM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</a:t>
            </a:r>
            <a:r>
              <a:rPr sz="2071" spc="-17" dirty="0">
                <a:latin typeface="Arial"/>
                <a:cs typeface="Arial"/>
              </a:rPr>
              <a:t> 1298.</a:t>
            </a:r>
            <a:endParaRPr sz="2071">
              <a:latin typeface="Arial"/>
              <a:cs typeface="Arial"/>
            </a:endParaRPr>
          </a:p>
          <a:p>
            <a:pPr marL="953252" marR="9861" lvl="1" indent="-311177">
              <a:lnSpc>
                <a:spcPts val="2381"/>
              </a:lnSpc>
              <a:spcBef>
                <a:spcPts val="1096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Interfacial: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ANSI/ASTM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971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or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ANSI/ASTM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 </a:t>
            </a:r>
            <a:r>
              <a:rPr sz="2071" spc="-17" dirty="0">
                <a:latin typeface="Arial"/>
                <a:cs typeface="Arial"/>
              </a:rPr>
              <a:t>2285.</a:t>
            </a:r>
            <a:endParaRPr sz="2071">
              <a:latin typeface="Arial"/>
              <a:cs typeface="Arial"/>
            </a:endParaRPr>
          </a:p>
          <a:p>
            <a:pPr marL="953252" lvl="1" indent="-311177">
              <a:spcBef>
                <a:spcPts val="871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Color: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ANSI/ASTM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1500.</a:t>
            </a:r>
            <a:endParaRPr sz="2071">
              <a:latin typeface="Arial"/>
              <a:cs typeface="Arial"/>
            </a:endParaRPr>
          </a:p>
          <a:p>
            <a:pPr marL="953252" lvl="1" indent="-311177">
              <a:spcBef>
                <a:spcPts val="923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Condición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Visual: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ASTM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</a:t>
            </a:r>
            <a:r>
              <a:rPr sz="2071" spc="-17" dirty="0">
                <a:latin typeface="Arial"/>
                <a:cs typeface="Arial"/>
              </a:rPr>
              <a:t> 1524.</a:t>
            </a:r>
            <a:endParaRPr sz="2071">
              <a:latin typeface="Arial"/>
              <a:cs typeface="Arial"/>
            </a:endParaRPr>
          </a:p>
          <a:p>
            <a:pPr marL="953252" lvl="1" indent="-311177">
              <a:spcBef>
                <a:spcPts val="932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Agua: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ASTM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1533.</a:t>
            </a:r>
            <a:endParaRPr sz="2071">
              <a:latin typeface="Arial"/>
              <a:cs typeface="Arial"/>
            </a:endParaRPr>
          </a:p>
          <a:p>
            <a:pPr marL="953252" lvl="1" indent="-311177">
              <a:spcBef>
                <a:spcPts val="923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Factor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potencia: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ASTM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</a:t>
            </a:r>
            <a:r>
              <a:rPr sz="2071" spc="-17" dirty="0">
                <a:latin typeface="Arial"/>
                <a:cs typeface="Arial"/>
              </a:rPr>
              <a:t> 924.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ts val="2381"/>
              </a:lnSpc>
              <a:spcBef>
                <a:spcPts val="1251"/>
              </a:spcBef>
              <a:buFont typeface="Sylfaen"/>
              <a:buChar char="-"/>
              <a:tabLst>
                <a:tab pos="489775" algn="l"/>
              </a:tabLst>
            </a:pPr>
            <a:r>
              <a:rPr sz="2071" dirty="0">
                <a:latin typeface="Arial"/>
                <a:cs typeface="Arial"/>
              </a:rPr>
              <a:t>Tome </a:t>
            </a:r>
            <a:r>
              <a:rPr sz="2071" spc="-9" dirty="0">
                <a:latin typeface="Arial"/>
                <a:cs typeface="Arial"/>
              </a:rPr>
              <a:t>una </a:t>
            </a:r>
            <a:r>
              <a:rPr sz="2071" dirty="0">
                <a:latin typeface="Arial"/>
                <a:cs typeface="Arial"/>
              </a:rPr>
              <a:t>muestra </a:t>
            </a:r>
            <a:r>
              <a:rPr sz="2071" spc="-9" dirty="0">
                <a:latin typeface="Arial"/>
                <a:cs typeface="Arial"/>
              </a:rPr>
              <a:t>de aceite dieléctrico de acuerdo a </a:t>
            </a:r>
            <a:r>
              <a:rPr sz="2071" spc="-17" dirty="0">
                <a:latin typeface="Arial"/>
                <a:cs typeface="Arial"/>
              </a:rPr>
              <a:t>lo </a:t>
            </a:r>
            <a:r>
              <a:rPr sz="2071" spc="-9" dirty="0">
                <a:latin typeface="Arial"/>
                <a:cs typeface="Arial"/>
              </a:rPr>
              <a:t> contenido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norma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ASTM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3613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realice</a:t>
            </a:r>
            <a:r>
              <a:rPr sz="2071" spc="27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análisis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gases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disueltos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(DGA)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cuerdo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ANSI/IEEE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C57.104 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ASTM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D3612.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338917" y="9628451"/>
            <a:ext cx="7868123" cy="52593"/>
            <a:chOff x="2514599" y="7694675"/>
            <a:chExt cx="4559935" cy="30480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7694675"/>
              <a:ext cx="4559806" cy="3047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062215" y="770991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5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88</a:t>
            </a:fld>
            <a:r>
              <a:rPr spc="-17" dirty="0"/>
              <a:t>-99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0604"/>
              <a:ext cx="1828038" cy="44272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5915610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Transformadores</a:t>
            </a:r>
            <a:r>
              <a:rPr sz="345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 Medida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0"/>
            <a:ext cx="2266975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Inspecci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ó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n Visual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y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Mecánica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20" y="-873920"/>
            <a:ext cx="7473676" cy="2627769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condiciones físicas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mecánicas.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anclajes, alineación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puesta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tierra.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Limpie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bushing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gabinetes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control.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 los circuitos de control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corriente.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34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conexiones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alta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resistencia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contacto usando alguno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siguientes método: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39715" y="1688672"/>
            <a:ext cx="4619413" cy="1328481"/>
          </a:xfrm>
          <a:prstGeom prst="rect">
            <a:avLst/>
          </a:prstGeom>
        </p:spPr>
        <p:txBody>
          <a:bodyPr vert="horz" wrap="square" lIns="0" tIns="140248" rIns="0" bIns="0" rtlCol="0">
            <a:spAutoFit/>
          </a:bodyPr>
          <a:lstStyle/>
          <a:p>
            <a:pPr marL="416363" indent="-395545">
              <a:spcBef>
                <a:spcPts val="1104"/>
              </a:spcBef>
              <a:buFont typeface="Wingdings"/>
              <a:buChar char=""/>
              <a:tabLst>
                <a:tab pos="415267" algn="l"/>
                <a:tab pos="417459" algn="l"/>
              </a:tabLst>
            </a:pP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-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termografica.</a:t>
            </a:r>
            <a:endParaRPr sz="2071">
              <a:latin typeface="Arial"/>
              <a:cs typeface="Arial"/>
            </a:endParaRPr>
          </a:p>
          <a:p>
            <a:pPr marL="416363" indent="-395545">
              <a:spcBef>
                <a:spcPts val="932"/>
              </a:spcBef>
              <a:buFont typeface="Wingdings"/>
              <a:buChar char=""/>
              <a:tabLst>
                <a:tab pos="415267" algn="l"/>
                <a:tab pos="417459" algn="l"/>
              </a:tabLst>
            </a:pPr>
            <a:r>
              <a:rPr sz="2071" spc="-9" dirty="0">
                <a:latin typeface="Arial"/>
                <a:cs typeface="Arial"/>
              </a:rPr>
              <a:t>Midiendo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contacto.</a:t>
            </a:r>
            <a:endParaRPr sz="2071">
              <a:latin typeface="Arial"/>
              <a:cs typeface="Arial"/>
            </a:endParaRPr>
          </a:p>
          <a:p>
            <a:pPr marL="21914">
              <a:spcBef>
                <a:spcPts val="932"/>
              </a:spcBef>
            </a:pPr>
            <a:r>
              <a:rPr sz="2071" dirty="0">
                <a:latin typeface="Wingdings"/>
                <a:cs typeface="Wingdings"/>
              </a:rPr>
              <a:t></a:t>
            </a:r>
            <a:endParaRPr sz="2071">
              <a:latin typeface="Wingdings"/>
              <a:cs typeface="Wingding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34216" y="2674788"/>
            <a:ext cx="6075580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1519724" algn="l"/>
                <a:tab pos="2052232" algn="l"/>
                <a:tab pos="3464580" algn="l"/>
                <a:tab pos="4509870" algn="l"/>
                <a:tab pos="5176051" algn="l"/>
              </a:tabLst>
            </a:pPr>
            <a:r>
              <a:rPr sz="2071" spc="-9" dirty="0">
                <a:latin typeface="Arial"/>
                <a:cs typeface="Arial"/>
              </a:rPr>
              <a:t>Ajustando	la	tornillería	según	los	</a:t>
            </a:r>
            <a:r>
              <a:rPr sz="2071" spc="-17" dirty="0">
                <a:latin typeface="Arial"/>
                <a:cs typeface="Arial"/>
              </a:rPr>
              <a:t>torques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37820" y="2840456"/>
            <a:ext cx="6502898" cy="1858327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1417826">
              <a:spcBef>
                <a:spcPts val="1251"/>
              </a:spcBef>
            </a:pPr>
            <a:r>
              <a:rPr sz="2071" spc="-9" dirty="0">
                <a:latin typeface="Arial"/>
                <a:cs typeface="Arial"/>
              </a:rPr>
              <a:t>especificados.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 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correcto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nivel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aceite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bushing.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sistema de puesta a</a:t>
            </a:r>
            <a:r>
              <a:rPr sz="2071" spc="-17" dirty="0">
                <a:latin typeface="Arial"/>
                <a:cs typeface="Arial"/>
              </a:rPr>
              <a:t> tierra.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 los fusibles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primario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secundario.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842506" y="5162434"/>
            <a:ext cx="2397362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r>
              <a:rPr sz="2071" b="1" spc="-13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Eléctricas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Transformadores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de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Corriente</a:t>
            </a:r>
            <a:endParaRPr sz="2071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37819" y="5179527"/>
            <a:ext cx="7472580" cy="3560394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8766" indent="-466765" algn="just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Inspecciones las conexiones eléctricas con alta resistencia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dirty="0">
                <a:latin typeface="Arial"/>
                <a:cs typeface="Arial"/>
              </a:rPr>
              <a:t>contacto.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 la resistencia de aislamiento entre devanados – </a:t>
            </a:r>
            <a:r>
              <a:rPr sz="2071" spc="-17" dirty="0">
                <a:latin typeface="Arial"/>
                <a:cs typeface="Arial"/>
              </a:rPr>
              <a:t>tierra </a:t>
            </a:r>
            <a:r>
              <a:rPr sz="2071" spc="-9" dirty="0">
                <a:latin typeface="Arial"/>
                <a:cs typeface="Arial"/>
              </a:rPr>
              <a:t> aplicando 1000 CC, si es una unidad de estado sólido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siga </a:t>
            </a:r>
            <a:r>
              <a:rPr sz="2071" spc="-9" dirty="0">
                <a:latin typeface="Arial"/>
                <a:cs typeface="Arial"/>
              </a:rPr>
              <a:t> 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recomendaciones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fabricante.</a:t>
            </a:r>
            <a:endParaRPr sz="2071">
              <a:latin typeface="Arial"/>
              <a:cs typeface="Arial"/>
            </a:endParaRPr>
          </a:p>
          <a:p>
            <a:pPr marL="488679" indent="-467861" algn="just">
              <a:spcBef>
                <a:spcPts val="1009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 la polaridad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transformador de </a:t>
            </a:r>
            <a:r>
              <a:rPr sz="2071" spc="-17" dirty="0">
                <a:latin typeface="Arial"/>
                <a:cs typeface="Arial"/>
              </a:rPr>
              <a:t>corriente.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ct val="95800"/>
              </a:lnSpc>
              <a:spcBef>
                <a:spcPts val="118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relación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transformación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usando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método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tensión o el de corriente de acuerdo con la ANSI/IEEE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C57.13.1.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1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(IEEE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Guide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for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Field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Testing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of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Relaying 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Current Transformers).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338917" y="5039717"/>
            <a:ext cx="7868123" cy="52593"/>
            <a:chOff x="2514599" y="5035295"/>
            <a:chExt cx="4559935" cy="30480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599" y="5035295"/>
              <a:ext cx="4559806" cy="3047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062215" y="5050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637819" y="8801867"/>
            <a:ext cx="7474772" cy="3286535"/>
          </a:xfrm>
          <a:prstGeom prst="rect">
            <a:avLst/>
          </a:prstGeom>
        </p:spPr>
        <p:txBody>
          <a:bodyPr vert="horz" wrap="square" lIns="0" tIns="33966" rIns="0" bIns="0" rtlCol="0">
            <a:spAutoFit/>
          </a:bodyPr>
          <a:lstStyle/>
          <a:p>
            <a:pPr marL="488679" marR="12053" indent="-466765" algn="just">
              <a:lnSpc>
                <a:spcPct val="96000"/>
              </a:lnSpc>
              <a:spcBef>
                <a:spcPts val="267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excitación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acuerdo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ANSI/IEEE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C57.13.1.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(IEEE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Guide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for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Field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Testing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of 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Relaying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Current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Transformers).</a:t>
            </a:r>
            <a:endParaRPr sz="2071">
              <a:latin typeface="Arial"/>
              <a:cs typeface="Arial"/>
            </a:endParaRPr>
          </a:p>
          <a:p>
            <a:pPr marL="488679" indent="-467861" algn="just">
              <a:spcBef>
                <a:spcPts val="1070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burdens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los terminales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transformador.</a:t>
            </a:r>
            <a:endParaRPr sz="2071">
              <a:latin typeface="Arial"/>
              <a:cs typeface="Arial"/>
            </a:endParaRPr>
          </a:p>
          <a:p>
            <a:pPr marL="488679" marR="9861" indent="-466765" algn="just">
              <a:lnSpc>
                <a:spcPct val="95800"/>
              </a:lnSpc>
              <a:spcBef>
                <a:spcPts val="118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circuitos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corriente</a:t>
            </a:r>
            <a:r>
              <a:rPr sz="2071" spc="-9" dirty="0">
                <a:latin typeface="Arial"/>
                <a:cs typeface="Arial"/>
              </a:rPr>
              <a:t>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acuerdo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ANSI/IEEE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C57.13.3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(IEEE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Guide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for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the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Grounding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of 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Instrument</a:t>
            </a:r>
            <a:r>
              <a:rPr sz="2071" i="1" spc="9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Transformer</a:t>
            </a:r>
            <a:r>
              <a:rPr sz="2071" i="1" spc="9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Secondary</a:t>
            </a:r>
            <a:r>
              <a:rPr sz="2071" i="1" spc="17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Circuits</a:t>
            </a:r>
            <a:r>
              <a:rPr sz="2071" i="1" spc="9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and</a:t>
            </a:r>
            <a:r>
              <a:rPr sz="2071" i="1" spc="17" dirty="0">
                <a:latin typeface="Arial"/>
                <a:cs typeface="Arial"/>
              </a:rPr>
              <a:t> </a:t>
            </a:r>
            <a:r>
              <a:rPr sz="2071" i="1" dirty="0">
                <a:latin typeface="Arial"/>
                <a:cs typeface="Arial"/>
              </a:rPr>
              <a:t>Cases).</a:t>
            </a:r>
            <a:endParaRPr sz="2071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43">
              <a:latin typeface="Arial"/>
              <a:cs typeface="Arial"/>
            </a:endParaRPr>
          </a:p>
          <a:p>
            <a:pPr marR="8766" algn="r">
              <a:spcBef>
                <a:spcPts val="1484"/>
              </a:spcBef>
            </a:pPr>
            <a:r>
              <a:rPr sz="1726" i="1" dirty="0">
                <a:latin typeface="Arial"/>
                <a:cs typeface="Arial"/>
              </a:rPr>
              <a:t>Sigue…</a:t>
            </a:r>
            <a:endParaRPr sz="1726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338917" y="11621723"/>
            <a:ext cx="7868123" cy="52593"/>
            <a:chOff x="2514599" y="8849867"/>
            <a:chExt cx="4559935" cy="30480"/>
          </a:xfrm>
        </p:grpSpPr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8849867"/>
              <a:ext cx="4559806" cy="3047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062215" y="886510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89</a:t>
            </a:fld>
            <a:r>
              <a:rPr spc="-17" dirty="0"/>
              <a:t>-99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0604"/>
              <a:ext cx="1828038" cy="44272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1"/>
            <a:ext cx="7545991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Transformadores de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Medida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6" y="-779256"/>
            <a:ext cx="2397362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r>
              <a:rPr sz="2071" b="1" spc="-13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Eléctricas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Transformadores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de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Potencial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20" y="-762163"/>
            <a:ext cx="7473676" cy="1105620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8766" indent="-466765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conexiones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alta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resistencia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dirty="0">
                <a:latin typeface="Arial"/>
                <a:cs typeface="Arial"/>
              </a:rPr>
              <a:t>contacto.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1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devanados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–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tierra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04583" y="294956"/>
            <a:ext cx="7004721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  <a:tabLst>
                <a:tab pos="3461291" algn="l"/>
              </a:tabLst>
            </a:pPr>
            <a:r>
              <a:rPr sz="2071" dirty="0">
                <a:latin typeface="Arial"/>
                <a:cs typeface="Arial"/>
              </a:rPr>
              <a:t>y</a:t>
            </a:r>
            <a:r>
              <a:rPr sz="2071" spc="76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devanado</a:t>
            </a:r>
            <a:r>
              <a:rPr sz="2071" spc="76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–</a:t>
            </a:r>
            <a:r>
              <a:rPr sz="2071" spc="76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devanado	aplicando</a:t>
            </a:r>
            <a:r>
              <a:rPr sz="2071" spc="7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1.000</a:t>
            </a:r>
            <a:r>
              <a:rPr sz="2071" spc="7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CC</a:t>
            </a:r>
            <a:r>
              <a:rPr sz="2071" spc="7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74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un</a:t>
            </a:r>
            <a:endParaRPr sz="2071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04583" y="597365"/>
            <a:ext cx="7003627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spc="-9" dirty="0">
                <a:latin typeface="Arial"/>
                <a:cs typeface="Arial"/>
              </a:rPr>
              <a:t>minuto,</a:t>
            </a:r>
            <a:r>
              <a:rPr sz="2071" spc="99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</a:t>
            </a:r>
            <a:r>
              <a:rPr sz="2071" spc="99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</a:t>
            </a:r>
            <a:r>
              <a:rPr sz="2071" spc="100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spc="99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unidad</a:t>
            </a:r>
            <a:r>
              <a:rPr sz="2071" spc="100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99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estado</a:t>
            </a:r>
            <a:r>
              <a:rPr sz="2071" spc="100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sólido</a:t>
            </a:r>
            <a:r>
              <a:rPr sz="2071" spc="99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siga</a:t>
            </a:r>
            <a:r>
              <a:rPr sz="2071" spc="100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37819" y="763033"/>
            <a:ext cx="7147160" cy="1858327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7583">
              <a:spcBef>
                <a:spcPts val="1251"/>
              </a:spcBef>
            </a:pPr>
            <a:r>
              <a:rPr sz="2071" spc="-9" dirty="0">
                <a:latin typeface="Arial"/>
                <a:cs typeface="Arial"/>
              </a:rPr>
              <a:t>recomendaciones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-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fabricante.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 la polaridad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transformador de </a:t>
            </a:r>
            <a:r>
              <a:rPr sz="2071" spc="-17" dirty="0">
                <a:latin typeface="Arial"/>
                <a:cs typeface="Arial"/>
              </a:rPr>
              <a:t>potencial.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relación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transformación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todos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TAP.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burdens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los terminales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transformador.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842506" y="3085013"/>
            <a:ext cx="2397362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r>
              <a:rPr sz="2071" b="1" spc="-13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Eléctricas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Transformadores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de Potencial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Capacitivos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37819" y="3102105"/>
            <a:ext cx="7472580" cy="1565361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8766" indent="-466765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Realice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todas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instrucciones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</a:t>
            </a:r>
            <a:r>
              <a:rPr sz="2071" spc="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aplicadas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transformadores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potencial.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1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capacitancia de la sección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</a:t>
            </a:r>
            <a:r>
              <a:rPr sz="2071" spc="-17" dirty="0">
                <a:latin typeface="Arial"/>
                <a:cs typeface="Arial"/>
              </a:rPr>
              <a:t>capacitor.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6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factor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338917" y="2962296"/>
            <a:ext cx="7868123" cy="52593"/>
            <a:chOff x="2514599" y="3831335"/>
            <a:chExt cx="4559935" cy="30480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3831335"/>
              <a:ext cx="4559806" cy="3047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062215" y="384657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4338917" y="5014735"/>
            <a:ext cx="7868123" cy="52593"/>
            <a:chOff x="2514599" y="5020817"/>
            <a:chExt cx="4559935" cy="30480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020817"/>
              <a:ext cx="4559806" cy="304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062215" y="5036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90</a:t>
            </a:fld>
            <a:r>
              <a:rPr spc="-17" dirty="0"/>
              <a:t>-99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0604"/>
              <a:ext cx="1828038" cy="44272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6"/>
            <a:ext cx="3818467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Barras</a:t>
            </a:r>
            <a:r>
              <a:rPr sz="3451" b="1" spc="-6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Colectoras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0"/>
            <a:ext cx="2266975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Inspecci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ó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n Visual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y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Mecánica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20" y="-873921"/>
            <a:ext cx="7473676" cy="4549449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condiciones físicas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mecánicas.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anclajes, alineación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puesta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tierra.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conexiones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alta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resistencia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contacto usando alguno de los siguientes métodos:</a:t>
            </a:r>
            <a:endParaRPr sz="2071">
              <a:latin typeface="Arial"/>
              <a:cs typeface="Arial"/>
            </a:endParaRPr>
          </a:p>
          <a:p>
            <a:pPr marL="1391529" lvl="1" indent="-369248">
              <a:spcBef>
                <a:spcPts val="871"/>
              </a:spcBef>
              <a:buFont typeface="Wingdings"/>
              <a:buChar char=""/>
              <a:tabLst>
                <a:tab pos="1391529" algn="l"/>
                <a:tab pos="1392625" algn="l"/>
              </a:tabLst>
            </a:pP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termografica</a:t>
            </a:r>
            <a:endParaRPr sz="2071">
              <a:latin typeface="Arial"/>
              <a:cs typeface="Arial"/>
            </a:endParaRPr>
          </a:p>
          <a:p>
            <a:pPr marL="1391529" lvl="1" indent="-369248">
              <a:spcBef>
                <a:spcPts val="932"/>
              </a:spcBef>
              <a:buFont typeface="Wingdings"/>
              <a:buChar char=""/>
              <a:tabLst>
                <a:tab pos="1391529" algn="l"/>
                <a:tab pos="1392625" algn="l"/>
              </a:tabLst>
            </a:pPr>
            <a:r>
              <a:rPr sz="2071" spc="-9" dirty="0">
                <a:latin typeface="Arial"/>
                <a:cs typeface="Arial"/>
              </a:rPr>
              <a:t>Midiendo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contacto.</a:t>
            </a:r>
            <a:endParaRPr sz="2071">
              <a:latin typeface="Arial"/>
              <a:cs typeface="Arial"/>
            </a:endParaRPr>
          </a:p>
          <a:p>
            <a:pPr marL="1417826" marR="8766" lvl="1" indent="-394449">
              <a:lnSpc>
                <a:spcPts val="2381"/>
              </a:lnSpc>
              <a:spcBef>
                <a:spcPts val="1096"/>
              </a:spcBef>
              <a:buFont typeface="Wingdings"/>
              <a:buChar char=""/>
              <a:tabLst>
                <a:tab pos="1391529" algn="l"/>
                <a:tab pos="1392625" algn="l"/>
                <a:tab pos="2894820" algn="l"/>
                <a:tab pos="3433899" algn="l"/>
                <a:tab pos="4850631" algn="l"/>
                <a:tab pos="5901400" algn="l"/>
                <a:tab pos="6573059" algn="l"/>
              </a:tabLst>
            </a:pPr>
            <a:r>
              <a:rPr sz="2071" spc="-9" dirty="0">
                <a:latin typeface="Arial"/>
                <a:cs typeface="Arial"/>
              </a:rPr>
              <a:t>Ajustando	la	tornille</a:t>
            </a:r>
            <a:r>
              <a:rPr sz="2071" dirty="0">
                <a:latin typeface="Arial"/>
                <a:cs typeface="Arial"/>
              </a:rPr>
              <a:t>r</a:t>
            </a:r>
            <a:r>
              <a:rPr sz="2071" spc="-9" dirty="0">
                <a:latin typeface="Arial"/>
                <a:cs typeface="Arial"/>
              </a:rPr>
              <a:t>í</a:t>
            </a:r>
            <a:r>
              <a:rPr sz="2071" dirty="0">
                <a:latin typeface="Arial"/>
                <a:cs typeface="Arial"/>
              </a:rPr>
              <a:t>a	</a:t>
            </a:r>
            <a:r>
              <a:rPr sz="2071" spc="-17" dirty="0">
                <a:latin typeface="Arial"/>
                <a:cs typeface="Arial"/>
              </a:rPr>
              <a:t>segú</a:t>
            </a:r>
            <a:r>
              <a:rPr sz="2071" spc="-9" dirty="0">
                <a:latin typeface="Arial"/>
                <a:cs typeface="Arial"/>
              </a:rPr>
              <a:t>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lo</a:t>
            </a:r>
            <a:r>
              <a:rPr sz="2071" spc="-9" dirty="0">
                <a:latin typeface="Arial"/>
                <a:cs typeface="Arial"/>
              </a:rPr>
              <a:t>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torques  </a:t>
            </a:r>
            <a:r>
              <a:rPr sz="2071" spc="-9" dirty="0">
                <a:latin typeface="Arial"/>
                <a:cs typeface="Arial"/>
              </a:rPr>
              <a:t>especificados.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1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Inspecciones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limpie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ventanillas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17" dirty="0">
                <a:latin typeface="Arial"/>
                <a:cs typeface="Arial"/>
              </a:rPr>
              <a:t>ventilación.</a:t>
            </a:r>
            <a:endParaRPr sz="2071">
              <a:latin typeface="Arial"/>
              <a:cs typeface="Arial"/>
            </a:endParaRPr>
          </a:p>
          <a:p>
            <a:pPr marL="488679" marR="10957" indent="-466765">
              <a:lnSpc>
                <a:spcPts val="2381"/>
              </a:lnSpc>
              <a:spcBef>
                <a:spcPts val="1234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correcto</a:t>
            </a:r>
            <a:r>
              <a:rPr sz="2071" spc="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funcionamiento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calentadores</a:t>
            </a:r>
            <a:r>
              <a:rPr sz="2071" spc="43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espacio. (si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aplica).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4109261"/>
            <a:ext cx="1286336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Pruebas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Eléctricas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6507" y="4126353"/>
            <a:ext cx="7473676" cy="2490614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6487" marR="8766" indent="-465669" algn="just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7583" algn="l"/>
              </a:tabLst>
            </a:pPr>
            <a:r>
              <a:rPr sz="2071" spc="-9" dirty="0">
                <a:latin typeface="Arial"/>
                <a:cs typeface="Arial"/>
              </a:rPr>
              <a:t>Mida la resistencia de aislamiento de la barra entre fase – </a:t>
            </a:r>
            <a:r>
              <a:rPr sz="2071" dirty="0">
                <a:latin typeface="Arial"/>
                <a:cs typeface="Arial"/>
              </a:rPr>
              <a:t> fase y fase </a:t>
            </a:r>
            <a:r>
              <a:rPr sz="2071" spc="-9" dirty="0">
                <a:latin typeface="Arial"/>
                <a:cs typeface="Arial"/>
              </a:rPr>
              <a:t>– tierra de cada una de las </a:t>
            </a:r>
            <a:r>
              <a:rPr sz="2071" dirty="0">
                <a:latin typeface="Arial"/>
                <a:cs typeface="Arial"/>
              </a:rPr>
              <a:t>fases </a:t>
            </a:r>
            <a:r>
              <a:rPr sz="2071" spc="-9" dirty="0">
                <a:latin typeface="Arial"/>
                <a:cs typeface="Arial"/>
              </a:rPr>
              <a:t>por diez (10) </a:t>
            </a:r>
            <a:r>
              <a:rPr sz="2071" dirty="0">
                <a:latin typeface="Arial"/>
                <a:cs typeface="Arial"/>
              </a:rPr>
              <a:t> minutos,</a:t>
            </a:r>
            <a:r>
              <a:rPr sz="2071" spc="-9" dirty="0">
                <a:latin typeface="Arial"/>
                <a:cs typeface="Arial"/>
              </a:rPr>
              <a:t> calcule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IP.</a:t>
            </a:r>
            <a:endParaRPr sz="2071">
              <a:latin typeface="Arial"/>
              <a:cs typeface="Arial"/>
            </a:endParaRPr>
          </a:p>
          <a:p>
            <a:pPr marL="486487" marR="9861" indent="-465669" algn="just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7583" algn="l"/>
              </a:tabLst>
            </a:pPr>
            <a:r>
              <a:rPr sz="2071" spc="-9" dirty="0">
                <a:latin typeface="Arial"/>
                <a:cs typeface="Arial"/>
              </a:rPr>
              <a:t>Mida la rigidez </a:t>
            </a:r>
            <a:r>
              <a:rPr sz="2071" dirty="0">
                <a:latin typeface="Arial"/>
                <a:cs typeface="Arial"/>
              </a:rPr>
              <a:t>dieléctrica </a:t>
            </a:r>
            <a:r>
              <a:rPr sz="2071" spc="-9" dirty="0">
                <a:latin typeface="Arial"/>
                <a:cs typeface="Arial"/>
              </a:rPr>
              <a:t>de la barra de </a:t>
            </a:r>
            <a:r>
              <a:rPr sz="2071" dirty="0">
                <a:latin typeface="Arial"/>
                <a:cs typeface="Arial"/>
              </a:rPr>
              <a:t>fase </a:t>
            </a:r>
            <a:r>
              <a:rPr sz="2071" spc="-9" dirty="0">
                <a:latin typeface="Arial"/>
                <a:cs typeface="Arial"/>
              </a:rPr>
              <a:t>a tierra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cada una de las fases de acuerdo a las </a:t>
            </a:r>
            <a:r>
              <a:rPr sz="2071" spc="-17" dirty="0">
                <a:latin typeface="Arial"/>
                <a:cs typeface="Arial"/>
              </a:rPr>
              <a:t>recomendaciones </a:t>
            </a:r>
            <a:r>
              <a:rPr sz="2071" spc="-9" dirty="0">
                <a:latin typeface="Arial"/>
                <a:cs typeface="Arial"/>
              </a:rPr>
              <a:t> del </a:t>
            </a:r>
            <a:r>
              <a:rPr sz="2071" dirty="0">
                <a:latin typeface="Arial"/>
                <a:cs typeface="Arial"/>
              </a:rPr>
              <a:t>fabricante.</a:t>
            </a:r>
            <a:endParaRPr sz="2071">
              <a:latin typeface="Arial"/>
              <a:cs typeface="Arial"/>
            </a:endParaRPr>
          </a:p>
          <a:p>
            <a:pPr marL="486487" indent="-465669" algn="just">
              <a:spcBef>
                <a:spcPts val="1009"/>
              </a:spcBef>
              <a:buFont typeface="Sylfaen"/>
              <a:buChar char="-"/>
              <a:tabLst>
                <a:tab pos="487583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Factor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3986543"/>
            <a:ext cx="7868123" cy="52593"/>
            <a:chOff x="2514599" y="4424933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424933"/>
              <a:ext cx="4559806" cy="304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444017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338917" y="6946211"/>
            <a:ext cx="7868123" cy="52593"/>
            <a:chOff x="2514599" y="6140195"/>
            <a:chExt cx="4559935" cy="30480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140195"/>
              <a:ext cx="4559806" cy="3047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062215" y="61554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91</a:t>
            </a:fld>
            <a:r>
              <a:rPr spc="-17" dirty="0"/>
              <a:t>-99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0604"/>
              <a:ext cx="1828038" cy="44272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5352427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Interruptores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Potencia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0"/>
            <a:ext cx="2266975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Inspecci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ó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n Visual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y Mecánica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Interruptor de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Vacío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20" y="-873921"/>
            <a:ext cx="7473676" cy="6375589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condiciones físicas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mecánicas.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anclajes, alineación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puesta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tierra.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conexiones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alta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resistencia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contacto usando alguno de los siguientes métodos:</a:t>
            </a:r>
            <a:endParaRPr sz="2071">
              <a:latin typeface="Arial"/>
              <a:cs typeface="Arial"/>
            </a:endParaRPr>
          </a:p>
          <a:p>
            <a:pPr marL="953252" lvl="1" indent="-311177">
              <a:spcBef>
                <a:spcPts val="871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-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termografica.</a:t>
            </a:r>
            <a:endParaRPr sz="2071">
              <a:latin typeface="Arial"/>
              <a:cs typeface="Arial"/>
            </a:endParaRPr>
          </a:p>
          <a:p>
            <a:pPr marL="953252" lvl="1" indent="-311177">
              <a:spcBef>
                <a:spcPts val="932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Midiendo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contacto.</a:t>
            </a:r>
            <a:endParaRPr sz="2071">
              <a:latin typeface="Arial"/>
              <a:cs typeface="Arial"/>
            </a:endParaRPr>
          </a:p>
          <a:p>
            <a:pPr marL="953252" lvl="1" indent="-311177">
              <a:spcBef>
                <a:spcPts val="932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Ajustando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tornillería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según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torques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especificados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Limpie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unidad.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34"/>
              </a:spcBef>
              <a:buFont typeface="Sylfaen"/>
              <a:buChar char="-"/>
              <a:tabLst>
                <a:tab pos="487583" algn="l"/>
                <a:tab pos="489775" algn="l"/>
                <a:tab pos="1587658" algn="l"/>
                <a:tab pos="2017170" algn="l"/>
                <a:tab pos="3059173" algn="l"/>
                <a:tab pos="3633316" algn="l"/>
                <a:tab pos="5201252" algn="l"/>
                <a:tab pos="5717322" algn="l"/>
                <a:tab pos="7096800" algn="l"/>
              </a:tabLst>
            </a:pPr>
            <a:r>
              <a:rPr sz="2071" spc="-17" dirty="0">
                <a:latin typeface="Arial"/>
                <a:cs typeface="Arial"/>
              </a:rPr>
              <a:t>Realic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l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prueb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de</a:t>
            </a:r>
            <a:r>
              <a:rPr sz="2071" spc="-9" dirty="0">
                <a:latin typeface="Arial"/>
                <a:cs typeface="Arial"/>
              </a:rPr>
              <a:t>l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m</a:t>
            </a:r>
            <a:r>
              <a:rPr sz="2071" spc="-9" dirty="0">
                <a:latin typeface="Arial"/>
                <a:cs typeface="Arial"/>
              </a:rPr>
              <a:t>ecanismo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operación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del  interruptor.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distancia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critica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contactos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recomendada </a:t>
            </a:r>
            <a:r>
              <a:rPr sz="2071" spc="-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 el</a:t>
            </a:r>
            <a:r>
              <a:rPr sz="2071" dirty="0">
                <a:latin typeface="Arial"/>
                <a:cs typeface="Arial"/>
              </a:rPr>
              <a:t> fabricante.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09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integridad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</a:t>
            </a:r>
            <a:r>
              <a:rPr sz="2071" spc="-17" dirty="0">
                <a:latin typeface="Arial"/>
                <a:cs typeface="Arial"/>
              </a:rPr>
              <a:t>botella.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 la adecuada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lubricación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partes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móviles.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Tome nota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indicador de </a:t>
            </a:r>
            <a:r>
              <a:rPr sz="2071" spc="-17" dirty="0">
                <a:latin typeface="Arial"/>
                <a:cs typeface="Arial"/>
              </a:rPr>
              <a:t>operaciones.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5917143"/>
            <a:ext cx="2397362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r>
              <a:rPr sz="2071" b="1" spc="-13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Eléctricas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Interruptor de 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Vacío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7820" y="5934235"/>
            <a:ext cx="7473676" cy="5560878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7583" marR="8766" indent="-466765" algn="just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 la resistencia de aislamiento por un minuto de cada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polo del interruptor entre fase – fase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fase – tierra de </a:t>
            </a:r>
            <a:r>
              <a:rPr sz="2071" spc="-17" dirty="0">
                <a:latin typeface="Arial"/>
                <a:cs typeface="Arial"/>
              </a:rPr>
              <a:t>cada </a:t>
            </a:r>
            <a:r>
              <a:rPr sz="2071" spc="-9" dirty="0">
                <a:latin typeface="Arial"/>
                <a:cs typeface="Arial"/>
              </a:rPr>
              <a:t> una de las fases con el interruptor cerrado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17" dirty="0">
                <a:latin typeface="Arial"/>
                <a:cs typeface="Arial"/>
              </a:rPr>
              <a:t>posteriormente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 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interruptor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abierto.</a:t>
            </a:r>
            <a:endParaRPr sz="2071">
              <a:latin typeface="Arial"/>
              <a:cs typeface="Arial"/>
            </a:endParaRPr>
          </a:p>
          <a:p>
            <a:pPr marL="488679" indent="-467861" algn="just">
              <a:spcBef>
                <a:spcPts val="1018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resistencia de contacto 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cada polo del interruptor.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ts val="2364"/>
              </a:lnSpc>
              <a:spcBef>
                <a:spcPts val="1251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 el </a:t>
            </a:r>
            <a:r>
              <a:rPr sz="2071" dirty="0">
                <a:latin typeface="Arial"/>
                <a:cs typeface="Arial"/>
              </a:rPr>
              <a:t>mínimo </a:t>
            </a:r>
            <a:r>
              <a:rPr sz="2071" spc="-9" dirty="0">
                <a:latin typeface="Arial"/>
                <a:cs typeface="Arial"/>
              </a:rPr>
              <a:t>pickup de tensión de las bobinas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disparo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de cierre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interruptor.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ts val="2381"/>
              </a:lnSpc>
              <a:spcBef>
                <a:spcPts val="1191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 el disparo, el cierre, </a:t>
            </a:r>
            <a:r>
              <a:rPr sz="2071" dirty="0">
                <a:latin typeface="Arial"/>
                <a:cs typeface="Arial"/>
              </a:rPr>
              <a:t>trip-free, </a:t>
            </a:r>
            <a:r>
              <a:rPr sz="2071" spc="-9" dirty="0">
                <a:latin typeface="Arial"/>
                <a:cs typeface="Arial"/>
              </a:rPr>
              <a:t>simultaneidad de </a:t>
            </a:r>
            <a:r>
              <a:rPr sz="2071" dirty="0">
                <a:latin typeface="Arial"/>
                <a:cs typeface="Arial"/>
              </a:rPr>
              <a:t> contacto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el </a:t>
            </a:r>
            <a:r>
              <a:rPr sz="2071" dirty="0">
                <a:latin typeface="Arial"/>
                <a:cs typeface="Arial"/>
              </a:rPr>
              <a:t>correcto</a:t>
            </a:r>
            <a:r>
              <a:rPr sz="2071" spc="-9" dirty="0">
                <a:latin typeface="Arial"/>
                <a:cs typeface="Arial"/>
              </a:rPr>
              <a:t> funcionamiento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</a:t>
            </a:r>
            <a:r>
              <a:rPr sz="2071" spc="-17" dirty="0">
                <a:latin typeface="Arial"/>
                <a:cs typeface="Arial"/>
              </a:rPr>
              <a:t>antibombeo.</a:t>
            </a:r>
            <a:endParaRPr sz="2071">
              <a:latin typeface="Arial"/>
              <a:cs typeface="Arial"/>
            </a:endParaRPr>
          </a:p>
          <a:p>
            <a:pPr marL="487583" marR="8766" indent="-466765" algn="just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Dispare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interruptor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través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dispositivos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protección.</a:t>
            </a:r>
            <a:endParaRPr sz="2071">
              <a:latin typeface="Arial"/>
              <a:cs typeface="Arial"/>
            </a:endParaRPr>
          </a:p>
          <a:p>
            <a:pPr marL="487583" marR="9861" indent="-466765" algn="just">
              <a:lnSpc>
                <a:spcPct val="95600"/>
              </a:lnSpc>
              <a:spcBef>
                <a:spcPts val="112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Efectué la prueba de integridad de la botella de vacío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acuerdo a las especificaciones del fabricante (no exceda </a:t>
            </a:r>
            <a:r>
              <a:rPr sz="2071" spc="-17" dirty="0">
                <a:latin typeface="Arial"/>
                <a:cs typeface="Arial"/>
              </a:rPr>
              <a:t>el </a:t>
            </a:r>
            <a:r>
              <a:rPr sz="2071" spc="-9" dirty="0">
                <a:latin typeface="Arial"/>
                <a:cs typeface="Arial"/>
              </a:rPr>
              <a:t> tensión estipulado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prueba).</a:t>
            </a:r>
            <a:endParaRPr sz="2071">
              <a:latin typeface="Arial"/>
              <a:cs typeface="Arial"/>
            </a:endParaRPr>
          </a:p>
          <a:p>
            <a:pPr marL="488679" indent="-467861" algn="just">
              <a:spcBef>
                <a:spcPts val="1078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factor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5794426"/>
            <a:ext cx="7868123" cy="52593"/>
            <a:chOff x="2514599" y="5472683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472683"/>
              <a:ext cx="4559806" cy="304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548792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3139" y="11771614"/>
            <a:ext cx="7888939" cy="52591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92</a:t>
            </a:fld>
            <a:r>
              <a:rPr spc="-17" dirty="0"/>
              <a:t>-99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0604"/>
              <a:ext cx="1828038" cy="44272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93931"/>
            <a:ext cx="6986096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Interruptores</a:t>
            </a:r>
            <a:r>
              <a:rPr sz="3451" b="1" spc="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3451" b="1" spc="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Potencia</a:t>
            </a:r>
            <a:r>
              <a:rPr sz="3451" b="1" spc="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1726" b="1" spc="-9" dirty="0">
                <a:solidFill>
                  <a:srgbClr val="000065"/>
                </a:solidFill>
                <a:latin typeface="Arial"/>
                <a:cs typeface="Arial"/>
              </a:rPr>
              <a:t>(continuación)</a:t>
            </a:r>
            <a:endParaRPr sz="172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98678" y="-779256"/>
            <a:ext cx="2362300" cy="96647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65742" marR="52593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Inspección</a:t>
            </a:r>
            <a:r>
              <a:rPr sz="2071" b="1" spc="-14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Visual </a:t>
            </a:r>
            <a:r>
              <a:rPr sz="2071" b="1" spc="-55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y Mecánica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Interruptor</a:t>
            </a:r>
            <a:r>
              <a:rPr sz="2071" b="1" spc="-6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60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SF</a:t>
            </a:r>
            <a:r>
              <a:rPr sz="2071" b="1" spc="-26" baseline="-10416" dirty="0">
                <a:solidFill>
                  <a:srgbClr val="000065"/>
                </a:solidFill>
                <a:latin typeface="Arial"/>
                <a:cs typeface="Arial"/>
              </a:rPr>
              <a:t>6</a:t>
            </a:r>
            <a:endParaRPr sz="2071" baseline="-10416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20" y="-898902"/>
            <a:ext cx="7473676" cy="1708286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condiciones físicas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mecánicas.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anclajes, alineación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puesta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tierra.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conexiones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alta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resistencia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contacto usando alguno de los siguientes métodos: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28251" y="760403"/>
            <a:ext cx="7713631" cy="5153246"/>
          </a:xfrm>
          <a:prstGeom prst="rect">
            <a:avLst/>
          </a:prstGeom>
        </p:spPr>
        <p:txBody>
          <a:bodyPr vert="horz" wrap="square" lIns="0" tIns="140248" rIns="0" bIns="0" rtlCol="0">
            <a:spAutoFit/>
          </a:bodyPr>
          <a:lstStyle/>
          <a:p>
            <a:pPr marL="1062822" indent="-311177">
              <a:spcBef>
                <a:spcPts val="1104"/>
              </a:spcBef>
              <a:buFont typeface="Wingdings"/>
              <a:buChar char=""/>
              <a:tabLst>
                <a:tab pos="1063917" algn="l"/>
              </a:tabLst>
            </a:pP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-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termografica.</a:t>
            </a:r>
            <a:endParaRPr sz="2071">
              <a:latin typeface="Arial"/>
              <a:cs typeface="Arial"/>
            </a:endParaRPr>
          </a:p>
          <a:p>
            <a:pPr marL="1062822" indent="-311177">
              <a:spcBef>
                <a:spcPts val="932"/>
              </a:spcBef>
              <a:buFont typeface="Wingdings"/>
              <a:buChar char=""/>
              <a:tabLst>
                <a:tab pos="1063917" algn="l"/>
              </a:tabLst>
            </a:pPr>
            <a:r>
              <a:rPr sz="2071" spc="-9" dirty="0">
                <a:latin typeface="Arial"/>
                <a:cs typeface="Arial"/>
              </a:rPr>
              <a:t>Midiendo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contacto.</a:t>
            </a:r>
            <a:endParaRPr sz="2071">
              <a:latin typeface="Arial"/>
              <a:cs typeface="Arial"/>
            </a:endParaRPr>
          </a:p>
          <a:p>
            <a:pPr marL="1062822" indent="-311177">
              <a:spcBef>
                <a:spcPts val="932"/>
              </a:spcBef>
              <a:buFont typeface="Wingdings"/>
              <a:buChar char=""/>
              <a:tabLst>
                <a:tab pos="1063917" algn="l"/>
              </a:tabLst>
            </a:pPr>
            <a:r>
              <a:rPr sz="2071" spc="-9" dirty="0">
                <a:latin typeface="Arial"/>
                <a:cs typeface="Arial"/>
              </a:rPr>
              <a:t>Ajustando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tornillería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según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torques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especificados</a:t>
            </a:r>
            <a:endParaRPr sz="2071">
              <a:latin typeface="Arial"/>
              <a:cs typeface="Arial"/>
            </a:endParaRPr>
          </a:p>
          <a:p>
            <a:pPr marL="598248" indent="-467861">
              <a:spcBef>
                <a:spcPts val="1061"/>
              </a:spcBef>
              <a:buFont typeface="Sylfaen"/>
              <a:buChar char="-"/>
              <a:tabLst>
                <a:tab pos="597152" algn="l"/>
                <a:tab pos="599344" algn="l"/>
              </a:tabLst>
            </a:pPr>
            <a:r>
              <a:rPr sz="2071" spc="-9" dirty="0">
                <a:latin typeface="Arial"/>
                <a:cs typeface="Arial"/>
              </a:rPr>
              <a:t>Limpie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unidad.</a:t>
            </a:r>
            <a:endParaRPr sz="2071">
              <a:latin typeface="Arial"/>
              <a:cs typeface="Arial"/>
            </a:endParaRPr>
          </a:p>
          <a:p>
            <a:pPr marL="597152" marR="140249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597152" algn="l"/>
                <a:tab pos="599344" algn="l"/>
                <a:tab pos="1697228" algn="l"/>
                <a:tab pos="2126739" algn="l"/>
                <a:tab pos="3168743" algn="l"/>
                <a:tab pos="3742886" algn="l"/>
                <a:tab pos="5311917" algn="l"/>
                <a:tab pos="5827988" algn="l"/>
                <a:tab pos="7207464" algn="l"/>
              </a:tabLst>
            </a:pPr>
            <a:r>
              <a:rPr sz="2071" spc="-17" dirty="0">
                <a:latin typeface="Arial"/>
                <a:cs typeface="Arial"/>
              </a:rPr>
              <a:t>Realic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l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prueb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de</a:t>
            </a:r>
            <a:r>
              <a:rPr sz="2071" spc="-9" dirty="0">
                <a:latin typeface="Arial"/>
                <a:cs typeface="Arial"/>
              </a:rPr>
              <a:t>l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m</a:t>
            </a:r>
            <a:r>
              <a:rPr sz="2071" spc="-9" dirty="0">
                <a:latin typeface="Arial"/>
                <a:cs typeface="Arial"/>
              </a:rPr>
              <a:t>ecanismo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operación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del  interruptor.</a:t>
            </a:r>
            <a:endParaRPr sz="2071">
              <a:latin typeface="Arial"/>
              <a:cs typeface="Arial"/>
            </a:endParaRPr>
          </a:p>
          <a:p>
            <a:pPr marL="597152" marR="140249" indent="-466765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597152" algn="l"/>
                <a:tab pos="599344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distancia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critica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32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contactos</a:t>
            </a:r>
            <a:r>
              <a:rPr sz="2071" spc="31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recomendada </a:t>
            </a:r>
            <a:r>
              <a:rPr sz="2071" spc="-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 el</a:t>
            </a:r>
            <a:r>
              <a:rPr sz="2071" dirty="0">
                <a:latin typeface="Arial"/>
                <a:cs typeface="Arial"/>
              </a:rPr>
              <a:t> fabricante.</a:t>
            </a:r>
            <a:endParaRPr sz="2071">
              <a:latin typeface="Arial"/>
              <a:cs typeface="Arial"/>
            </a:endParaRPr>
          </a:p>
          <a:p>
            <a:pPr marL="598248" indent="-468956">
              <a:spcBef>
                <a:spcPts val="1018"/>
              </a:spcBef>
              <a:buFont typeface="Sylfaen"/>
              <a:buChar char="-"/>
              <a:tabLst>
                <a:tab pos="597152" algn="l"/>
                <a:tab pos="599344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presión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SF</a:t>
            </a:r>
            <a:r>
              <a:rPr sz="2071" spc="-12" baseline="-10416" dirty="0">
                <a:latin typeface="Arial"/>
                <a:cs typeface="Arial"/>
              </a:rPr>
              <a:t>6</a:t>
            </a:r>
            <a:r>
              <a:rPr sz="2071" spc="-9" dirty="0">
                <a:latin typeface="Arial"/>
                <a:cs typeface="Arial"/>
              </a:rPr>
              <a:t>.</a:t>
            </a:r>
            <a:endParaRPr sz="2071">
              <a:latin typeface="Arial"/>
              <a:cs typeface="Arial"/>
            </a:endParaRPr>
          </a:p>
          <a:p>
            <a:pPr marL="598248" indent="-468956">
              <a:spcBef>
                <a:spcPts val="1061"/>
              </a:spcBef>
              <a:buFont typeface="Sylfaen"/>
              <a:buChar char="-"/>
              <a:tabLst>
                <a:tab pos="597152" algn="l"/>
                <a:tab pos="599344" algn="l"/>
              </a:tabLst>
            </a:pPr>
            <a:r>
              <a:rPr sz="2071" spc="-9" dirty="0">
                <a:latin typeface="Arial"/>
                <a:cs typeface="Arial"/>
              </a:rPr>
              <a:t>Inspeccione 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compresor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tanque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comprimido.</a:t>
            </a:r>
            <a:endParaRPr sz="2071">
              <a:latin typeface="Arial"/>
              <a:cs typeface="Arial"/>
            </a:endParaRPr>
          </a:p>
          <a:p>
            <a:pPr marL="598248" indent="-468956">
              <a:spcBef>
                <a:spcPts val="1078"/>
              </a:spcBef>
              <a:buFont typeface="Sylfaen"/>
              <a:buChar char="-"/>
              <a:tabLst>
                <a:tab pos="597152" algn="l"/>
                <a:tab pos="599344" algn="l"/>
              </a:tabLst>
            </a:pPr>
            <a:r>
              <a:rPr sz="2071" spc="-9" dirty="0">
                <a:latin typeface="Arial"/>
                <a:cs typeface="Arial"/>
              </a:rPr>
              <a:t>Verifique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adecuada lubricación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partes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móviles.</a:t>
            </a:r>
            <a:endParaRPr sz="2071">
              <a:latin typeface="Arial"/>
              <a:cs typeface="Arial"/>
            </a:endParaRPr>
          </a:p>
          <a:p>
            <a:pPr marL="598248" indent="-468956">
              <a:spcBef>
                <a:spcPts val="1078"/>
              </a:spcBef>
              <a:buFont typeface="Sylfaen"/>
              <a:buChar char="-"/>
              <a:tabLst>
                <a:tab pos="597152" algn="l"/>
                <a:tab pos="599344" algn="l"/>
              </a:tabLst>
            </a:pPr>
            <a:r>
              <a:rPr sz="2071" spc="-9" dirty="0">
                <a:latin typeface="Arial"/>
                <a:cs typeface="Arial"/>
              </a:rPr>
              <a:t>Tome nota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indicador de </a:t>
            </a:r>
            <a:r>
              <a:rPr sz="2071" spc="-17" dirty="0">
                <a:latin typeface="Arial"/>
                <a:cs typeface="Arial"/>
              </a:rPr>
              <a:t>operaciones.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798679" y="6344461"/>
            <a:ext cx="2485016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65742" marR="52593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r>
              <a:rPr sz="2071" b="1" spc="-13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Eléctricas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Interruptor</a:t>
            </a:r>
            <a:r>
              <a:rPr sz="2071" b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de</a:t>
            </a:r>
            <a:r>
              <a:rPr sz="2071" b="1" spc="-35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SF</a:t>
            </a:r>
            <a:r>
              <a:rPr sz="2071" b="1" spc="-26" baseline="-10416" dirty="0">
                <a:solidFill>
                  <a:srgbClr val="000065"/>
                </a:solidFill>
                <a:latin typeface="Arial"/>
                <a:cs typeface="Arial"/>
              </a:rPr>
              <a:t>6</a:t>
            </a:r>
            <a:endParaRPr sz="2071" baseline="-10416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37819" y="6361553"/>
            <a:ext cx="7472580" cy="4933797"/>
          </a:xfrm>
          <a:prstGeom prst="rect">
            <a:avLst/>
          </a:prstGeom>
        </p:spPr>
        <p:txBody>
          <a:bodyPr vert="horz" wrap="square" lIns="0" tIns="35062" rIns="0" bIns="0" rtlCol="0">
            <a:spAutoFit/>
          </a:bodyPr>
          <a:lstStyle/>
          <a:p>
            <a:pPr marL="488679" marR="8766" indent="-466765" algn="just">
              <a:lnSpc>
                <a:spcPct val="95700"/>
              </a:lnSpc>
              <a:spcBef>
                <a:spcPts val="276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 la resistencia de aislamiento por un minuto de cada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polo del interruptor entre fase – fase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fase – tierra de </a:t>
            </a:r>
            <a:r>
              <a:rPr sz="2071" spc="-17" dirty="0">
                <a:latin typeface="Arial"/>
                <a:cs typeface="Arial"/>
              </a:rPr>
              <a:t>cada </a:t>
            </a:r>
            <a:r>
              <a:rPr sz="2071" spc="-9" dirty="0">
                <a:latin typeface="Arial"/>
                <a:cs typeface="Arial"/>
              </a:rPr>
              <a:t> una de las fases con el interruptor cerrado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17" dirty="0">
                <a:latin typeface="Arial"/>
                <a:cs typeface="Arial"/>
              </a:rPr>
              <a:t>posteriormente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 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interruptor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abierto.</a:t>
            </a:r>
            <a:endParaRPr sz="2071">
              <a:latin typeface="Arial"/>
              <a:cs typeface="Arial"/>
            </a:endParaRPr>
          </a:p>
          <a:p>
            <a:pPr marL="488679" indent="-467861" algn="just">
              <a:spcBef>
                <a:spcPts val="1078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resistencia de contacto 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cada polo del interruptor.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mínimo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pickup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41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bobinas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disparo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de cierre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interruptor.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disparo,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cierre,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Trip-free,</a:t>
            </a:r>
            <a:r>
              <a:rPr sz="2071" spc="40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simultaneidad</a:t>
            </a:r>
            <a:r>
              <a:rPr sz="2071" spc="3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contacto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el </a:t>
            </a:r>
            <a:r>
              <a:rPr sz="2071" dirty="0">
                <a:latin typeface="Arial"/>
                <a:cs typeface="Arial"/>
              </a:rPr>
              <a:t>correcto</a:t>
            </a:r>
            <a:r>
              <a:rPr sz="2071" spc="-9" dirty="0">
                <a:latin typeface="Arial"/>
                <a:cs typeface="Arial"/>
              </a:rPr>
              <a:t> funcionamiento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</a:t>
            </a:r>
            <a:r>
              <a:rPr sz="2071" spc="-17" dirty="0">
                <a:latin typeface="Arial"/>
                <a:cs typeface="Arial"/>
              </a:rPr>
              <a:t>antibombeo.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64"/>
              </a:lnSpc>
              <a:spcBef>
                <a:spcPts val="119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Dispare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interruptor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través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33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dispositivos</a:t>
            </a:r>
            <a:r>
              <a:rPr sz="2071" spc="3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protección.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27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calidad del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Gas (ppm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Humedad).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factor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38917" y="6220428"/>
            <a:ext cx="7868123" cy="52593"/>
            <a:chOff x="2514599" y="5719571"/>
            <a:chExt cx="4559935" cy="3048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719571"/>
              <a:ext cx="4559806" cy="30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62215" y="573481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3139" y="11594113"/>
            <a:ext cx="7888939" cy="52591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93</a:t>
            </a:fld>
            <a:r>
              <a:rPr spc="-17" dirty="0"/>
              <a:t>-99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0604"/>
              <a:ext cx="1828038" cy="44272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1"/>
            <a:ext cx="3161055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Seccionadores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5"/>
            <a:ext cx="2266975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Inspecci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ó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n Visual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y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Mecánica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20" y="-898904"/>
            <a:ext cx="7473676" cy="2017986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condiciones físicas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mecánicas.</a:t>
            </a:r>
            <a:endParaRPr sz="2071">
              <a:latin typeface="Arial"/>
              <a:cs typeface="Arial"/>
            </a:endParaRPr>
          </a:p>
          <a:p>
            <a:pPr marL="487583" marR="10957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anclajes,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rigidez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montaje,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alineación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puesta 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tierra.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173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conexiones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alta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resistencia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contacto usando alguno de los siguientes métodos: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37819" y="1062812"/>
            <a:ext cx="7472580" cy="3924063"/>
          </a:xfrm>
          <a:prstGeom prst="rect">
            <a:avLst/>
          </a:prstGeom>
        </p:spPr>
        <p:txBody>
          <a:bodyPr vert="horz" wrap="square" lIns="0" tIns="140248" rIns="0" bIns="0" rtlCol="0">
            <a:spAutoFit/>
          </a:bodyPr>
          <a:lstStyle/>
          <a:p>
            <a:pPr marL="953252" indent="-311177">
              <a:spcBef>
                <a:spcPts val="1104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-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termografica.</a:t>
            </a:r>
            <a:endParaRPr sz="2071">
              <a:latin typeface="Arial"/>
              <a:cs typeface="Arial"/>
            </a:endParaRPr>
          </a:p>
          <a:p>
            <a:pPr marL="953252" indent="-311177">
              <a:spcBef>
                <a:spcPts val="932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Midiendo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contacto.</a:t>
            </a:r>
            <a:endParaRPr sz="2071">
              <a:latin typeface="Arial"/>
              <a:cs typeface="Arial"/>
            </a:endParaRPr>
          </a:p>
          <a:p>
            <a:pPr marL="953252" indent="-311177">
              <a:spcBef>
                <a:spcPts val="915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Ajustando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tornillería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según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torques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especificados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Limpie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unidad.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 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estado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su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lubricación.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  <a:tab pos="1587658" algn="l"/>
                <a:tab pos="2017170" algn="l"/>
                <a:tab pos="3059173" algn="l"/>
                <a:tab pos="3633316" algn="l"/>
                <a:tab pos="5201252" algn="l"/>
                <a:tab pos="5717322" algn="l"/>
                <a:tab pos="7096800" algn="l"/>
              </a:tabLst>
            </a:pPr>
            <a:r>
              <a:rPr sz="2071" spc="-17" dirty="0">
                <a:latin typeface="Arial"/>
                <a:cs typeface="Arial"/>
              </a:rPr>
              <a:t>Realic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l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prueb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de</a:t>
            </a:r>
            <a:r>
              <a:rPr sz="2071" spc="-9" dirty="0">
                <a:latin typeface="Arial"/>
                <a:cs typeface="Arial"/>
              </a:rPr>
              <a:t>l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m</a:t>
            </a:r>
            <a:r>
              <a:rPr sz="2071" spc="-9" dirty="0">
                <a:latin typeface="Arial"/>
                <a:cs typeface="Arial"/>
              </a:rPr>
              <a:t>ecanismo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operación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del  seccionador verificando 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simultaneidad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</a:t>
            </a:r>
            <a:r>
              <a:rPr sz="2071" spc="-17" dirty="0">
                <a:latin typeface="Arial"/>
                <a:cs typeface="Arial"/>
              </a:rPr>
              <a:t>polos.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1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 la adecuada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lubricación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partes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móviles.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6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Tome nota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indicador de </a:t>
            </a:r>
            <a:r>
              <a:rPr sz="2071" spc="-17" dirty="0">
                <a:latin typeface="Arial"/>
                <a:cs typeface="Arial"/>
              </a:rPr>
              <a:t>operaciones.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842506" y="5439862"/>
            <a:ext cx="2397362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r>
              <a:rPr sz="2071" b="1" spc="-13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Eléctricas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Seccionador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37819" y="5456954"/>
            <a:ext cx="7472580" cy="2490614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8766" indent="-466765" algn="just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 la resistencia de aislamiento por un minuto de cada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polo del seccionador entre fase – </a:t>
            </a:r>
            <a:r>
              <a:rPr sz="2071" dirty="0">
                <a:latin typeface="Arial"/>
                <a:cs typeface="Arial"/>
              </a:rPr>
              <a:t>fase y fase </a:t>
            </a:r>
            <a:r>
              <a:rPr sz="2071" spc="-9" dirty="0">
                <a:latin typeface="Arial"/>
                <a:cs typeface="Arial"/>
              </a:rPr>
              <a:t>– tierra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fases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seccionador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cerrado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posteriormente 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seccionador </a:t>
            </a:r>
            <a:r>
              <a:rPr sz="2071" spc="-17" dirty="0">
                <a:latin typeface="Arial"/>
                <a:cs typeface="Arial"/>
              </a:rPr>
              <a:t>abierto.</a:t>
            </a:r>
            <a:endParaRPr sz="2071">
              <a:latin typeface="Arial"/>
              <a:cs typeface="Arial"/>
            </a:endParaRPr>
          </a:p>
          <a:p>
            <a:pPr marL="488679" marR="9861" indent="-466765" algn="just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polo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del </a:t>
            </a:r>
            <a:r>
              <a:rPr sz="2071" spc="-9" dirty="0">
                <a:latin typeface="Arial"/>
                <a:cs typeface="Arial"/>
              </a:rPr>
              <a:t> seccionador.</a:t>
            </a:r>
            <a:endParaRPr sz="2071">
              <a:latin typeface="Arial"/>
              <a:cs typeface="Arial"/>
            </a:endParaRPr>
          </a:p>
          <a:p>
            <a:pPr marL="488679" indent="-467861" algn="just">
              <a:spcBef>
                <a:spcPts val="1009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factor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38917" y="5317145"/>
            <a:ext cx="7868123" cy="52593"/>
            <a:chOff x="2514599" y="5196077"/>
            <a:chExt cx="4559935" cy="3048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196077"/>
              <a:ext cx="4559806" cy="30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62215" y="521131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3139" y="8276813"/>
            <a:ext cx="7888939" cy="52591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94</a:t>
            </a:fld>
            <a:r>
              <a:rPr spc="-17" dirty="0"/>
              <a:t>-99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0604"/>
              <a:ext cx="1828038" cy="44272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2334907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Pararrayos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0"/>
            <a:ext cx="2266975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Inspecci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ó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n Visual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y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Mecánica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20" y="-873921"/>
            <a:ext cx="7473676" cy="4549449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condiciones físicas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mecánicas.</a:t>
            </a:r>
            <a:endParaRPr sz="2071">
              <a:latin typeface="Arial"/>
              <a:cs typeface="Arial"/>
            </a:endParaRPr>
          </a:p>
          <a:p>
            <a:pPr marL="487583" marR="10957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anclajes,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rigidez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montaje,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alineación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puesta 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tierra.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173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conexiones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alta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resistencia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contacto usando alguno de los siguientes métodos:</a:t>
            </a:r>
            <a:endParaRPr sz="2071">
              <a:latin typeface="Arial"/>
              <a:cs typeface="Arial"/>
            </a:endParaRPr>
          </a:p>
          <a:p>
            <a:pPr marL="953252" lvl="1" indent="-311177">
              <a:spcBef>
                <a:spcPts val="871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-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termografica.</a:t>
            </a:r>
            <a:endParaRPr sz="2071">
              <a:latin typeface="Arial"/>
              <a:cs typeface="Arial"/>
            </a:endParaRPr>
          </a:p>
          <a:p>
            <a:pPr marL="953252" lvl="1" indent="-311177">
              <a:spcBef>
                <a:spcPts val="932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Midiendo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contacto.</a:t>
            </a:r>
            <a:endParaRPr sz="2071">
              <a:latin typeface="Arial"/>
              <a:cs typeface="Arial"/>
            </a:endParaRPr>
          </a:p>
          <a:p>
            <a:pPr marL="953252" lvl="1" indent="-311177">
              <a:spcBef>
                <a:spcPts val="932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Ajustando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tornillería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según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torques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especificados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Limpie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unidad.</a:t>
            </a:r>
            <a:endParaRPr sz="2071">
              <a:latin typeface="Arial"/>
              <a:cs typeface="Arial"/>
            </a:endParaRPr>
          </a:p>
          <a:p>
            <a:pPr marL="488679" marR="9861" indent="-466765">
              <a:lnSpc>
                <a:spcPts val="2381"/>
              </a:lnSpc>
              <a:spcBef>
                <a:spcPts val="1234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contador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descarga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19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tome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nota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del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indicador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operaciones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17" dirty="0">
                <a:latin typeface="Arial"/>
                <a:cs typeface="Arial"/>
              </a:rPr>
              <a:t>corriente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fuga.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4109261"/>
            <a:ext cx="2397362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r>
              <a:rPr sz="2071" b="1" spc="-138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Eléctricas </a:t>
            </a:r>
            <a:r>
              <a:rPr sz="2071" b="1" spc="-544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Pararrayo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7820" y="4126353"/>
            <a:ext cx="7471485" cy="1105620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8766" indent="-466765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aislamiento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diez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(10)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minutos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cada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pararrayo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dirty="0">
                <a:latin typeface="Arial"/>
                <a:cs typeface="Arial"/>
              </a:rPr>
              <a:t> fase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–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tierra,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calcule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IP.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1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 factor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17" dirty="0">
                <a:latin typeface="Arial"/>
                <a:cs typeface="Arial"/>
              </a:rPr>
              <a:t>potencia.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3986543"/>
            <a:ext cx="7868123" cy="52593"/>
            <a:chOff x="2514599" y="4424933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424933"/>
              <a:ext cx="4559806" cy="304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444017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3139" y="5587999"/>
            <a:ext cx="7888939" cy="52591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95</a:t>
            </a:fld>
            <a:r>
              <a:rPr spc="-17" dirty="0"/>
              <a:t>-99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0604"/>
              <a:ext cx="1828038" cy="44272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6" y="-2268947"/>
            <a:ext cx="3186256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Puesta</a:t>
            </a:r>
            <a:r>
              <a:rPr sz="3451" b="1" spc="-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a</a:t>
            </a:r>
            <a:r>
              <a:rPr sz="3451" b="1" spc="-43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Tierra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0"/>
            <a:ext cx="2266975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Inspecci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ó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n Visual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y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Mecánica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20" y="-737179"/>
            <a:ext cx="7473676" cy="4011095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8766" indent="-466765" algn="just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condiciones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físicas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mecánicas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del </a:t>
            </a:r>
            <a:r>
              <a:rPr sz="2071" spc="-9" dirty="0">
                <a:latin typeface="Arial"/>
                <a:cs typeface="Arial"/>
              </a:rPr>
              <a:t> sistema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puesta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tierra.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1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conexiones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pozos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tierra.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Inspecciones las conexiones de la malla a los diferentes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equipos, </a:t>
            </a:r>
            <a:r>
              <a:rPr sz="2071" dirty="0">
                <a:latin typeface="Arial"/>
                <a:cs typeface="Arial"/>
              </a:rPr>
              <a:t>estructuras, </a:t>
            </a:r>
            <a:r>
              <a:rPr sz="2071" spc="-9" dirty="0">
                <a:latin typeface="Arial"/>
                <a:cs typeface="Arial"/>
              </a:rPr>
              <a:t>cercas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portones de la subestación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eléctrica.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ct val="95600"/>
              </a:lnSpc>
              <a:spcBef>
                <a:spcPts val="112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malla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tierra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subestación</a:t>
            </a:r>
            <a:r>
              <a:rPr sz="2071" dirty="0">
                <a:latin typeface="Arial"/>
                <a:cs typeface="Arial"/>
              </a:rPr>
              <a:t> esta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enterrada por lo menos 50 </a:t>
            </a:r>
            <a:r>
              <a:rPr sz="2071" dirty="0">
                <a:latin typeface="Arial"/>
                <a:cs typeface="Arial"/>
              </a:rPr>
              <a:t>cm. </a:t>
            </a:r>
            <a:r>
              <a:rPr sz="2071" spc="-9" dirty="0">
                <a:latin typeface="Arial"/>
                <a:cs typeface="Arial"/>
              </a:rPr>
              <a:t>No deben verse </a:t>
            </a:r>
            <a:r>
              <a:rPr sz="2071" dirty="0">
                <a:latin typeface="Arial"/>
                <a:cs typeface="Arial"/>
              </a:rPr>
              <a:t>tramos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malla 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piso.</a:t>
            </a:r>
            <a:endParaRPr sz="2071">
              <a:latin typeface="Arial"/>
              <a:cs typeface="Arial"/>
            </a:endParaRPr>
          </a:p>
          <a:p>
            <a:pPr marL="488679" marR="9861" indent="-466765" algn="just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 la uniformidad de la piedra picada en el área de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subestación.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3714813"/>
            <a:ext cx="2397362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r>
              <a:rPr sz="2071" b="1" spc="-11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Eléctricas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7820" y="3731906"/>
            <a:ext cx="7473676" cy="1274256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8766" indent="-466765" algn="just">
              <a:lnSpc>
                <a:spcPts val="2381"/>
              </a:lnSpc>
              <a:spcBef>
                <a:spcPts val="336"/>
              </a:spcBef>
            </a:pPr>
            <a:r>
              <a:rPr sz="2071" dirty="0">
                <a:latin typeface="Sylfaen"/>
                <a:cs typeface="Sylfaen"/>
              </a:rPr>
              <a:t>-</a:t>
            </a:r>
            <a:r>
              <a:rPr sz="2071" spc="845" dirty="0">
                <a:latin typeface="Sylfaen"/>
                <a:cs typeface="Sylfaen"/>
              </a:rPr>
              <a:t> </a:t>
            </a: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puesta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tierra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mediante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24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método </a:t>
            </a:r>
            <a:r>
              <a:rPr sz="2071" spc="-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Wanner,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ubique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porción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plana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grafica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determine la resistencia efectiva de puesta a tierra de </a:t>
            </a:r>
            <a:r>
              <a:rPr sz="2071" spc="-17" dirty="0">
                <a:latin typeface="Arial"/>
                <a:cs typeface="Arial"/>
              </a:rPr>
              <a:t>la </a:t>
            </a:r>
            <a:r>
              <a:rPr sz="2071" spc="-9" dirty="0">
                <a:latin typeface="Arial"/>
                <a:cs typeface="Arial"/>
              </a:rPr>
              <a:t> subestación.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3592096"/>
            <a:ext cx="7868123" cy="52593"/>
            <a:chOff x="2514599" y="4196333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196333"/>
              <a:ext cx="4559806" cy="304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421157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3139" y="5346072"/>
            <a:ext cx="7888939" cy="52591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96</a:t>
            </a:fld>
            <a:r>
              <a:rPr spc="-17" dirty="0"/>
              <a:t>-99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0604"/>
              <a:ext cx="1828038" cy="44272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68947"/>
            <a:ext cx="1773916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17" dirty="0">
                <a:solidFill>
                  <a:srgbClr val="000065"/>
                </a:solidFill>
                <a:latin typeface="Arial"/>
                <a:cs typeface="Arial"/>
              </a:rPr>
              <a:t>Bater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í</a:t>
            </a:r>
            <a:r>
              <a:rPr sz="3451" b="1" spc="-17" dirty="0">
                <a:solidFill>
                  <a:srgbClr val="000065"/>
                </a:solidFill>
                <a:latin typeface="Arial"/>
                <a:cs typeface="Arial"/>
              </a:rPr>
              <a:t>as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54270"/>
            <a:ext cx="2266975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Inspecci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ó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n Visual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y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Mecánica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20" y="-873920"/>
            <a:ext cx="7473676" cy="7429083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ventilación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cuarto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batería.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existencia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funcionamiento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“lava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ojos”.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09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condiciones físicas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mecánicas.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anclajes, alineación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puesta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tierra.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34"/>
              </a:spcBef>
              <a:buFont typeface="Sylfaen"/>
              <a:buChar char="-"/>
              <a:tabLst>
                <a:tab pos="487583" algn="l"/>
                <a:tab pos="489775" algn="l"/>
                <a:tab pos="1755298" algn="l"/>
                <a:tab pos="2190289" algn="l"/>
                <a:tab pos="3107384" algn="l"/>
                <a:tab pos="3688101" algn="l"/>
                <a:tab pos="5117980" algn="l"/>
                <a:tab pos="5917835" algn="l"/>
                <a:tab pos="6352823" algn="l"/>
              </a:tabLst>
            </a:pPr>
            <a:r>
              <a:rPr sz="2071" spc="-17" dirty="0">
                <a:latin typeface="Arial"/>
                <a:cs typeface="Arial"/>
              </a:rPr>
              <a:t>Verifiqu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e</a:t>
            </a:r>
            <a:r>
              <a:rPr sz="2071" spc="-9" dirty="0">
                <a:latin typeface="Arial"/>
                <a:cs typeface="Arial"/>
              </a:rPr>
              <a:t>l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ni</a:t>
            </a:r>
            <a:r>
              <a:rPr sz="2071" dirty="0">
                <a:latin typeface="Arial"/>
                <a:cs typeface="Arial"/>
              </a:rPr>
              <a:t>v</a:t>
            </a:r>
            <a:r>
              <a:rPr sz="2071" spc="-17" dirty="0">
                <a:latin typeface="Arial"/>
                <a:cs typeface="Arial"/>
              </a:rPr>
              <a:t>el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de</a:t>
            </a:r>
            <a:r>
              <a:rPr sz="2071" spc="-9" dirty="0">
                <a:latin typeface="Arial"/>
                <a:cs typeface="Arial"/>
              </a:rPr>
              <a:t>l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el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c</a:t>
            </a:r>
            <a:r>
              <a:rPr sz="2071" spc="-9" dirty="0">
                <a:latin typeface="Arial"/>
                <a:cs typeface="Arial"/>
              </a:rPr>
              <a:t>trolito,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mida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gravedad  especifica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temperatura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celda.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09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 la presencia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señales de </a:t>
            </a:r>
            <a:r>
              <a:rPr sz="2071" spc="-17" dirty="0">
                <a:latin typeface="Arial"/>
                <a:cs typeface="Arial"/>
              </a:rPr>
              <a:t>descargas.</a:t>
            </a:r>
            <a:endParaRPr sz="2071">
              <a:latin typeface="Arial"/>
              <a:cs typeface="Arial"/>
            </a:endParaRPr>
          </a:p>
          <a:p>
            <a:pPr marL="488679" marR="9861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spc="31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31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adecuado</a:t>
            </a:r>
            <a:r>
              <a:rPr sz="2071" spc="31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montaje</a:t>
            </a:r>
            <a:r>
              <a:rPr sz="2071" spc="311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30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soporte</a:t>
            </a:r>
            <a:r>
              <a:rPr sz="2071" spc="31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spc="31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rack</a:t>
            </a:r>
            <a:r>
              <a:rPr sz="2071" spc="31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batería.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1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Neutralice 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acido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exterior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superficie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agua.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34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Limpie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terminales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corrección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y/o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oxido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aplique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inhibidor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oxido.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18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conexiones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alta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resistencia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contacto usando alguno de los siguientes métodos:</a:t>
            </a:r>
            <a:endParaRPr sz="2071">
              <a:latin typeface="Arial"/>
              <a:cs typeface="Arial"/>
            </a:endParaRPr>
          </a:p>
          <a:p>
            <a:pPr marL="953252" lvl="1" indent="-311177">
              <a:spcBef>
                <a:spcPts val="863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-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termografica.</a:t>
            </a:r>
            <a:endParaRPr sz="2071">
              <a:latin typeface="Arial"/>
              <a:cs typeface="Arial"/>
            </a:endParaRPr>
          </a:p>
          <a:p>
            <a:pPr marL="953252" lvl="1" indent="-311177">
              <a:spcBef>
                <a:spcPts val="932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Midiendo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contacto.</a:t>
            </a:r>
            <a:endParaRPr sz="2071">
              <a:latin typeface="Arial"/>
              <a:cs typeface="Arial"/>
            </a:endParaRPr>
          </a:p>
          <a:p>
            <a:pPr marL="953252" lvl="1" indent="-311177">
              <a:spcBef>
                <a:spcPts val="932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Ajustando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tornillería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según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torques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especificados.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38917" y="-876989"/>
            <a:ext cx="7868123" cy="52593"/>
            <a:chOff x="2514599" y="1606295"/>
            <a:chExt cx="4559935" cy="304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606295"/>
              <a:ext cx="4559806" cy="30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62215" y="162153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42506" y="6974259"/>
            <a:ext cx="2397362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r>
              <a:rPr sz="2071" b="1" spc="-11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Eléctricas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7820" y="6991352"/>
            <a:ext cx="7473676" cy="4467053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8679" marR="9861" indent="-466765" algn="just">
              <a:lnSpc>
                <a:spcPts val="2381"/>
              </a:lnSpc>
              <a:spcBef>
                <a:spcPts val="336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niveles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ecualización</a:t>
            </a:r>
            <a:r>
              <a:rPr sz="2071" dirty="0">
                <a:latin typeface="Arial"/>
                <a:cs typeface="Arial"/>
              </a:rPr>
              <a:t> y </a:t>
            </a:r>
            <a:r>
              <a:rPr sz="2071" spc="-9" dirty="0">
                <a:latin typeface="Arial"/>
                <a:cs typeface="Arial"/>
              </a:rPr>
              <a:t>carga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de 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flotación.</a:t>
            </a:r>
            <a:endParaRPr sz="2071">
              <a:latin typeface="Arial"/>
              <a:cs typeface="Arial"/>
            </a:endParaRPr>
          </a:p>
          <a:p>
            <a:pPr marL="488679" indent="-467861" algn="just">
              <a:spcBef>
                <a:spcPts val="1018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 las funciones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cargador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alarmas.</a:t>
            </a:r>
            <a:endParaRPr sz="2071">
              <a:latin typeface="Arial"/>
              <a:cs typeface="Arial"/>
            </a:endParaRPr>
          </a:p>
          <a:p>
            <a:pPr marL="487583" marR="8766" indent="-466765" algn="just">
              <a:lnSpc>
                <a:spcPts val="2381"/>
              </a:lnSpc>
              <a:spcBef>
                <a:spcPts val="1225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 el tensión total del rack de batería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el da cada celda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individualmente con el cargador energizado </a:t>
            </a:r>
            <a:r>
              <a:rPr sz="2071" dirty="0">
                <a:latin typeface="Arial"/>
                <a:cs typeface="Arial"/>
              </a:rPr>
              <a:t>y </a:t>
            </a:r>
            <a:r>
              <a:rPr sz="2071" spc="-9" dirty="0">
                <a:latin typeface="Arial"/>
                <a:cs typeface="Arial"/>
              </a:rPr>
              <a:t>en modo de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flotación.</a:t>
            </a:r>
            <a:endParaRPr sz="2071">
              <a:latin typeface="Arial"/>
              <a:cs typeface="Arial"/>
            </a:endParaRPr>
          </a:p>
          <a:p>
            <a:pPr marL="488679" indent="-467861" algn="just">
              <a:spcBef>
                <a:spcPts val="1018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 la resistencia de conexión entre </a:t>
            </a:r>
            <a:r>
              <a:rPr sz="2071" spc="-17" dirty="0">
                <a:latin typeface="Arial"/>
                <a:cs typeface="Arial"/>
              </a:rPr>
              <a:t>celdas.</a:t>
            </a:r>
            <a:endParaRPr sz="2071">
              <a:latin typeface="Arial"/>
              <a:cs typeface="Arial"/>
            </a:endParaRPr>
          </a:p>
          <a:p>
            <a:pPr marL="488679" indent="-467861" algn="just">
              <a:spcBef>
                <a:spcPts val="1078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Mida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resistencia interna de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cada </a:t>
            </a:r>
            <a:r>
              <a:rPr sz="2071" spc="-17" dirty="0">
                <a:latin typeface="Arial"/>
                <a:cs typeface="Arial"/>
              </a:rPr>
              <a:t>celda.</a:t>
            </a:r>
            <a:endParaRPr sz="2071">
              <a:latin typeface="Arial"/>
              <a:cs typeface="Arial"/>
            </a:endParaRPr>
          </a:p>
          <a:p>
            <a:pPr marL="488679" marR="8766" indent="-466765" algn="just">
              <a:lnSpc>
                <a:spcPct val="95800"/>
              </a:lnSpc>
              <a:spcBef>
                <a:spcPts val="1165"/>
              </a:spcBef>
              <a:buFont typeface="Sylfaen"/>
              <a:buChar char="-"/>
              <a:tabLst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Realice la prueba de carga según las recomendaciones del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fabricante o la IEEE – 1188 </a:t>
            </a:r>
            <a:r>
              <a:rPr sz="2071" dirty="0">
                <a:latin typeface="Arial"/>
                <a:cs typeface="Arial"/>
              </a:rPr>
              <a:t>(</a:t>
            </a:r>
            <a:r>
              <a:rPr sz="2071" i="1" dirty="0">
                <a:latin typeface="Arial"/>
                <a:cs typeface="Arial"/>
              </a:rPr>
              <a:t>Recommended Practice for </a:t>
            </a:r>
            <a:r>
              <a:rPr sz="2071" i="1" spc="9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Maintenance, </a:t>
            </a:r>
            <a:r>
              <a:rPr sz="2071" i="1" dirty="0">
                <a:latin typeface="Arial"/>
                <a:cs typeface="Arial"/>
              </a:rPr>
              <a:t>Testing </a:t>
            </a:r>
            <a:r>
              <a:rPr sz="2071" i="1" spc="-9" dirty="0">
                <a:latin typeface="Arial"/>
                <a:cs typeface="Arial"/>
              </a:rPr>
              <a:t>and Replacement </a:t>
            </a:r>
            <a:r>
              <a:rPr sz="2071" i="1" dirty="0">
                <a:latin typeface="Arial"/>
                <a:cs typeface="Arial"/>
              </a:rPr>
              <a:t>of </a:t>
            </a:r>
            <a:r>
              <a:rPr sz="2071" i="1" spc="-9" dirty="0">
                <a:latin typeface="Arial"/>
                <a:cs typeface="Arial"/>
              </a:rPr>
              <a:t>Valve-Regulated </a:t>
            </a:r>
            <a:r>
              <a:rPr sz="2071" i="1" spc="-552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Lead-Acid (VRLA)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Batteries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for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9" dirty="0">
                <a:latin typeface="Arial"/>
                <a:cs typeface="Arial"/>
              </a:rPr>
              <a:t>Stationary</a:t>
            </a:r>
            <a:r>
              <a:rPr sz="2071" i="1" dirty="0">
                <a:latin typeface="Arial"/>
                <a:cs typeface="Arial"/>
              </a:rPr>
              <a:t> </a:t>
            </a:r>
            <a:r>
              <a:rPr sz="2071" i="1" spc="-17" dirty="0">
                <a:latin typeface="Arial"/>
                <a:cs typeface="Arial"/>
              </a:rPr>
              <a:t>Applications)</a:t>
            </a:r>
            <a:r>
              <a:rPr sz="2071" spc="-17" dirty="0">
                <a:latin typeface="Arial"/>
                <a:cs typeface="Arial"/>
              </a:rPr>
              <a:t>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8917" y="6850229"/>
            <a:ext cx="7868123" cy="52593"/>
            <a:chOff x="2514599" y="6084569"/>
            <a:chExt cx="4559935" cy="30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6084569"/>
              <a:ext cx="4559806" cy="304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062215" y="609980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3139" y="11771614"/>
            <a:ext cx="7888939" cy="52591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97</a:t>
            </a:fld>
            <a:r>
              <a:rPr spc="-17" dirty="0"/>
              <a:t>-99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98965"/>
            <a:ext cx="10476952" cy="798755"/>
            <a:chOff x="1002791" y="260604"/>
            <a:chExt cx="6071870" cy="46291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0368" y="260604"/>
              <a:ext cx="1828038" cy="44272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7" name="object 7"/>
          <p:cNvSpPr txBox="1"/>
          <p:nvPr/>
        </p:nvSpPr>
        <p:spPr>
          <a:xfrm>
            <a:off x="1842507" y="-2293931"/>
            <a:ext cx="6279378" cy="552064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Rectificador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/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Cargador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y</a:t>
            </a:r>
            <a:r>
              <a:rPr sz="3451" b="1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3451" b="1" spc="-9" dirty="0">
                <a:solidFill>
                  <a:srgbClr val="000065"/>
                </a:solidFill>
                <a:latin typeface="Arial"/>
                <a:cs typeface="Arial"/>
              </a:rPr>
              <a:t>UPS</a:t>
            </a:r>
            <a:endParaRPr sz="345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2507" y="-779255"/>
            <a:ext cx="2266975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Inspecci</a:t>
            </a:r>
            <a:r>
              <a:rPr sz="2071" b="1" spc="9" dirty="0">
                <a:solidFill>
                  <a:srgbClr val="000065"/>
                </a:solidFill>
                <a:latin typeface="Arial"/>
                <a:cs typeface="Arial"/>
              </a:rPr>
              <a:t>ó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n Visual 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y</a:t>
            </a:r>
            <a:r>
              <a:rPr sz="2071" b="1" spc="-17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Mecánica</a:t>
            </a:r>
            <a:endParaRPr sz="2071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7820" y="-898904"/>
            <a:ext cx="7473676" cy="2950293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 condiciones físicas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mecánicas.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anclajes, alineación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-9" dirty="0">
                <a:latin typeface="Arial"/>
                <a:cs typeface="Arial"/>
              </a:rPr>
              <a:t> puesta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tierra.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8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 la presencia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señales de </a:t>
            </a:r>
            <a:r>
              <a:rPr sz="2071" spc="-17" dirty="0">
                <a:latin typeface="Arial"/>
                <a:cs typeface="Arial"/>
              </a:rPr>
              <a:t>descargas.</a:t>
            </a:r>
            <a:endParaRPr sz="2071">
              <a:latin typeface="Arial"/>
              <a:cs typeface="Arial"/>
            </a:endParaRPr>
          </a:p>
          <a:p>
            <a:pPr marL="488679" marR="9861" indent="-466765">
              <a:lnSpc>
                <a:spcPts val="2364"/>
              </a:lnSpc>
              <a:spcBef>
                <a:spcPts val="126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que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19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capacidad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fusibles</a:t>
            </a:r>
            <a:r>
              <a:rPr sz="2071" spc="20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correspondan</a:t>
            </a:r>
            <a:r>
              <a:rPr sz="2071" spc="21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 indicado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unificares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equipo.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19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Inspecciones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conexiones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eléctricas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</a:t>
            </a:r>
            <a:r>
              <a:rPr sz="2071" spc="12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alta</a:t>
            </a:r>
            <a:r>
              <a:rPr sz="2071" spc="138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resistencia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contacto usando alguno de los siguientes métodos:</a:t>
            </a:r>
            <a:endParaRPr sz="207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37819" y="1966097"/>
            <a:ext cx="7472580" cy="3004581"/>
          </a:xfrm>
          <a:prstGeom prst="rect">
            <a:avLst/>
          </a:prstGeom>
        </p:spPr>
        <p:txBody>
          <a:bodyPr vert="horz" wrap="square" lIns="0" tIns="140248" rIns="0" bIns="0" rtlCol="0">
            <a:spAutoFit/>
          </a:bodyPr>
          <a:lstStyle/>
          <a:p>
            <a:pPr marL="953252" indent="-311177">
              <a:spcBef>
                <a:spcPts val="1104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Inspección</a:t>
            </a:r>
            <a:r>
              <a:rPr sz="2071" spc="-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termografica.</a:t>
            </a:r>
            <a:endParaRPr sz="2071">
              <a:latin typeface="Arial"/>
              <a:cs typeface="Arial"/>
            </a:endParaRPr>
          </a:p>
          <a:p>
            <a:pPr marL="953252" indent="-311177">
              <a:spcBef>
                <a:spcPts val="932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Midiendo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resistencia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contacto.</a:t>
            </a:r>
            <a:endParaRPr sz="2071">
              <a:latin typeface="Arial"/>
              <a:cs typeface="Arial"/>
            </a:endParaRPr>
          </a:p>
          <a:p>
            <a:pPr marL="953252" indent="-311177">
              <a:spcBef>
                <a:spcPts val="932"/>
              </a:spcBef>
              <a:buFont typeface="Wingdings"/>
              <a:buChar char=""/>
              <a:tabLst>
                <a:tab pos="954348" algn="l"/>
              </a:tabLst>
            </a:pPr>
            <a:r>
              <a:rPr sz="2071" spc="-9" dirty="0">
                <a:latin typeface="Arial"/>
                <a:cs typeface="Arial"/>
              </a:rPr>
              <a:t>Ajustando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tornillería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según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torques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especificados.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Limpie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terminales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corrección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y/o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oxido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y</a:t>
            </a:r>
            <a:r>
              <a:rPr sz="2071" spc="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aplique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inhibidor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oxido.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09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operación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sistema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ventilación</a:t>
            </a:r>
            <a:r>
              <a:rPr sz="2071" dirty="0">
                <a:latin typeface="Arial"/>
                <a:cs typeface="Arial"/>
              </a:rPr>
              <a:t> forzada.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 limpie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reemplace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 filtros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ventilación.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38917" y="-901969"/>
            <a:ext cx="7868123" cy="52593"/>
            <a:chOff x="2514599" y="1591818"/>
            <a:chExt cx="4559935" cy="304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1591818"/>
              <a:ext cx="4559806" cy="304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62215" y="160705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842506" y="5439861"/>
            <a:ext cx="2397362" cy="340805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/>
          <a:p>
            <a:pPr marL="21914">
              <a:spcBef>
                <a:spcPts val="173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Pruebas</a:t>
            </a:r>
            <a:r>
              <a:rPr sz="2071" b="1" spc="-112" dirty="0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Eléctricas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37819" y="5320214"/>
            <a:ext cx="7472580" cy="2937469"/>
          </a:xfrm>
          <a:prstGeom prst="rect">
            <a:avLst/>
          </a:prstGeom>
        </p:spPr>
        <p:txBody>
          <a:bodyPr vert="horz" wrap="square" lIns="0" tIns="158875" rIns="0" bIns="0" rtlCol="0">
            <a:spAutoFit/>
          </a:bodyPr>
          <a:lstStyle/>
          <a:p>
            <a:pPr marL="488679" indent="-467861">
              <a:spcBef>
                <a:spcPts val="1251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Pruebe el interruptor de transferencia estático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 </a:t>
            </a:r>
            <a:r>
              <a:rPr sz="2071" spc="-17" dirty="0">
                <a:latin typeface="Arial"/>
                <a:cs typeface="Arial"/>
              </a:rPr>
              <a:t>baypass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7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las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alarmas.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64"/>
              </a:lnSpc>
              <a:spcBef>
                <a:spcPts val="1260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Pruebe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los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disparo</a:t>
            </a:r>
            <a:r>
              <a:rPr sz="2071" spc="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bajo</a:t>
            </a:r>
            <a:r>
              <a:rPr sz="2071" spc="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tensión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CC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</a:t>
            </a:r>
            <a:r>
              <a:rPr sz="2071" spc="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entrada</a:t>
            </a:r>
            <a:r>
              <a:rPr sz="2071" spc="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del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breaker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inversor.</a:t>
            </a:r>
            <a:endParaRPr sz="2071">
              <a:latin typeface="Arial"/>
              <a:cs typeface="Arial"/>
            </a:endParaRPr>
          </a:p>
          <a:p>
            <a:pPr marL="488679" indent="-467861">
              <a:spcBef>
                <a:spcPts val="1027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la frecuencia del</a:t>
            </a:r>
            <a:r>
              <a:rPr sz="2071" spc="-17" dirty="0">
                <a:latin typeface="Arial"/>
                <a:cs typeface="Arial"/>
              </a:rPr>
              <a:t> oscilador.</a:t>
            </a:r>
            <a:endParaRPr sz="2071">
              <a:latin typeface="Arial"/>
              <a:cs typeface="Arial"/>
            </a:endParaRPr>
          </a:p>
          <a:p>
            <a:pPr marL="488679" marR="8766" indent="-466765">
              <a:lnSpc>
                <a:spcPts val="2381"/>
              </a:lnSpc>
              <a:spcBef>
                <a:spcPts val="1242"/>
              </a:spcBef>
              <a:buFont typeface="Sylfaen"/>
              <a:buChar char="-"/>
              <a:tabLst>
                <a:tab pos="487583" algn="l"/>
                <a:tab pos="489775" algn="l"/>
              </a:tabLst>
            </a:pPr>
            <a:r>
              <a:rPr sz="2071" spc="-9" dirty="0">
                <a:latin typeface="Arial"/>
                <a:cs typeface="Arial"/>
              </a:rPr>
              <a:t>Verifique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indicador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sincronismo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entre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interruptor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de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transferencia estático</a:t>
            </a:r>
            <a:r>
              <a:rPr sz="2071" dirty="0">
                <a:latin typeface="Arial"/>
                <a:cs typeface="Arial"/>
              </a:rPr>
              <a:t> y</a:t>
            </a:r>
            <a:r>
              <a:rPr sz="2071" spc="-9" dirty="0">
                <a:latin typeface="Arial"/>
                <a:cs typeface="Arial"/>
              </a:rPr>
              <a:t> 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baypass.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38917" y="5317145"/>
            <a:ext cx="7868123" cy="52593"/>
            <a:chOff x="2514599" y="5196077"/>
            <a:chExt cx="4559935" cy="3048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5196077"/>
              <a:ext cx="4559806" cy="30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62215" y="521131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3139" y="8576593"/>
            <a:ext cx="7888939" cy="52591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3103604" y="12966699"/>
            <a:ext cx="924502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65742">
              <a:spcBef>
                <a:spcPts val="35"/>
              </a:spcBef>
            </a:pPr>
            <a:fld id="{81D60167-4931-47E6-BA6A-407CBD079E47}" type="slidenum">
              <a:rPr spc="-9" dirty="0"/>
              <a:pPr marL="65742">
                <a:spcBef>
                  <a:spcPts val="35"/>
                </a:spcBef>
              </a:pPr>
              <a:t>98</a:t>
            </a:fld>
            <a:r>
              <a:rPr spc="-17" dirty="0"/>
              <a:t>-99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206998" y="12966697"/>
            <a:ext cx="900654" cy="216792"/>
          </a:xfrm>
          <a:prstGeom prst="rect">
            <a:avLst/>
          </a:prstGeom>
        </p:spPr>
        <p:txBody>
          <a:bodyPr vert="horz" wrap="square" lIns="0" tIns="4383" rIns="0" bIns="0" rtlCol="0">
            <a:spAutoFit/>
          </a:bodyPr>
          <a:lstStyle/>
          <a:p>
            <a:pPr marL="21914">
              <a:spcBef>
                <a:spcPts val="35"/>
              </a:spcBef>
            </a:pPr>
            <a:r>
              <a:rPr sz="1380" spc="-9" dirty="0">
                <a:latin typeface="Arial"/>
                <a:cs typeface="Arial"/>
              </a:rPr>
              <a:t>Capitulo</a:t>
            </a:r>
            <a:r>
              <a:rPr sz="1380" spc="-78" dirty="0">
                <a:latin typeface="Arial"/>
                <a:cs typeface="Arial"/>
              </a:rPr>
              <a:t> </a:t>
            </a:r>
            <a:r>
              <a:rPr sz="1380" spc="-9" dirty="0">
                <a:latin typeface="Arial"/>
                <a:cs typeface="Arial"/>
              </a:rPr>
              <a:t>VI</a:t>
            </a:r>
            <a:endParaRPr sz="138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507" y="-2751489"/>
            <a:ext cx="3695750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b="1" spc="-9" dirty="0">
                <a:latin typeface="Arial"/>
                <a:cs typeface="Arial"/>
              </a:rPr>
              <a:t>Mantenimiento de</a:t>
            </a:r>
            <a:r>
              <a:rPr sz="1380" b="1" spc="-17" dirty="0">
                <a:latin typeface="Arial"/>
                <a:cs typeface="Arial"/>
              </a:rPr>
              <a:t> </a:t>
            </a:r>
            <a:r>
              <a:rPr sz="1380" b="1" spc="-9" dirty="0">
                <a:latin typeface="Arial"/>
                <a:cs typeface="Arial"/>
              </a:rPr>
              <a:t>Subestaciones</a:t>
            </a:r>
            <a:r>
              <a:rPr sz="1380" b="1" spc="-26" dirty="0">
                <a:latin typeface="Arial"/>
                <a:cs typeface="Arial"/>
              </a:rPr>
              <a:t> </a:t>
            </a:r>
            <a:r>
              <a:rPr sz="1380" b="1" spc="-17" dirty="0">
                <a:latin typeface="Arial"/>
                <a:cs typeface="Arial"/>
              </a:rPr>
              <a:t>Eléctricas</a:t>
            </a:r>
            <a:endParaRPr sz="138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30306" y="-3175298"/>
            <a:ext cx="10476952" cy="774650"/>
            <a:chOff x="1002791" y="274320"/>
            <a:chExt cx="6071870" cy="448945"/>
          </a:xfrm>
        </p:grpSpPr>
        <p:sp>
          <p:nvSpPr>
            <p:cNvPr id="4" name="object 4"/>
            <p:cNvSpPr/>
            <p:nvPr/>
          </p:nvSpPr>
          <p:spPr>
            <a:xfrm>
              <a:off x="1002791" y="717042"/>
              <a:ext cx="6071870" cy="6350"/>
            </a:xfrm>
            <a:custGeom>
              <a:avLst/>
              <a:gdLst/>
              <a:ahLst/>
              <a:cxnLst/>
              <a:rect l="l" t="t" r="r" b="b"/>
              <a:pathLst>
                <a:path w="6071870" h="6350">
                  <a:moveTo>
                    <a:pt x="6071616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6071616" y="6095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106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4939" y="274320"/>
              <a:ext cx="1827275" cy="44272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842507" y="12950132"/>
            <a:ext cx="491963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spc="-17" dirty="0">
                <a:latin typeface="Arial"/>
                <a:cs typeface="Arial"/>
              </a:rPr>
              <a:t>99-99</a:t>
            </a:r>
            <a:endParaRPr sz="138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9391" y="12950132"/>
            <a:ext cx="979544" cy="233387"/>
          </a:xfrm>
          <a:prstGeom prst="rect">
            <a:avLst/>
          </a:prstGeom>
        </p:spPr>
        <p:txBody>
          <a:bodyPr vert="horz" wrap="square" lIns="0" tIns="20818" rIns="0" bIns="0" rtlCol="0">
            <a:spAutoFit/>
          </a:bodyPr>
          <a:lstStyle/>
          <a:p>
            <a:pPr marL="21914">
              <a:spcBef>
                <a:spcPts val="164"/>
              </a:spcBef>
            </a:pPr>
            <a:r>
              <a:rPr sz="1380" spc="-9" dirty="0">
                <a:latin typeface="Arial"/>
                <a:cs typeface="Arial"/>
              </a:rPr>
              <a:t>Referencias</a:t>
            </a:r>
            <a:endParaRPr sz="138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46085" y="12974679"/>
            <a:ext cx="10461613" cy="10957"/>
          </a:xfrm>
          <a:custGeom>
            <a:avLst/>
            <a:gdLst/>
            <a:ahLst/>
            <a:cxnLst/>
            <a:rect l="l" t="t" r="r" b="b"/>
            <a:pathLst>
              <a:path w="6062980" h="6350">
                <a:moveTo>
                  <a:pt x="6062471" y="0"/>
                </a:moveTo>
                <a:lnTo>
                  <a:pt x="0" y="0"/>
                </a:lnTo>
                <a:lnTo>
                  <a:pt x="0" y="6096"/>
                </a:lnTo>
                <a:lnTo>
                  <a:pt x="6062471" y="6096"/>
                </a:lnTo>
                <a:lnTo>
                  <a:pt x="606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  <p:sp>
        <p:nvSpPr>
          <p:cNvPr id="9" name="object 9"/>
          <p:cNvSpPr txBox="1"/>
          <p:nvPr/>
        </p:nvSpPr>
        <p:spPr>
          <a:xfrm>
            <a:off x="4359956" y="-1133380"/>
            <a:ext cx="7846209" cy="767810"/>
          </a:xfrm>
          <a:prstGeom prst="rect">
            <a:avLst/>
          </a:prstGeom>
          <a:solidFill>
            <a:srgbClr val="C0C0C0"/>
          </a:solidFill>
        </p:spPr>
        <p:txBody>
          <a:bodyPr vert="horz" wrap="square" lIns="0" tIns="234477" rIns="0" bIns="0" rtlCol="0">
            <a:spAutoFit/>
          </a:bodyPr>
          <a:lstStyle/>
          <a:p>
            <a:pPr marL="509497">
              <a:spcBef>
                <a:spcPts val="1846"/>
              </a:spcBef>
            </a:pPr>
            <a:r>
              <a:rPr sz="3451" b="1" spc="-17" dirty="0">
                <a:solidFill>
                  <a:srgbClr val="000065"/>
                </a:solidFill>
                <a:latin typeface="Arial"/>
                <a:cs typeface="Arial"/>
              </a:rPr>
              <a:t>Referencias</a:t>
            </a:r>
            <a:endParaRPr sz="345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42506" y="1438854"/>
            <a:ext cx="1783777" cy="658702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21914" marR="8766">
              <a:lnSpc>
                <a:spcPts val="2381"/>
              </a:lnSpc>
              <a:spcBef>
                <a:spcPts val="336"/>
              </a:spcBef>
            </a:pPr>
            <a:r>
              <a:rPr sz="2071" b="1" spc="-9" dirty="0">
                <a:solidFill>
                  <a:srgbClr val="000065"/>
                </a:solidFill>
                <a:latin typeface="Arial"/>
                <a:cs typeface="Arial"/>
              </a:rPr>
              <a:t>Fuentes </a:t>
            </a:r>
            <a:r>
              <a:rPr sz="2071" b="1" dirty="0">
                <a:solidFill>
                  <a:srgbClr val="000065"/>
                </a:solidFill>
                <a:latin typeface="Arial"/>
                <a:cs typeface="Arial"/>
              </a:rPr>
              <a:t> Bibliográficas</a:t>
            </a:r>
            <a:endParaRPr sz="2071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37819" y="1437538"/>
            <a:ext cx="7472580" cy="2890083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331995" marR="8766" indent="-311177">
              <a:lnSpc>
                <a:spcPts val="2381"/>
              </a:lnSpc>
              <a:spcBef>
                <a:spcPts val="336"/>
              </a:spcBef>
              <a:buFont typeface="Wingdings"/>
              <a:buChar char=""/>
              <a:tabLst>
                <a:tab pos="333091" algn="l"/>
              </a:tabLst>
            </a:pPr>
            <a:r>
              <a:rPr sz="2071" spc="-9" dirty="0">
                <a:latin typeface="Arial"/>
                <a:cs typeface="Arial"/>
              </a:rPr>
              <a:t>IEEE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Std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902-1998.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IEEE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Guide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Maintenance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Operation,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and Safety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of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Industrial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and Commercial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Power</a:t>
            </a:r>
            <a:r>
              <a:rPr sz="2071" dirty="0">
                <a:latin typeface="Arial"/>
                <a:cs typeface="Arial"/>
              </a:rPr>
              <a:t> Systems.</a:t>
            </a:r>
            <a:endParaRPr sz="2071">
              <a:latin typeface="Arial"/>
              <a:cs typeface="Arial"/>
            </a:endParaRPr>
          </a:p>
          <a:p>
            <a:pPr marL="331995" marR="10957" indent="-311177">
              <a:lnSpc>
                <a:spcPts val="2381"/>
              </a:lnSpc>
              <a:spcBef>
                <a:spcPts val="1035"/>
              </a:spcBef>
              <a:buFont typeface="Wingdings"/>
              <a:buChar char=""/>
              <a:tabLst>
                <a:tab pos="333091" algn="l"/>
              </a:tabLst>
            </a:pPr>
            <a:r>
              <a:rPr sz="2071" spc="-9" dirty="0">
                <a:latin typeface="Arial"/>
                <a:cs typeface="Arial"/>
              </a:rPr>
              <a:t>IEEE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Std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141-1993.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IEEE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Recommended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Practice</a:t>
            </a:r>
            <a:r>
              <a:rPr sz="2071" spc="56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Electric Power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Distribution for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Industrial Plants.</a:t>
            </a:r>
            <a:endParaRPr sz="2071">
              <a:latin typeface="Arial"/>
              <a:cs typeface="Arial"/>
            </a:endParaRPr>
          </a:p>
          <a:p>
            <a:pPr marL="331995" marR="8766" indent="-311177">
              <a:lnSpc>
                <a:spcPts val="2381"/>
              </a:lnSpc>
              <a:spcBef>
                <a:spcPts val="1035"/>
              </a:spcBef>
              <a:buFont typeface="Wingdings"/>
              <a:buChar char=""/>
              <a:tabLst>
                <a:tab pos="333091" algn="l"/>
              </a:tabLst>
            </a:pPr>
            <a:r>
              <a:rPr sz="2071" spc="-9" dirty="0">
                <a:latin typeface="Arial"/>
                <a:cs typeface="Arial"/>
              </a:rPr>
              <a:t>NFPA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70B.</a:t>
            </a:r>
            <a:r>
              <a:rPr sz="2071" spc="9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Recommended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Practice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for</a:t>
            </a:r>
            <a:r>
              <a:rPr sz="2071" spc="8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Electrical</a:t>
            </a:r>
            <a:r>
              <a:rPr sz="2071" spc="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Equipment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Maintenance, 1998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Edition.</a:t>
            </a:r>
            <a:endParaRPr sz="2071">
              <a:latin typeface="Arial"/>
              <a:cs typeface="Arial"/>
            </a:endParaRPr>
          </a:p>
          <a:p>
            <a:pPr marL="331995" marR="10957" indent="-311177">
              <a:lnSpc>
                <a:spcPts val="2381"/>
              </a:lnSpc>
              <a:spcBef>
                <a:spcPts val="1035"/>
              </a:spcBef>
              <a:buFont typeface="Wingdings"/>
              <a:buChar char=""/>
              <a:tabLst>
                <a:tab pos="333091" algn="l"/>
                <a:tab pos="1129659" algn="l"/>
                <a:tab pos="1519724" algn="l"/>
                <a:tab pos="2420385" algn="l"/>
                <a:tab pos="4168014" algn="l"/>
                <a:tab pos="5275759" algn="l"/>
                <a:tab pos="7140628" algn="l"/>
              </a:tabLst>
            </a:pPr>
            <a:r>
              <a:rPr sz="2071" spc="-9" dirty="0">
                <a:latin typeface="Arial"/>
                <a:cs typeface="Arial"/>
              </a:rPr>
              <a:t>MT</a:t>
            </a:r>
            <a:r>
              <a:rPr sz="2071" dirty="0">
                <a:latin typeface="Arial"/>
                <a:cs typeface="Arial"/>
              </a:rPr>
              <a:t>S	</a:t>
            </a:r>
            <a:r>
              <a:rPr sz="2071" spc="-9" dirty="0">
                <a:latin typeface="Arial"/>
                <a:cs typeface="Arial"/>
              </a:rPr>
              <a:t>–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2001</a:t>
            </a:r>
            <a:r>
              <a:rPr sz="2071" spc="-9" dirty="0">
                <a:latin typeface="Arial"/>
                <a:cs typeface="Arial"/>
              </a:rPr>
              <a:t>.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Maintenanc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9" dirty="0">
                <a:latin typeface="Arial"/>
                <a:cs typeface="Arial"/>
              </a:rPr>
              <a:t>T</a:t>
            </a:r>
            <a:r>
              <a:rPr sz="2071" spc="-9" dirty="0">
                <a:latin typeface="Arial"/>
                <a:cs typeface="Arial"/>
              </a:rPr>
              <a:t>e</a:t>
            </a:r>
            <a:r>
              <a:rPr sz="2071" spc="-17" dirty="0">
                <a:latin typeface="Arial"/>
                <a:cs typeface="Arial"/>
              </a:rPr>
              <a:t>stin</a:t>
            </a:r>
            <a:r>
              <a:rPr sz="2071" spc="-9" dirty="0">
                <a:latin typeface="Arial"/>
                <a:cs typeface="Arial"/>
              </a:rPr>
              <a:t>g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17" dirty="0">
                <a:latin typeface="Arial"/>
                <a:cs typeface="Arial"/>
              </a:rPr>
              <a:t>Specification</a:t>
            </a:r>
            <a:r>
              <a:rPr sz="2071" spc="-9" dirty="0">
                <a:latin typeface="Arial"/>
                <a:cs typeface="Arial"/>
              </a:rPr>
              <a:t>s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for  Electrical Power Distribution Equipment and Systems.</a:t>
            </a:r>
            <a:endParaRPr sz="2071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84423" y="4382746"/>
            <a:ext cx="7869219" cy="7302829"/>
          </a:xfrm>
          <a:prstGeom prst="rect">
            <a:avLst/>
          </a:prstGeom>
        </p:spPr>
        <p:txBody>
          <a:bodyPr vert="horz" wrap="square" lIns="0" tIns="42732" rIns="0" bIns="0" rtlCol="0">
            <a:spAutoFit/>
          </a:bodyPr>
          <a:lstStyle/>
          <a:p>
            <a:pPr marL="485392" marR="250914" indent="-311177" algn="just">
              <a:lnSpc>
                <a:spcPts val="2381"/>
              </a:lnSpc>
              <a:spcBef>
                <a:spcPts val="336"/>
              </a:spcBef>
              <a:buFont typeface="Wingdings"/>
              <a:buChar char=""/>
              <a:tabLst>
                <a:tab pos="486487" algn="l"/>
              </a:tabLst>
            </a:pPr>
            <a:r>
              <a:rPr sz="2071" spc="-9" dirty="0">
                <a:latin typeface="Arial"/>
                <a:cs typeface="Arial"/>
              </a:rPr>
              <a:t>FIST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3-30.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Facilities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Instructions,</a:t>
            </a:r>
            <a:r>
              <a:rPr sz="2071" dirty="0">
                <a:latin typeface="Arial"/>
                <a:cs typeface="Arial"/>
              </a:rPr>
              <a:t> Standards,</a:t>
            </a:r>
            <a:r>
              <a:rPr sz="2071" spc="5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And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Techniques, Transformer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Maintenance.</a:t>
            </a:r>
            <a:endParaRPr sz="2071">
              <a:latin typeface="Arial"/>
              <a:cs typeface="Arial"/>
            </a:endParaRPr>
          </a:p>
          <a:p>
            <a:pPr marL="485392" marR="250914" indent="-311177" algn="just">
              <a:lnSpc>
                <a:spcPts val="2381"/>
              </a:lnSpc>
              <a:spcBef>
                <a:spcPts val="1035"/>
              </a:spcBef>
              <a:buFont typeface="Wingdings"/>
              <a:buChar char=""/>
              <a:tabLst>
                <a:tab pos="486487" algn="l"/>
              </a:tabLst>
            </a:pPr>
            <a:r>
              <a:rPr sz="2071" spc="-9" dirty="0">
                <a:latin typeface="Arial"/>
                <a:cs typeface="Arial"/>
              </a:rPr>
              <a:t>FIST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3-31.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Facilities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Instructions,</a:t>
            </a:r>
            <a:r>
              <a:rPr sz="2071" dirty="0">
                <a:latin typeface="Arial"/>
                <a:cs typeface="Arial"/>
              </a:rPr>
              <a:t> Standards,</a:t>
            </a:r>
            <a:r>
              <a:rPr sz="2071" spc="5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And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Techniques,</a:t>
            </a:r>
            <a:r>
              <a:rPr sz="2071" dirty="0">
                <a:latin typeface="Arial"/>
                <a:cs typeface="Arial"/>
              </a:rPr>
              <a:t> Transformer </a:t>
            </a:r>
            <a:r>
              <a:rPr sz="2071" spc="-9" dirty="0">
                <a:latin typeface="Arial"/>
                <a:cs typeface="Arial"/>
              </a:rPr>
              <a:t>Diagnostics.</a:t>
            </a:r>
            <a:endParaRPr sz="2071">
              <a:latin typeface="Arial"/>
              <a:cs typeface="Arial"/>
            </a:endParaRPr>
          </a:p>
          <a:p>
            <a:pPr marL="485392" marR="250914" indent="-311177" algn="just">
              <a:lnSpc>
                <a:spcPts val="2381"/>
              </a:lnSpc>
              <a:spcBef>
                <a:spcPts val="1035"/>
              </a:spcBef>
              <a:buFont typeface="Wingdings"/>
              <a:buChar char=""/>
              <a:tabLst>
                <a:tab pos="486487" algn="l"/>
              </a:tabLst>
            </a:pPr>
            <a:r>
              <a:rPr sz="2071" spc="-9" dirty="0">
                <a:latin typeface="Arial"/>
                <a:cs typeface="Arial"/>
              </a:rPr>
              <a:t>FIST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3-16.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Facilities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Instructions,</a:t>
            </a:r>
            <a:r>
              <a:rPr sz="2071" dirty="0">
                <a:latin typeface="Arial"/>
                <a:cs typeface="Arial"/>
              </a:rPr>
              <a:t> Standards,</a:t>
            </a:r>
            <a:r>
              <a:rPr sz="2071" spc="57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And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Techniques,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Maintenance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Of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Power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Circuit</a:t>
            </a:r>
            <a:r>
              <a:rPr sz="2071" dirty="0">
                <a:latin typeface="Arial"/>
                <a:cs typeface="Arial"/>
              </a:rPr>
              <a:t> Breakers.</a:t>
            </a:r>
            <a:endParaRPr sz="2071">
              <a:latin typeface="Arial"/>
              <a:cs typeface="Arial"/>
            </a:endParaRPr>
          </a:p>
          <a:p>
            <a:pPr marL="485392" marR="249818" indent="-311177" algn="just">
              <a:lnSpc>
                <a:spcPts val="2381"/>
              </a:lnSpc>
              <a:spcBef>
                <a:spcPts val="1035"/>
              </a:spcBef>
              <a:buFont typeface="Wingdings"/>
              <a:buChar char=""/>
              <a:tabLst>
                <a:tab pos="486487" algn="l"/>
              </a:tabLst>
            </a:pPr>
            <a:r>
              <a:rPr sz="2071" dirty="0">
                <a:latin typeface="Arial"/>
                <a:cs typeface="Arial"/>
              </a:rPr>
              <a:t>ANSI </a:t>
            </a:r>
            <a:r>
              <a:rPr sz="2071" spc="-9" dirty="0">
                <a:latin typeface="Arial"/>
                <a:cs typeface="Arial"/>
              </a:rPr>
              <a:t>C57.12.90. Liquid Immersed Distribution, Power and 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Regulating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Transformers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and</a:t>
            </a:r>
            <a:r>
              <a:rPr sz="2071" spc="25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guide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for</a:t>
            </a:r>
            <a:r>
              <a:rPr sz="2071" spc="259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Short-circuit</a:t>
            </a:r>
            <a:r>
              <a:rPr sz="2071" spc="26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Testing </a:t>
            </a:r>
            <a:r>
              <a:rPr sz="2071" spc="-552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of Distribution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and Power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Transformer.</a:t>
            </a:r>
            <a:endParaRPr sz="2071">
              <a:latin typeface="Arial"/>
              <a:cs typeface="Arial"/>
            </a:endParaRPr>
          </a:p>
          <a:p>
            <a:pPr marL="485392" indent="-311177" algn="just">
              <a:spcBef>
                <a:spcPts val="871"/>
              </a:spcBef>
              <a:buFont typeface="Wingdings"/>
              <a:buChar char=""/>
              <a:tabLst>
                <a:tab pos="486487" algn="l"/>
              </a:tabLst>
            </a:pPr>
            <a:r>
              <a:rPr sz="2071" spc="-9" dirty="0">
                <a:latin typeface="Arial"/>
                <a:cs typeface="Arial"/>
              </a:rPr>
              <a:t>National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Electrical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Code</a:t>
            </a:r>
            <a:r>
              <a:rPr sz="2071" spc="-12" baseline="38194" dirty="0">
                <a:latin typeface="Arial"/>
                <a:cs typeface="Arial"/>
              </a:rPr>
              <a:t>®</a:t>
            </a:r>
            <a:r>
              <a:rPr sz="2071" spc="245" baseline="3819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(NEC</a:t>
            </a:r>
            <a:r>
              <a:rPr sz="2071" spc="-12" baseline="38194" dirty="0">
                <a:latin typeface="Arial"/>
                <a:cs typeface="Arial"/>
              </a:rPr>
              <a:t>®</a:t>
            </a:r>
            <a:r>
              <a:rPr sz="2071" spc="-9" dirty="0">
                <a:latin typeface="Arial"/>
                <a:cs typeface="Arial"/>
              </a:rPr>
              <a:t>).</a:t>
            </a:r>
            <a:endParaRPr sz="2071">
              <a:latin typeface="Arial"/>
              <a:cs typeface="Arial"/>
            </a:endParaRPr>
          </a:p>
          <a:p>
            <a:pPr marL="485392" indent="-311177" algn="just">
              <a:spcBef>
                <a:spcPts val="923"/>
              </a:spcBef>
              <a:buFont typeface="Wingdings"/>
              <a:buChar char=""/>
              <a:tabLst>
                <a:tab pos="486487" algn="l"/>
              </a:tabLst>
            </a:pPr>
            <a:r>
              <a:rPr sz="2071" spc="-9" dirty="0">
                <a:latin typeface="Arial"/>
                <a:cs typeface="Arial"/>
              </a:rPr>
              <a:t>National</a:t>
            </a:r>
            <a:r>
              <a:rPr sz="2071" spc="-26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Electrical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Safety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Code</a:t>
            </a:r>
            <a:r>
              <a:rPr sz="2071" spc="-12" baseline="38194" dirty="0">
                <a:latin typeface="Arial"/>
                <a:cs typeface="Arial"/>
              </a:rPr>
              <a:t>®</a:t>
            </a:r>
            <a:r>
              <a:rPr sz="2071" spc="259" baseline="3819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(NESC</a:t>
            </a:r>
            <a:r>
              <a:rPr sz="2071" spc="-12" baseline="38194" dirty="0">
                <a:latin typeface="Arial"/>
                <a:cs typeface="Arial"/>
              </a:rPr>
              <a:t>®</a:t>
            </a:r>
            <a:r>
              <a:rPr sz="2071" spc="-9" dirty="0">
                <a:latin typeface="Arial"/>
                <a:cs typeface="Arial"/>
              </a:rPr>
              <a:t>)</a:t>
            </a:r>
            <a:endParaRPr sz="2071">
              <a:latin typeface="Arial"/>
              <a:cs typeface="Arial"/>
            </a:endParaRPr>
          </a:p>
          <a:p>
            <a:pPr marL="485392" marR="248722" indent="-311177">
              <a:lnSpc>
                <a:spcPts val="2381"/>
              </a:lnSpc>
              <a:spcBef>
                <a:spcPts val="1096"/>
              </a:spcBef>
              <a:buFont typeface="Wingdings"/>
              <a:buChar char=""/>
              <a:tabLst>
                <a:tab pos="486487" algn="l"/>
                <a:tab pos="2157419" algn="l"/>
                <a:tab pos="3406506" algn="l"/>
                <a:tab pos="4918564" algn="l"/>
                <a:tab pos="6108486" algn="l"/>
                <a:tab pos="7371819" algn="l"/>
              </a:tabLst>
            </a:pPr>
            <a:r>
              <a:rPr sz="2071" spc="-9" dirty="0">
                <a:latin typeface="Arial"/>
                <a:cs typeface="Arial"/>
              </a:rPr>
              <a:t>Publicación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Técnica</a:t>
            </a:r>
            <a:r>
              <a:rPr sz="2071" dirty="0">
                <a:latin typeface="Arial"/>
                <a:cs typeface="Arial"/>
              </a:rPr>
              <a:t>	</a:t>
            </a:r>
            <a:r>
              <a:rPr sz="2071" spc="-9" dirty="0">
                <a:latin typeface="Arial"/>
                <a:cs typeface="Arial"/>
              </a:rPr>
              <a:t>Schneid</a:t>
            </a:r>
            <a:r>
              <a:rPr sz="2071" spc="-17" dirty="0">
                <a:latin typeface="Arial"/>
                <a:cs typeface="Arial"/>
              </a:rPr>
              <a:t>e</a:t>
            </a:r>
            <a:r>
              <a:rPr sz="2071" dirty="0">
                <a:latin typeface="Arial"/>
                <a:cs typeface="Arial"/>
              </a:rPr>
              <a:t>r	Electric	PT-060.	</a:t>
            </a:r>
            <a:r>
              <a:rPr sz="2071" spc="-9" dirty="0">
                <a:latin typeface="Arial"/>
                <a:cs typeface="Arial"/>
              </a:rPr>
              <a:t>El  aislamiento del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equipo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eléctrico de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Media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Tensión.</a:t>
            </a:r>
            <a:endParaRPr sz="2071">
              <a:latin typeface="Arial"/>
              <a:cs typeface="Arial"/>
            </a:endParaRPr>
          </a:p>
          <a:p>
            <a:pPr marL="485392" marR="252009" indent="-311177">
              <a:lnSpc>
                <a:spcPts val="2381"/>
              </a:lnSpc>
              <a:spcBef>
                <a:spcPts val="1035"/>
              </a:spcBef>
              <a:buFont typeface="Wingdings"/>
              <a:buChar char=""/>
              <a:tabLst>
                <a:tab pos="486487" algn="l"/>
              </a:tabLst>
            </a:pPr>
            <a:r>
              <a:rPr sz="2071" spc="-9" dirty="0">
                <a:latin typeface="Arial"/>
                <a:cs typeface="Arial"/>
              </a:rPr>
              <a:t>Publicación</a:t>
            </a:r>
            <a:r>
              <a:rPr sz="2071" spc="50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Técnica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Schneider</a:t>
            </a:r>
            <a:r>
              <a:rPr sz="2071" spc="518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Electric</a:t>
            </a:r>
            <a:r>
              <a:rPr sz="2071" spc="50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PT-070.</a:t>
            </a:r>
            <a:r>
              <a:rPr sz="2071" spc="509" dirty="0">
                <a:latin typeface="Arial"/>
                <a:cs typeface="Arial"/>
              </a:rPr>
              <a:t> </a:t>
            </a:r>
            <a:r>
              <a:rPr sz="2071" spc="-17" dirty="0">
                <a:latin typeface="Arial"/>
                <a:cs typeface="Arial"/>
              </a:rPr>
              <a:t>Seguridad </a:t>
            </a:r>
            <a:r>
              <a:rPr sz="2071" spc="-544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 las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maniobras</a:t>
            </a:r>
            <a:r>
              <a:rPr sz="2071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MT.</a:t>
            </a:r>
            <a:endParaRPr sz="2071">
              <a:latin typeface="Arial"/>
              <a:cs typeface="Arial"/>
            </a:endParaRPr>
          </a:p>
          <a:p>
            <a:pPr marL="485392" indent="-311177">
              <a:spcBef>
                <a:spcPts val="863"/>
              </a:spcBef>
              <a:buFont typeface="Wingdings"/>
              <a:buChar char=""/>
              <a:tabLst>
                <a:tab pos="486487" algn="l"/>
              </a:tabLst>
            </a:pPr>
            <a:r>
              <a:rPr sz="2071" spc="-9" dirty="0">
                <a:latin typeface="Arial"/>
                <a:cs typeface="Arial"/>
              </a:rPr>
              <a:t>PDVSA.</a:t>
            </a:r>
            <a:r>
              <a:rPr sz="2071" spc="-43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N-201,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Obras</a:t>
            </a:r>
            <a:r>
              <a:rPr sz="2071" spc="-35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Eléctricas.</a:t>
            </a:r>
            <a:endParaRPr sz="2071">
              <a:latin typeface="Arial"/>
              <a:cs typeface="Arial"/>
            </a:endParaRPr>
          </a:p>
          <a:p>
            <a:pPr marL="485392" indent="-311177">
              <a:spcBef>
                <a:spcPts val="932"/>
              </a:spcBef>
              <a:buFont typeface="Wingdings"/>
              <a:buChar char=""/>
              <a:tabLst>
                <a:tab pos="486487" algn="l"/>
              </a:tabLst>
            </a:pPr>
            <a:r>
              <a:rPr sz="2071" dirty="0">
                <a:latin typeface="Arial"/>
                <a:cs typeface="Arial"/>
              </a:rPr>
              <a:t>PDVSA. </a:t>
            </a:r>
            <a:r>
              <a:rPr sz="2071" spc="-9" dirty="0">
                <a:latin typeface="Arial"/>
                <a:cs typeface="Arial"/>
              </a:rPr>
              <a:t>PI–13–02–01.</a:t>
            </a:r>
            <a:r>
              <a:rPr sz="2071" spc="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Conductores</a:t>
            </a:r>
            <a:r>
              <a:rPr sz="2071" dirty="0">
                <a:latin typeface="Arial"/>
                <a:cs typeface="Arial"/>
              </a:rPr>
              <a:t> eléctricos.</a:t>
            </a:r>
            <a:endParaRPr sz="2071">
              <a:latin typeface="Arial"/>
              <a:cs typeface="Arial"/>
            </a:endParaRPr>
          </a:p>
          <a:p>
            <a:pPr marL="485392" indent="-311177">
              <a:spcBef>
                <a:spcPts val="932"/>
              </a:spcBef>
              <a:buFont typeface="Wingdings"/>
              <a:buChar char=""/>
              <a:tabLst>
                <a:tab pos="486487" algn="l"/>
              </a:tabLst>
            </a:pPr>
            <a:r>
              <a:rPr sz="2071" spc="-9" dirty="0">
                <a:latin typeface="Arial"/>
                <a:cs typeface="Arial"/>
              </a:rPr>
              <a:t>Covenin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746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dirty="0">
                <a:latin typeface="Arial"/>
                <a:cs typeface="Arial"/>
              </a:rPr>
              <a:t>-</a:t>
            </a:r>
            <a:r>
              <a:rPr sz="2071" spc="940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Código de Seguridad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Eléctrica.</a:t>
            </a:r>
            <a:endParaRPr sz="2071">
              <a:latin typeface="Arial"/>
              <a:cs typeface="Arial"/>
            </a:endParaRPr>
          </a:p>
          <a:p>
            <a:pPr marL="485392" indent="-311177">
              <a:spcBef>
                <a:spcPts val="932"/>
              </a:spcBef>
              <a:buFont typeface="Wingdings"/>
              <a:buChar char=""/>
              <a:tabLst>
                <a:tab pos="486487" algn="l"/>
              </a:tabLst>
            </a:pPr>
            <a:r>
              <a:rPr sz="2071" spc="-9" dirty="0">
                <a:latin typeface="Arial"/>
                <a:cs typeface="Arial"/>
              </a:rPr>
              <a:t>Covenin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3113 – Seguridad</a:t>
            </a:r>
            <a:r>
              <a:rPr sz="2071" spc="569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en</a:t>
            </a:r>
            <a:r>
              <a:rPr sz="2071" spc="-17" dirty="0">
                <a:latin typeface="Arial"/>
                <a:cs typeface="Arial"/>
              </a:rPr>
              <a:t> </a:t>
            </a:r>
            <a:r>
              <a:rPr sz="2071" spc="-9" dirty="0">
                <a:latin typeface="Arial"/>
                <a:cs typeface="Arial"/>
              </a:rPr>
              <a:t>Mantenimiento de S/E.</a:t>
            </a:r>
            <a:endParaRPr sz="2071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38917" y="1316137"/>
            <a:ext cx="7868123" cy="52593"/>
            <a:chOff x="2514599" y="2877311"/>
            <a:chExt cx="4559935" cy="3048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2877311"/>
              <a:ext cx="4559806" cy="3047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062215" y="289255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909090"/>
              </a:solidFill>
            </a:ln>
          </p:spPr>
          <p:txBody>
            <a:bodyPr wrap="square" lIns="0" tIns="0" rIns="0" bIns="0" rtlCol="0"/>
            <a:lstStyle/>
            <a:p>
              <a:endParaRPr sz="3106"/>
            </a:p>
          </p:txBody>
        </p:sp>
      </p:grp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3139" y="11978042"/>
            <a:ext cx="7888939" cy="525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17683</Words>
  <Application>Microsoft Office PowerPoint</Application>
  <PresentationFormat>Personalizado</PresentationFormat>
  <Paragraphs>1946</Paragraphs>
  <Slides>99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99</vt:i4>
      </vt:variant>
    </vt:vector>
  </HeadingPairs>
  <TitlesOfParts>
    <vt:vector size="110" baseType="lpstr">
      <vt:lpstr>Arial</vt:lpstr>
      <vt:lpstr>Times New Roman</vt:lpstr>
      <vt:lpstr>Verdana</vt:lpstr>
      <vt:lpstr>Courier New</vt:lpstr>
      <vt:lpstr>Tahoma</vt:lpstr>
      <vt:lpstr>Brush Script MT</vt:lpstr>
      <vt:lpstr>Wingdings</vt:lpstr>
      <vt:lpstr>Symbol</vt:lpstr>
      <vt:lpstr>Sylfaen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Manual</dc:title>
  <dc:creator>M. Victoria</dc:creator>
  <cp:lastModifiedBy>Cuenta Microsoft</cp:lastModifiedBy>
  <cp:revision>2</cp:revision>
  <dcterms:created xsi:type="dcterms:W3CDTF">2021-07-02T03:40:39Z</dcterms:created>
  <dcterms:modified xsi:type="dcterms:W3CDTF">2021-08-01T04:11:21Z</dcterms:modified>
</cp:coreProperties>
</file>